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43"/>
  </p:notesMasterIdLst>
  <p:sldIdLst>
    <p:sldId id="257" r:id="rId4"/>
    <p:sldId id="259" r:id="rId5"/>
    <p:sldId id="266" r:id="rId6"/>
    <p:sldId id="301" r:id="rId7"/>
    <p:sldId id="296" r:id="rId8"/>
    <p:sldId id="261" r:id="rId9"/>
    <p:sldId id="262" r:id="rId10"/>
    <p:sldId id="295" r:id="rId11"/>
    <p:sldId id="264" r:id="rId12"/>
    <p:sldId id="300" r:id="rId13"/>
    <p:sldId id="265" r:id="rId14"/>
    <p:sldId id="267" r:id="rId15"/>
    <p:sldId id="268" r:id="rId16"/>
    <p:sldId id="269" r:id="rId17"/>
    <p:sldId id="270" r:id="rId18"/>
    <p:sldId id="271" r:id="rId19"/>
    <p:sldId id="278" r:id="rId20"/>
    <p:sldId id="273" r:id="rId21"/>
    <p:sldId id="275" r:id="rId22"/>
    <p:sldId id="277" r:id="rId23"/>
    <p:sldId id="279" r:id="rId24"/>
    <p:sldId id="281" r:id="rId25"/>
    <p:sldId id="284" r:id="rId26"/>
    <p:sldId id="283" r:id="rId27"/>
    <p:sldId id="285" r:id="rId28"/>
    <p:sldId id="286" r:id="rId29"/>
    <p:sldId id="299" r:id="rId30"/>
    <p:sldId id="289" r:id="rId31"/>
    <p:sldId id="290" r:id="rId32"/>
    <p:sldId id="291" r:id="rId33"/>
    <p:sldId id="292" r:id="rId34"/>
    <p:sldId id="293" r:id="rId35"/>
    <p:sldId id="294" r:id="rId36"/>
    <p:sldId id="305" r:id="rId37"/>
    <p:sldId id="297" r:id="rId38"/>
    <p:sldId id="298" r:id="rId39"/>
    <p:sldId id="306" r:id="rId40"/>
    <p:sldId id="303" r:id="rId41"/>
    <p:sldId id="30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42" y="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2E0BF-1211-43CF-A363-908FD6148906}" type="datetimeFigureOut">
              <a:rPr lang="en-NZ" smtClean="0"/>
              <a:t>10/05/2016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DD126-3160-48B4-917A-C1BEDBE09AC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730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CC375F-6B43-2D4C-9A3A-C8B2B605B6CC}" type="slidenum">
              <a:rPr lang="en-US" sz="1200">
                <a:ea typeface="MS PGothic" charset="0"/>
                <a:cs typeface="MS PGothic" charset="0"/>
              </a:rPr>
              <a:pPr/>
              <a:t>1</a:t>
            </a:fld>
            <a:endParaRPr lang="en-US" sz="1200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50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3970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18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33192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19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98177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20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30451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22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6519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23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68725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24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50494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25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85720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26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7694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27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9073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0E0E58-FD42-2844-9AEC-D85B5E7B5962}" type="slidenum">
              <a:rPr lang="en-AU" sz="1200">
                <a:solidFill>
                  <a:prstClr val="black"/>
                </a:solidFill>
                <a:latin typeface="Calibri" charset="0"/>
              </a:rPr>
              <a:pPr/>
              <a:t>2</a:t>
            </a:fld>
            <a:endParaRPr lang="en-AU" sz="1200" dirty="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22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28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411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29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30857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30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03336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31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62364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33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75027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34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28638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36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51121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37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9847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6DD1A80-2FAE-43E9-8042-C5F143DC0647}" type="slidenum">
              <a:rPr lang="en-AU" sz="1200">
                <a:latin typeface="Calibri" pitchFamily="34" charset="0"/>
              </a:rPr>
              <a:pPr/>
              <a:t>38</a:t>
            </a:fld>
            <a:endParaRPr lang="en-A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775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None/>
            </a:pPr>
            <a:endParaRPr lang="en-US" dirty="0" smtClean="0">
              <a:solidFill>
                <a:srgbClr val="59595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F291EA4-FB2B-46B1-BF3B-769B3221C638}" type="slidenum">
              <a:rPr lang="en-AU" sz="1200">
                <a:latin typeface="Calibri" pitchFamily="34" charset="0"/>
              </a:rPr>
              <a:pPr/>
              <a:t>39</a:t>
            </a:fld>
            <a:endParaRPr lang="en-A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4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3EAEF-4547-F04C-BB39-3845B992B571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3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37994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9389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NZAPSE page has links to multiple NZ and overseas sites. Building Science Concepts.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1306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9612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49152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DD126-3160-48B4-917A-C1BEDBE09ACA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8926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CECE-1C62-4C76-B0DC-D573403A505B}" type="datetimeFigureOut">
              <a:rPr lang="en-NZ" smtClean="0"/>
              <a:t>10/05/2016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8DD4-8FF0-4662-9EDE-C576B96EAA68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4895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CECE-1C62-4C76-B0DC-D573403A505B}" type="datetimeFigureOut">
              <a:rPr lang="en-NZ" smtClean="0"/>
              <a:t>10/05/2016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8DD4-8FF0-4662-9EDE-C576B96EAA68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4925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CECE-1C62-4C76-B0DC-D573403A505B}" type="datetimeFigureOut">
              <a:rPr lang="en-NZ" smtClean="0"/>
              <a:t>10/05/2016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8DD4-8FF0-4662-9EDE-C576B96EAA68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20577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244A58"/>
                </a:solidFill>
              </a:rPr>
              <a:t>© 2007-2010 The University of Waikato | </a:t>
            </a:r>
            <a:r>
              <a:rPr lang="en-US" u="sng" dirty="0">
                <a:solidFill>
                  <a:srgbClr val="244A58"/>
                </a:solidFill>
              </a:rPr>
              <a:t>www.sciencelearn.org.nz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32C1-D93C-2D41-9F51-079D2CD97BB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00" y="105131"/>
            <a:ext cx="1681200" cy="7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9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1587500"/>
            <a:ext cx="3840480" cy="38989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244A58"/>
                </a:solidFill>
              </a:rPr>
              <a:t>© 2007-2010 The University of Waikato | </a:t>
            </a:r>
            <a:r>
              <a:rPr lang="en-US" u="sng" dirty="0">
                <a:solidFill>
                  <a:srgbClr val="244A58"/>
                </a:solidFill>
              </a:rPr>
              <a:t>www.sciencelearn.org.nz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571A-C8DE-9E4D-A025-CE10203C2BB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00" y="105131"/>
            <a:ext cx="1681200" cy="7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19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F5444D2-0186-AE4B-AA87-DD4FFB28B7F9}" type="datetime1">
              <a:rPr lang="en-NZ">
                <a:solidFill>
                  <a:prstClr val="white"/>
                </a:solidFill>
              </a:rPr>
              <a:pPr>
                <a:defRPr/>
              </a:pPr>
              <a:t>10/05/2016</a:t>
            </a:fld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 dirty="0">
                <a:solidFill>
                  <a:srgbClr val="244A58"/>
                </a:solidFill>
              </a:rPr>
              <a:t>© THE UNIVERSITY OF WAIKATO • TE WHARE WANANGA O WAIKATO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AC13-3E6B-064E-9B14-F8DCA3F9C75B}" type="slidenum">
              <a:rPr lang="en-N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00" y="105131"/>
            <a:ext cx="1681200" cy="7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67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244A58"/>
                </a:solidFill>
              </a:rPr>
              <a:t>© 2007-2010 The University of Waikato | </a:t>
            </a:r>
            <a:r>
              <a:rPr lang="en-US" u="sng" dirty="0">
                <a:solidFill>
                  <a:srgbClr val="244A58"/>
                </a:solidFill>
              </a:rPr>
              <a:t>www.sciencelearn.org.nz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32C1-D93C-2D41-9F51-079D2CD97BB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00" y="105131"/>
            <a:ext cx="1681200" cy="7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1587500"/>
            <a:ext cx="3840480" cy="38989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244A58"/>
                </a:solidFill>
              </a:rPr>
              <a:t>© 2007-2010 The University of Waikato | </a:t>
            </a:r>
            <a:r>
              <a:rPr lang="en-US" u="sng" dirty="0">
                <a:solidFill>
                  <a:srgbClr val="244A58"/>
                </a:solidFill>
              </a:rPr>
              <a:t>www.sciencelearn.org.nz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571A-C8DE-9E4D-A025-CE10203C2BB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00" y="105131"/>
            <a:ext cx="1681200" cy="7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47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F5444D2-0186-AE4B-AA87-DD4FFB28B7F9}" type="datetime1">
              <a:rPr lang="en-NZ">
                <a:solidFill>
                  <a:prstClr val="white"/>
                </a:solidFill>
              </a:rPr>
              <a:pPr>
                <a:defRPr/>
              </a:pPr>
              <a:t>10/05/2016</a:t>
            </a:fld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 dirty="0">
                <a:solidFill>
                  <a:srgbClr val="244A58"/>
                </a:solidFill>
              </a:rPr>
              <a:t>© THE UNIVERSITY OF WAIKATO • TE WHARE WANANGA O WAIKATO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AC13-3E6B-064E-9B14-F8DCA3F9C75B}" type="slidenum">
              <a:rPr lang="en-N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NZ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00" y="105131"/>
            <a:ext cx="1681200" cy="7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46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A10C-8048-4F79-A904-DD6764543072}" type="datetimeFigureOut">
              <a:rPr lang="en-NZ" smtClean="0"/>
              <a:t>10/05/2016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D7952-73A4-4A54-B199-F80D68616222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00" y="105131"/>
            <a:ext cx="1681200" cy="7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9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CECE-1C62-4C76-B0DC-D573403A505B}" type="datetimeFigureOut">
              <a:rPr lang="en-NZ" smtClean="0"/>
              <a:t>10/05/2016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8DD4-8FF0-4662-9EDE-C576B96EAA68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9332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CECE-1C62-4C76-B0DC-D573403A505B}" type="datetimeFigureOut">
              <a:rPr lang="en-NZ" smtClean="0"/>
              <a:t>10/05/2016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8DD4-8FF0-4662-9EDE-C576B96EAA68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0012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CECE-1C62-4C76-B0DC-D573403A505B}" type="datetimeFigureOut">
              <a:rPr lang="en-NZ" smtClean="0"/>
              <a:t>10/05/2016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8DD4-8FF0-4662-9EDE-C576B96EAA68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7658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CECE-1C62-4C76-B0DC-D573403A505B}" type="datetimeFigureOut">
              <a:rPr lang="en-NZ" smtClean="0"/>
              <a:t>10/05/2016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8DD4-8FF0-4662-9EDE-C576B96EAA68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723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CECE-1C62-4C76-B0DC-D573403A505B}" type="datetimeFigureOut">
              <a:rPr lang="en-NZ" smtClean="0"/>
              <a:t>10/05/2016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8DD4-8FF0-4662-9EDE-C576B96EAA68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2876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CECE-1C62-4C76-B0DC-D573403A505B}" type="datetimeFigureOut">
              <a:rPr lang="en-NZ" smtClean="0"/>
              <a:t>10/05/2016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8DD4-8FF0-4662-9EDE-C576B96EAA68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1962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CECE-1C62-4C76-B0DC-D573403A505B}" type="datetimeFigureOut">
              <a:rPr lang="en-NZ" smtClean="0"/>
              <a:t>10/05/2016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8DD4-8FF0-4662-9EDE-C576B96EAA68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1020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CECE-1C62-4C76-B0DC-D573403A505B}" type="datetimeFigureOut">
              <a:rPr lang="en-NZ" smtClean="0"/>
              <a:t>10/05/2016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8DD4-8FF0-4662-9EDE-C576B96EAA68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9722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DCECE-1C62-4C76-B0DC-D573403A505B}" type="datetimeFigureOut">
              <a:rPr lang="en-NZ" smtClean="0"/>
              <a:t>10/05/2016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A8DD4-8FF0-4662-9EDE-C576B96EAA68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3844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781800" y="6275388"/>
            <a:ext cx="981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-112" charset="-52"/>
                <a:ea typeface="+mn-ea"/>
                <a:cs typeface="ＭＳ Ｐゴシック" pitchFamily="-11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5983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244A58"/>
                </a:solidFill>
                <a:latin typeface="Arial" charset="0"/>
              </a:rPr>
              <a:t>© 2007-2010 The University of Waikato | </a:t>
            </a:r>
            <a:r>
              <a:rPr lang="en-US" u="sng" dirty="0">
                <a:solidFill>
                  <a:srgbClr val="244A58"/>
                </a:solidFill>
                <a:latin typeface="Arial" charset="0"/>
              </a:rPr>
              <a:t>www.sciencelearn.org.nz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555733-C5C4-FD4D-8AFD-29BA9525905D}" type="slidenum">
              <a:rPr lang="en-US">
                <a:solidFill>
                  <a:prstClr val="white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3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Arial" charset="0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ews Gothic MT" pitchFamily="1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ews Gothic MT" pitchFamily="1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ews Gothic MT" pitchFamily="1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ews Gothic MT" pitchFamily="1" charset="0"/>
          <a:ea typeface="ＭＳ Ｐゴシック" pitchFamily="1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400" kern="1200">
          <a:solidFill>
            <a:srgbClr val="595959"/>
          </a:solidFill>
          <a:latin typeface="Arial" charset="0"/>
          <a:ea typeface="+mn-ea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Arial" charset="0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Arial" charset="0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Arial" charset="0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781800" y="6275388"/>
            <a:ext cx="981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-112" charset="-52"/>
                <a:ea typeface="+mn-ea"/>
                <a:cs typeface="ＭＳ Ｐゴシック" pitchFamily="-11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5983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244A58"/>
                </a:solidFill>
                <a:latin typeface="Arial" charset="0"/>
              </a:rPr>
              <a:t>© 2007-2010 The University of Waikato | </a:t>
            </a:r>
            <a:r>
              <a:rPr lang="en-US" u="sng" dirty="0">
                <a:solidFill>
                  <a:srgbClr val="244A58"/>
                </a:solidFill>
                <a:latin typeface="Arial" charset="0"/>
              </a:rPr>
              <a:t>www.sciencelearn.org.nz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555733-C5C4-FD4D-8AFD-29BA9525905D}" type="slidenum">
              <a:rPr lang="en-US">
                <a:solidFill>
                  <a:prstClr val="white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3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Arial" charset="0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ews Gothic MT" pitchFamily="1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ews Gothic MT" pitchFamily="1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ews Gothic MT" pitchFamily="1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ews Gothic MT" pitchFamily="1" charset="0"/>
          <a:ea typeface="ＭＳ Ｐゴシック" pitchFamily="1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400" kern="1200">
          <a:solidFill>
            <a:srgbClr val="595959"/>
          </a:solidFill>
          <a:latin typeface="Arial" charset="0"/>
          <a:ea typeface="+mn-ea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Arial" charset="0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Arial" charset="0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Arial" charset="0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learn.org.n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beta.sciencelearn.org.nz/resources/736-investigating-soil-moisture-content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wa.co.nz/climate/daily-climate-ma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zapse.nzase.org.nz/primary-science-week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learn.org.nz/Science-Stories/Soil-Dig-It/Soils-are-all-differe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zsoils.org.nz/Topic-Classifying_Soils/Introduction_and_Soil_Orders_NZMap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zsoils.org.nz/Topic-Farm_Survey/Introduction_and_Farm_Map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5" Type="http://schemas.openxmlformats.org/officeDocument/2006/relationships/hyperlink" Target="http://sciencelearn.org.nz/Science-Stories/Soil-Dig-It/Maori-soil-science" TargetMode="External"/><Relationship Id="rId4" Type="http://schemas.openxmlformats.org/officeDocument/2006/relationships/hyperlink" Target="http://sciencelearn.org.nz/Contexts/Soil-Farming-and-Science/Looking-Closer/Soil-names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@sciencelearn.org.nz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hyperlink" Target="mailto:enquiries@sciencelearn.org.nz" TargetMode="Externa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pond.co.nz/community/214015/science-learning-hub" TargetMode="External"/><Relationship Id="rId11" Type="http://schemas.openxmlformats.org/officeDocument/2006/relationships/image" Target="../media/image62.jpeg"/><Relationship Id="rId5" Type="http://schemas.openxmlformats.org/officeDocument/2006/relationships/hyperlink" Target="http://www.pinterest.com/nzsciencelearn" TargetMode="External"/><Relationship Id="rId10" Type="http://schemas.openxmlformats.org/officeDocument/2006/relationships/image" Target="../media/image61.png"/><Relationship Id="rId4" Type="http://schemas.openxmlformats.org/officeDocument/2006/relationships/hyperlink" Target="http://www.facebook.com/nzsciencelearn" TargetMode="External"/><Relationship Id="rId9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enquiries@sciencelearn.org.n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zapse.nzase.org.n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 idx="4294967295"/>
          </p:nvPr>
        </p:nvSpPr>
        <p:spPr>
          <a:xfrm>
            <a:off x="550863" y="914400"/>
            <a:ext cx="8042275" cy="911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dirty="0">
                <a:latin typeface="Verdana" charset="0"/>
                <a:ea typeface="MS PGothic" charset="0"/>
                <a:cs typeface="MS PGothic" charset="0"/>
              </a:rPr>
              <a:t/>
            </a:r>
            <a:br>
              <a:rPr lang="en-AU" dirty="0">
                <a:latin typeface="Verdana" charset="0"/>
                <a:ea typeface="MS PGothic" charset="0"/>
                <a:cs typeface="MS PGothic" charset="0"/>
              </a:rPr>
            </a:br>
            <a:endParaRPr lang="en-US" dirty="0">
              <a:latin typeface="News Gothic MT" charset="0"/>
              <a:ea typeface="MS PGothic" charset="0"/>
              <a:cs typeface="MS PGothic" charset="0"/>
            </a:endParaRPr>
          </a:p>
        </p:txBody>
      </p:sp>
      <p:sp>
        <p:nvSpPr>
          <p:cNvPr id="7170" name="Footer Placeholder 4"/>
          <p:cNvSpPr txBox="1">
            <a:spLocks/>
          </p:cNvSpPr>
          <p:nvPr/>
        </p:nvSpPr>
        <p:spPr bwMode="auto">
          <a:xfrm>
            <a:off x="23813" y="390525"/>
            <a:ext cx="6934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200" dirty="0">
              <a:solidFill>
                <a:schemeClr val="accent2"/>
              </a:solidFill>
              <a:ea typeface="MS PGothic" charset="0"/>
              <a:cs typeface="MS PGothic" charset="0"/>
            </a:endParaRPr>
          </a:p>
        </p:txBody>
      </p:sp>
      <p:sp>
        <p:nvSpPr>
          <p:cNvPr id="7171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rPr>
              <a:t>© 2015 The University of Waikato | </a:t>
            </a:r>
            <a:r>
              <a:rPr lang="en-US" sz="1200" u="sng" dirty="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  <a:hlinkClick r:id="rId3"/>
              </a:rPr>
              <a:t>www.sciencelearn.org.nz</a:t>
            </a:r>
            <a:endParaRPr lang="en-US" sz="1200" u="sng" dirty="0">
              <a:solidFill>
                <a:schemeClr val="accent2"/>
              </a:solidFill>
              <a:ea typeface="MS PGothic" charset="0"/>
              <a:cs typeface="MS PGothic" charset="0"/>
            </a:endParaRPr>
          </a:p>
        </p:txBody>
      </p:sp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0" y="-57150"/>
            <a:ext cx="9144000" cy="6880225"/>
            <a:chOff x="0" y="0"/>
            <a:chExt cx="9144000" cy="5160262"/>
          </a:xfrm>
        </p:grpSpPr>
        <p:pic>
          <p:nvPicPr>
            <p:cNvPr id="7174" name="Picture 3" descr="Core Education PPT Template.pp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4" descr="Core Education PPT Template.pp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658150"/>
              <a:ext cx="9144000" cy="50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TextBox 10"/>
          <p:cNvSpPr txBox="1">
            <a:spLocks noChangeArrowheads="1"/>
          </p:cNvSpPr>
          <p:nvPr/>
        </p:nvSpPr>
        <p:spPr bwMode="auto">
          <a:xfrm>
            <a:off x="0" y="1412776"/>
            <a:ext cx="91440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A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charset="0"/>
                <a:ea typeface="MS PGothic" charset="0"/>
                <a:cs typeface="MS PGothic" charset="0"/>
              </a:rPr>
              <a:t>Primary Science Week</a:t>
            </a:r>
            <a:endParaRPr lang="en-A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Verdana" charset="0"/>
              <a:ea typeface="MS PGothic" charset="0"/>
              <a:cs typeface="MS PGothic" charset="0"/>
            </a:endParaRPr>
          </a:p>
          <a:p>
            <a:pPr algn="ctr" eaLnBrk="1" hangingPunct="1">
              <a:defRPr/>
            </a:pPr>
            <a:r>
              <a:rPr lang="en-A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MS PGothic" charset="0"/>
              </a:rPr>
              <a:t>Unpacking the national soil activities</a:t>
            </a:r>
          </a:p>
          <a:p>
            <a:pPr algn="ctr" eaLnBrk="1" hangingPunct="1">
              <a:defRPr/>
            </a:pPr>
            <a:endParaRPr lang="en-US" sz="2000" dirty="0">
              <a:latin typeface="Arial Black" charset="0"/>
              <a:ea typeface="MS PGothic" charset="0"/>
              <a:cs typeface="MS PGothic" charset="0"/>
            </a:endParaRPr>
          </a:p>
          <a:p>
            <a:pPr algn="ctr" eaLnBrk="1" hangingPunct="1">
              <a:defRPr/>
            </a:pPr>
            <a:r>
              <a:rPr lang="en-US" sz="2000" dirty="0" smtClean="0">
                <a:latin typeface="Arial Black" charset="0"/>
                <a:ea typeface="MS PGothic" charset="0"/>
                <a:cs typeface="MS PGothic" charset="0"/>
              </a:rPr>
              <a:t>Andrea Soanes with </a:t>
            </a:r>
          </a:p>
          <a:p>
            <a:pPr algn="ctr" eaLnBrk="1" hangingPunct="1">
              <a:defRPr/>
            </a:pPr>
            <a:r>
              <a:rPr lang="en-US" sz="2000" dirty="0" smtClean="0">
                <a:latin typeface="Arial Black" charset="0"/>
                <a:ea typeface="MS PGothic" charset="0"/>
                <a:cs typeface="MS PGothic" charset="0"/>
              </a:rPr>
              <a:t>Professor Louis Schipper and Angela Schipper</a:t>
            </a:r>
            <a:endParaRPr lang="en-US" sz="2000" dirty="0">
              <a:latin typeface="Arial Black" charset="0"/>
              <a:ea typeface="MS PGothic" charset="0"/>
              <a:cs typeface="MS PGothic" charset="0"/>
            </a:endParaRPr>
          </a:p>
          <a:p>
            <a:pPr algn="ctr" eaLnBrk="1" hangingPunct="1">
              <a:defRPr/>
            </a:pPr>
            <a:endParaRPr lang="en-US" sz="2000" dirty="0" smtClean="0">
              <a:latin typeface="Arial Black" charset="0"/>
              <a:ea typeface="MS PGothic" charset="0"/>
              <a:cs typeface="MS PGothic" charset="0"/>
            </a:endParaRPr>
          </a:p>
          <a:p>
            <a:pPr algn="ctr" eaLnBrk="1" hangingPunct="1">
              <a:defRPr/>
            </a:pPr>
            <a:r>
              <a:rPr lang="en-US" sz="2000" dirty="0" smtClean="0">
                <a:latin typeface="Arial Black" charset="0"/>
                <a:ea typeface="MS PGothic" charset="0"/>
                <a:cs typeface="MS PGothic" charset="0"/>
              </a:rPr>
              <a:t>		5 May </a:t>
            </a:r>
            <a:r>
              <a:rPr lang="en-US" sz="2000" dirty="0">
                <a:latin typeface="Arial Black" charset="0"/>
                <a:ea typeface="MS PGothic" charset="0"/>
                <a:cs typeface="MS PGothic" charset="0"/>
              </a:rPr>
              <a:t>2016</a:t>
            </a:r>
          </a:p>
          <a:p>
            <a:pPr algn="ctr" eaLnBrk="1" hangingPunct="1">
              <a:defRPr/>
            </a:pPr>
            <a:endParaRPr lang="en-US" sz="2000" dirty="0" smtClean="0">
              <a:latin typeface="Arial Black" charset="0"/>
              <a:ea typeface="MS PGothic" charset="0"/>
              <a:cs typeface="MS PGothic" charset="0"/>
            </a:endParaRPr>
          </a:p>
          <a:p>
            <a:pPr algn="ctr" eaLnBrk="1" hangingPunct="1">
              <a:defRPr/>
            </a:pPr>
            <a:endParaRPr lang="en-US" sz="2000" dirty="0">
              <a:latin typeface="Arial Black" charset="0"/>
              <a:ea typeface="MS PGothic" charset="0"/>
              <a:cs typeface="MS PGothic" charset="0"/>
            </a:endParaRPr>
          </a:p>
          <a:p>
            <a:pPr algn="ctr" eaLnBrk="1" hangingPunct="1">
              <a:defRPr/>
            </a:pPr>
            <a:r>
              <a:rPr lang="en-US" sz="2000" dirty="0" smtClean="0">
                <a:latin typeface="Arial Black" charset="0"/>
                <a:ea typeface="MS PGothic" charset="0"/>
                <a:cs typeface="MS PGothic" charset="0"/>
              </a:rPr>
              <a:t>		@</a:t>
            </a:r>
            <a:r>
              <a:rPr lang="en-US" sz="2000" dirty="0">
                <a:latin typeface="Arial Black" charset="0"/>
                <a:ea typeface="MS PGothic" charset="0"/>
                <a:cs typeface="MS PGothic" charset="0"/>
              </a:rPr>
              <a:t>NZScienceLearn</a:t>
            </a:r>
          </a:p>
          <a:p>
            <a:pPr algn="ctr" eaLnBrk="1" hangingPunct="1">
              <a:defRPr/>
            </a:pPr>
            <a:endParaRPr lang="en-US" sz="2000" dirty="0" smtClean="0">
              <a:latin typeface="Arial Black" charset="0"/>
              <a:ea typeface="MS PGothic" charset="0"/>
              <a:cs typeface="MS PGothic" charset="0"/>
            </a:endParaRPr>
          </a:p>
          <a:p>
            <a:pPr algn="ctr" eaLnBrk="1" hangingPunct="1">
              <a:defRPr/>
            </a:pPr>
            <a:endParaRPr lang="en-US" sz="2000" dirty="0">
              <a:latin typeface="Arial Black" charset="0"/>
              <a:ea typeface="MS PGothic" charset="0"/>
              <a:cs typeface="MS PGothic" charset="0"/>
            </a:endParaRPr>
          </a:p>
          <a:p>
            <a:pPr algn="ctr" eaLnBrk="1" hangingPunct="1">
              <a:defRPr/>
            </a:pPr>
            <a:r>
              <a:rPr lang="en-US" sz="2000" dirty="0" smtClean="0">
                <a:latin typeface="Arial Black" charset="0"/>
                <a:ea typeface="MS PGothic" charset="0"/>
                <a:cs typeface="MS PGothic" charset="0"/>
              </a:rPr>
              <a:t>		</a:t>
            </a:r>
            <a:r>
              <a:rPr lang="en-US" sz="2000" dirty="0" smtClean="0">
                <a:latin typeface="Arial Black" charset="0"/>
                <a:ea typeface="MS PGothic" charset="0"/>
                <a:cs typeface="MS PGothic" charset="0"/>
                <a:hlinkClick r:id="rId3"/>
              </a:rPr>
              <a:t>www.sciencelearn.org.nz</a:t>
            </a:r>
            <a:r>
              <a:rPr lang="en-US" sz="2000" dirty="0" smtClean="0">
                <a:latin typeface="Arial Black" charset="0"/>
                <a:ea typeface="MS PGothic" charset="0"/>
                <a:cs typeface="MS PGothic" charset="0"/>
              </a:rPr>
              <a:t>  </a:t>
            </a:r>
            <a:endParaRPr lang="en-US" sz="2000" dirty="0">
              <a:latin typeface="Arial Black" charset="0"/>
              <a:ea typeface="MS PGothic" charset="0"/>
              <a:cs typeface="MS PGothic" charset="0"/>
            </a:endParaRPr>
          </a:p>
          <a:p>
            <a:pPr algn="ctr" eaLnBrk="1" hangingPunct="1">
              <a:defRPr/>
            </a:pPr>
            <a:endParaRPr lang="en-US" sz="1600" dirty="0">
              <a:latin typeface="Arial Black" charset="0"/>
              <a:ea typeface="MS PGothic" charset="0"/>
              <a:cs typeface="MS PGothic" charset="0"/>
            </a:endParaRPr>
          </a:p>
        </p:txBody>
      </p:sp>
      <p:pic>
        <p:nvPicPr>
          <p:cNvPr id="2" name="Picture 2" descr="C:\Users\angela\Desktop\PSW 2016\PSW homep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2" y="3934754"/>
            <a:ext cx="1944687" cy="23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13314" name="Picture 2" descr="C:\Users\angela\Desktop\PSW 2016\Pictur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6257926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gela\Desktop\PSW 2016\Workshee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3442">
            <a:off x="2292351" y="1579564"/>
            <a:ext cx="4655914" cy="39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angela\Desktop\PSW 2016\SMC_tab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1" y="4815111"/>
            <a:ext cx="8148581" cy="154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National Experiment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7194916" cy="4896544"/>
          </a:xfrm>
        </p:spPr>
        <p:txBody>
          <a:bodyPr/>
          <a:lstStyle/>
          <a:p>
            <a:pPr marL="0" indent="0" algn="ctr">
              <a:buNone/>
            </a:pPr>
            <a:r>
              <a:rPr lang="en-NZ" b="1" dirty="0" smtClean="0">
                <a:latin typeface="Arial" pitchFamily="34" charset="0"/>
                <a:cs typeface="Arial" pitchFamily="34" charset="0"/>
              </a:rPr>
              <a:t>Primary Science Week 2016 – National Experiment</a:t>
            </a:r>
          </a:p>
          <a:p>
            <a:pPr marL="0" indent="0" algn="ctr">
              <a:buNone/>
            </a:pPr>
            <a:r>
              <a:rPr lang="en-NZ" b="1" dirty="0" smtClean="0">
                <a:latin typeface="Arial" pitchFamily="34" charset="0"/>
                <a:cs typeface="Arial" pitchFamily="34" charset="0"/>
              </a:rPr>
              <a:t>Soil Moisture</a:t>
            </a:r>
          </a:p>
          <a:p>
            <a:pPr marL="0" indent="0">
              <a:buNone/>
            </a:pPr>
            <a:endParaRPr lang="en-NZ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N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Soil is made up of dirt, right?</a:t>
            </a:r>
          </a:p>
          <a:p>
            <a:pPr marL="0" indent="0">
              <a:buNone/>
            </a:pPr>
            <a:r>
              <a:rPr lang="en-N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Actually, soil is made up of inorganic mineral particles, organic matter, air and water.</a:t>
            </a:r>
          </a:p>
          <a:p>
            <a:pPr marL="0" indent="0">
              <a:buNone/>
            </a:pPr>
            <a:r>
              <a:rPr lang="en-N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Air and water usually make up about half the volume of soil.</a:t>
            </a:r>
          </a:p>
          <a:p>
            <a:pPr marL="0" indent="0">
              <a:buNone/>
            </a:pPr>
            <a:r>
              <a:rPr lang="en-N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Plants and other soil creatures rely on soil moisture and air to survive</a:t>
            </a:r>
            <a:r>
              <a:rPr lang="en-N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NZ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angela\Desktop\PSW 2016\Picture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332163" cy="19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042275" cy="4343400"/>
          </a:xfrm>
        </p:spPr>
        <p:txBody>
          <a:bodyPr/>
          <a:lstStyle/>
          <a:p>
            <a:pPr marL="0" indent="0">
              <a:buNone/>
            </a:pPr>
            <a:r>
              <a:rPr lang="en-N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Aim: To find the moisture content of a soil sample and compare it with soil samples from different locations.</a:t>
            </a:r>
          </a:p>
          <a:p>
            <a:pPr marL="0" indent="0">
              <a:buNone/>
            </a:pPr>
            <a:r>
              <a:rPr lang="en-N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Method:</a:t>
            </a:r>
          </a:p>
          <a:p>
            <a:pPr marL="0" indent="0">
              <a:buNone/>
            </a:pPr>
            <a:r>
              <a:rPr lang="en-N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you need </a:t>
            </a:r>
          </a:p>
          <a:p>
            <a:r>
              <a:rPr lang="en-N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Soil samples</a:t>
            </a:r>
          </a:p>
          <a:p>
            <a:r>
              <a:rPr lang="en-N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Ice cream containers</a:t>
            </a:r>
          </a:p>
          <a:p>
            <a:r>
              <a:rPr lang="en-N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Sieve</a:t>
            </a:r>
          </a:p>
          <a:p>
            <a:r>
              <a:rPr lang="en-N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½ cup measure</a:t>
            </a:r>
          </a:p>
          <a:p>
            <a:r>
              <a:rPr lang="en-N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Kitchen scale</a:t>
            </a:r>
          </a:p>
          <a:p>
            <a:r>
              <a:rPr lang="en-N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Microwave oven</a:t>
            </a:r>
            <a:endParaRPr lang="en-N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C:\Users\angela\Desktop\PSW 2016\SDI_TEA_ACT_05_equipment_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57" y="2636912"/>
            <a:ext cx="3929787" cy="28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359" y="926054"/>
            <a:ext cx="7848872" cy="364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each soil sample:</a:t>
            </a:r>
          </a:p>
          <a:p>
            <a:pPr marL="349250" indent="-34925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</a:pPr>
            <a:r>
              <a:rPr lang="en-NZ" sz="2000" dirty="0" smtClean="0">
                <a:solidFill>
                  <a:srgbClr val="595959"/>
                </a:solidFill>
                <a:latin typeface="Arial" charset="0"/>
                <a:cs typeface="ＭＳ Ｐゴシック" charset="0"/>
              </a:rPr>
              <a:t>Put </a:t>
            </a: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some soil into a sieve or colander and shake it over an ice cream container to remove stones and large pieces of organic material.</a:t>
            </a:r>
          </a:p>
          <a:p>
            <a:pPr marL="349250" indent="-34925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</a:pPr>
            <a:r>
              <a:rPr lang="en-NZ" sz="2000" dirty="0" smtClean="0">
                <a:solidFill>
                  <a:srgbClr val="595959"/>
                </a:solidFill>
                <a:latin typeface="Arial" charset="0"/>
                <a:cs typeface="ＭＳ Ｐゴシック" charset="0"/>
              </a:rPr>
              <a:t>Weigh </a:t>
            </a: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the clean ice cream container and record its weight.</a:t>
            </a:r>
          </a:p>
          <a:p>
            <a:pPr marL="349250" indent="-34925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</a:pPr>
            <a:r>
              <a:rPr lang="en-NZ" sz="2000" dirty="0" smtClean="0">
                <a:solidFill>
                  <a:srgbClr val="595959"/>
                </a:solidFill>
                <a:latin typeface="Arial" charset="0"/>
                <a:cs typeface="ＭＳ Ｐゴシック" charset="0"/>
              </a:rPr>
              <a:t>Measure </a:t>
            </a: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out </a:t>
            </a:r>
            <a:r>
              <a:rPr lang="en-N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½</a:t>
            </a:r>
            <a:r>
              <a:rPr lang="en-NZ" sz="2000" dirty="0" smtClean="0">
                <a:solidFill>
                  <a:srgbClr val="595959"/>
                </a:solidFill>
                <a:latin typeface="Arial" charset="0"/>
                <a:cs typeface="ＭＳ Ｐゴシック" charset="0"/>
              </a:rPr>
              <a:t> </a:t>
            </a: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cup of soil and put it in a clean ice cream container. (Keep some of the left-over soil for comparison.)</a:t>
            </a:r>
          </a:p>
          <a:p>
            <a:pPr marL="349250" indent="-34925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</a:pPr>
            <a:r>
              <a:rPr lang="en-NZ" sz="2000" dirty="0" smtClean="0">
                <a:solidFill>
                  <a:srgbClr val="595959"/>
                </a:solidFill>
                <a:latin typeface="Arial" charset="0"/>
                <a:cs typeface="ＭＳ Ｐゴシック" charset="0"/>
              </a:rPr>
              <a:t>Weigh </a:t>
            </a: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the container of soil. Subtract the container weight to determine the initial soil weight. Record it on the table provided.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C:\Users\angela\Desktop\PSW 2016\SMC_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7956376" cy="15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2528" y="764704"/>
            <a:ext cx="7272808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</a:pPr>
            <a:r>
              <a:rPr lang="en-NZ" sz="2000" dirty="0" smtClean="0">
                <a:solidFill>
                  <a:srgbClr val="595959"/>
                </a:solidFill>
                <a:latin typeface="Arial" charset="0"/>
                <a:cs typeface="ＭＳ Ｐゴシック" charset="0"/>
              </a:rPr>
              <a:t>Microwave </a:t>
            </a: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the soil for </a:t>
            </a:r>
            <a:r>
              <a:rPr lang="en-NZ" sz="2000" dirty="0" smtClean="0">
                <a:solidFill>
                  <a:srgbClr val="595959"/>
                </a:solidFill>
                <a:latin typeface="Arial" charset="0"/>
                <a:cs typeface="ＭＳ Ｐゴシック" charset="0"/>
              </a:rPr>
              <a:t>1 minute</a:t>
            </a: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. NOTE: the soil can get very hot.</a:t>
            </a:r>
          </a:p>
          <a:p>
            <a:pPr marL="349250" indent="-34925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</a:pPr>
            <a:r>
              <a:rPr lang="en-NZ" sz="2000" dirty="0" smtClean="0">
                <a:solidFill>
                  <a:srgbClr val="595959"/>
                </a:solidFill>
                <a:latin typeface="Arial" charset="0"/>
                <a:cs typeface="ＭＳ Ｐゴシック" charset="0"/>
              </a:rPr>
              <a:t>Remove </a:t>
            </a: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the container and gently shake it until steam from the soil is no longer obvious. Observe what the soil looks like.</a:t>
            </a:r>
          </a:p>
          <a:p>
            <a:pPr marL="349250" indent="-34925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</a:pPr>
            <a:r>
              <a:rPr lang="en-NZ" sz="2000" dirty="0" smtClean="0">
                <a:solidFill>
                  <a:srgbClr val="595959"/>
                </a:solidFill>
                <a:latin typeface="Arial" charset="0"/>
                <a:cs typeface="ＭＳ Ｐゴシック" charset="0"/>
              </a:rPr>
              <a:t>Weigh </a:t>
            </a: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the container of soil and record the weight (minus container weight). </a:t>
            </a:r>
          </a:p>
          <a:p>
            <a:pPr marL="349250" indent="-34925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</a:pPr>
            <a:r>
              <a:rPr lang="en-NZ" sz="2000" dirty="0" smtClean="0">
                <a:solidFill>
                  <a:srgbClr val="595959"/>
                </a:solidFill>
                <a:latin typeface="Arial" charset="0"/>
                <a:cs typeface="ＭＳ Ｐゴシック" charset="0"/>
              </a:rPr>
              <a:t>Continue </a:t>
            </a: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to heat the soil in </a:t>
            </a:r>
            <a:r>
              <a:rPr lang="en-NZ" sz="2000" dirty="0" smtClean="0">
                <a:solidFill>
                  <a:srgbClr val="595959"/>
                </a:solidFill>
                <a:latin typeface="Arial" charset="0"/>
                <a:cs typeface="ＭＳ Ｐゴシック" charset="0"/>
              </a:rPr>
              <a:t>1-minute </a:t>
            </a: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intervals and record the weight.</a:t>
            </a:r>
          </a:p>
          <a:p>
            <a:pPr marL="349250" indent="-34925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</a:pPr>
            <a:r>
              <a:rPr lang="en-NZ" sz="2000" dirty="0" smtClean="0">
                <a:solidFill>
                  <a:srgbClr val="595959"/>
                </a:solidFill>
                <a:latin typeface="Arial" charset="0"/>
                <a:cs typeface="ＭＳ Ｐゴシック" charset="0"/>
              </a:rPr>
              <a:t>Stop </a:t>
            </a: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heating the soil when the weight does not change. This is the final weight.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897872"/>
            <a:ext cx="79565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5301208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Vegetable garden soil</a:t>
            </a:r>
          </a:p>
          <a:p>
            <a:endParaRPr lang="en-NZ" sz="1400" dirty="0" smtClean="0"/>
          </a:p>
          <a:p>
            <a:r>
              <a:rPr lang="en-NZ" sz="1400" dirty="0" smtClean="0"/>
              <a:t>Before and after 5 minutes in the microwave</a:t>
            </a:r>
          </a:p>
          <a:p>
            <a:r>
              <a:rPr lang="en-NZ" sz="1400" dirty="0" smtClean="0"/>
              <a:t>Initial weight: 68 g</a:t>
            </a:r>
          </a:p>
          <a:p>
            <a:r>
              <a:rPr lang="en-NZ" sz="1400" dirty="0" smtClean="0"/>
              <a:t>Final weight: 49 g</a:t>
            </a:r>
          </a:p>
          <a:p>
            <a:r>
              <a:rPr lang="en-NZ" sz="1400" dirty="0" smtClean="0"/>
              <a:t>Soil moisture content: 39%</a:t>
            </a:r>
            <a:endParaRPr lang="en-NZ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826898"/>
            <a:ext cx="8064896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</a:pPr>
            <a:r>
              <a:rPr lang="en-NZ" sz="2000" dirty="0" smtClean="0">
                <a:solidFill>
                  <a:srgbClr val="595959"/>
                </a:solidFill>
                <a:latin typeface="Arial" charset="0"/>
                <a:cs typeface="ＭＳ Ｐゴシック" charset="0"/>
              </a:rPr>
              <a:t>Observe </a:t>
            </a: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changes to the soil. Return the sample to the </a:t>
            </a:r>
            <a:r>
              <a:rPr lang="en-N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½</a:t>
            </a:r>
            <a:r>
              <a:rPr lang="en-NZ" sz="2000" dirty="0" smtClean="0">
                <a:solidFill>
                  <a:srgbClr val="595959"/>
                </a:solidFill>
                <a:latin typeface="Arial" charset="0"/>
                <a:cs typeface="ＭＳ Ｐゴシック" charset="0"/>
              </a:rPr>
              <a:t> </a:t>
            </a: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cup measure to look at any change in the volume of soil. Use the senses of sight and touch to observe before and after samples.</a:t>
            </a:r>
          </a:p>
          <a:p>
            <a:pPr marL="349250" indent="-34925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</a:pPr>
            <a:r>
              <a:rPr lang="en-NZ" sz="2000" dirty="0" smtClean="0">
                <a:solidFill>
                  <a:srgbClr val="595959"/>
                </a:solidFill>
                <a:latin typeface="Arial" charset="0"/>
                <a:cs typeface="ＭＳ Ｐゴシック" charset="0"/>
              </a:rPr>
              <a:t>To </a:t>
            </a: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determine the percentage soil moisture content:</a:t>
            </a:r>
          </a:p>
          <a:p>
            <a:pPr lvl="1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</a:pPr>
            <a:r>
              <a:rPr lang="en-NZ" sz="2000" dirty="0" smtClean="0">
                <a:solidFill>
                  <a:srgbClr val="595959"/>
                </a:solidFill>
                <a:latin typeface="Arial" charset="0"/>
                <a:cs typeface="ＭＳ Ｐゴシック" charset="0"/>
              </a:rPr>
              <a:t>(initial </a:t>
            </a: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weight – final </a:t>
            </a:r>
            <a:r>
              <a:rPr lang="en-NZ" sz="2000" dirty="0" smtClean="0">
                <a:solidFill>
                  <a:srgbClr val="595959"/>
                </a:solidFill>
                <a:latin typeface="Arial" charset="0"/>
                <a:cs typeface="ＭＳ Ｐゴシック" charset="0"/>
              </a:rPr>
              <a:t>weight) </a:t>
            </a: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÷ </a:t>
            </a:r>
            <a:r>
              <a:rPr lang="en-NZ" sz="2000" dirty="0" smtClean="0">
                <a:solidFill>
                  <a:srgbClr val="595959"/>
                </a:solidFill>
                <a:latin typeface="Arial" charset="0"/>
                <a:cs typeface="ＭＳ Ｐゴシック" charset="0"/>
              </a:rPr>
              <a:t>final </a:t>
            </a: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weight = soil moisture content</a:t>
            </a:r>
          </a:p>
          <a:p>
            <a:endParaRPr lang="en-N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N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362" name="Picture 2" descr="C:\Users\angela\Desktop\PSW 2016\Vege_garden_so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27" y="2924944"/>
            <a:ext cx="4405745" cy="21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820" y="97646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charset="0"/>
              <a:buChar char=""/>
            </a:pPr>
            <a:r>
              <a:rPr lang="en-NZ" sz="2000" dirty="0">
                <a:solidFill>
                  <a:srgbClr val="595959"/>
                </a:solidFill>
                <a:latin typeface="Arial" charset="0"/>
                <a:cs typeface="ＭＳ Ｐゴシック" charset="0"/>
              </a:rPr>
              <a:t>Compare the data from the other soil samples. What might explain differences in soil moisture content?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8" y="1844824"/>
            <a:ext cx="50419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5" y="2420888"/>
            <a:ext cx="316897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1200" dirty="0" smtClean="0"/>
              <a:t>Native forest (gully)</a:t>
            </a:r>
          </a:p>
          <a:p>
            <a:endParaRPr lang="en-NZ" sz="1200" dirty="0" smtClean="0"/>
          </a:p>
          <a:p>
            <a:r>
              <a:rPr lang="en-NZ" sz="1200" dirty="0" smtClean="0"/>
              <a:t>Before and after 6 minutes in the microwave</a:t>
            </a:r>
          </a:p>
          <a:p>
            <a:endParaRPr lang="en-NZ" sz="1200" dirty="0"/>
          </a:p>
          <a:p>
            <a:r>
              <a:rPr lang="en-NZ" sz="1200" dirty="0" smtClean="0"/>
              <a:t>Initial weight: 45 g</a:t>
            </a:r>
          </a:p>
          <a:p>
            <a:r>
              <a:rPr lang="en-NZ" sz="1200" dirty="0" smtClean="0"/>
              <a:t>Final weight: 19 g</a:t>
            </a:r>
          </a:p>
          <a:p>
            <a:r>
              <a:rPr lang="en-NZ" sz="1200" dirty="0" smtClean="0"/>
              <a:t>Soil Moisture content: 137%</a:t>
            </a:r>
          </a:p>
          <a:p>
            <a:endParaRPr lang="en-NZ" sz="1200" dirty="0"/>
          </a:p>
        </p:txBody>
      </p:sp>
      <p:pic>
        <p:nvPicPr>
          <p:cNvPr id="4099" name="Picture 3" descr="C:\Users\angela\Desktop\PSW 2016\data table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0" y="5013176"/>
            <a:ext cx="8166636" cy="13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9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Uploading data from your investigation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NZ" sz="2400" dirty="0" smtClean="0">
              <a:hlinkClick r:id="rId2"/>
            </a:endParaRPr>
          </a:p>
          <a:p>
            <a:pPr marL="0" indent="0">
              <a:buNone/>
            </a:pPr>
            <a:endParaRPr lang="en-NZ" sz="2400" dirty="0">
              <a:hlinkClick r:id="rId2"/>
            </a:endParaRPr>
          </a:p>
          <a:p>
            <a:pPr marL="0" indent="0">
              <a:buNone/>
            </a:pPr>
            <a:endParaRPr lang="en-NZ" sz="2400" dirty="0" smtClean="0">
              <a:hlinkClick r:id="rId2"/>
            </a:endParaRPr>
          </a:p>
          <a:p>
            <a:pPr marL="0" indent="0">
              <a:buNone/>
            </a:pPr>
            <a:endParaRPr lang="en-NZ" sz="2400" dirty="0">
              <a:hlinkClick r:id="rId2"/>
            </a:endParaRPr>
          </a:p>
          <a:p>
            <a:pPr marL="0" indent="0">
              <a:buNone/>
            </a:pPr>
            <a:endParaRPr lang="en-NZ" sz="2400" dirty="0" smtClean="0">
              <a:hlinkClick r:id="rId2"/>
            </a:endParaRPr>
          </a:p>
          <a:p>
            <a:pPr marL="0" indent="0">
              <a:buNone/>
            </a:pPr>
            <a:r>
              <a:rPr lang="en-NZ" sz="2400" dirty="0" smtClean="0">
                <a:hlinkClick r:id="rId2"/>
              </a:rPr>
              <a:t>https</a:t>
            </a:r>
            <a:r>
              <a:rPr lang="en-NZ" sz="2400" dirty="0">
                <a:hlinkClick r:id="rId2"/>
              </a:rPr>
              <a:t>://</a:t>
            </a:r>
            <a:r>
              <a:rPr lang="en-NZ" sz="2400" dirty="0" smtClean="0">
                <a:hlinkClick r:id="rId2"/>
              </a:rPr>
              <a:t>beta.sciencelearn.org.nz/resources/736-investigating-soil-moisture-content</a:t>
            </a:r>
            <a:r>
              <a:rPr lang="en-NZ" sz="2400" dirty="0" smtClean="0"/>
              <a:t> </a:t>
            </a:r>
          </a:p>
          <a:p>
            <a:pPr marL="0" indent="0">
              <a:buNone/>
            </a:pP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 descr="C:\Users\angela\Desktop\PSW 2016\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493">
            <a:off x="4716016" y="1556791"/>
            <a:ext cx="3960440" cy="52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gela\Desktop\PSW 2016\dat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8363">
            <a:off x="4783361" y="1652029"/>
            <a:ext cx="4360639" cy="502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gela\Desktop\PSW 2016\data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652029"/>
            <a:ext cx="3311659" cy="29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Extension Ideas – monthly changes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Choose </a:t>
            </a:r>
            <a:r>
              <a:rPr lang="en-NZ" dirty="0"/>
              <a:t>one or two locations and repeat the experiment each month to see how soil </a:t>
            </a:r>
            <a:r>
              <a:rPr lang="en-NZ" dirty="0" smtClean="0"/>
              <a:t>moisture </a:t>
            </a:r>
            <a:r>
              <a:rPr lang="en-NZ" dirty="0"/>
              <a:t>changes during the seasons</a:t>
            </a:r>
            <a:r>
              <a:rPr lang="en-NZ" dirty="0" smtClean="0"/>
              <a:t>.</a:t>
            </a:r>
          </a:p>
          <a:p>
            <a:pPr marL="0" indent="0">
              <a:buNone/>
            </a:pPr>
            <a:r>
              <a:rPr lang="en-NZ" dirty="0" smtClean="0"/>
              <a:t>19 Jan 58%</a:t>
            </a:r>
          </a:p>
          <a:p>
            <a:pPr marL="0" indent="0">
              <a:buNone/>
            </a:pPr>
            <a:r>
              <a:rPr lang="en-NZ" dirty="0" smtClean="0"/>
              <a:t>14 Apr 55%</a:t>
            </a:r>
          </a:p>
          <a:p>
            <a:pPr marL="0" indent="0">
              <a:buNone/>
            </a:pPr>
            <a:endParaRPr lang="en-NZ" dirty="0" smtClean="0"/>
          </a:p>
        </p:txBody>
      </p:sp>
      <p:pic>
        <p:nvPicPr>
          <p:cNvPr id="1027" name="Picture 3" descr="C:\Users\angela\Desktop\PSW 2016\Gully_sample_2 (640x48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05" y="1988840"/>
            <a:ext cx="3353660" cy="25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42275" cy="911225"/>
          </a:xfrm>
        </p:spPr>
        <p:txBody>
          <a:bodyPr/>
          <a:lstStyle/>
          <a:p>
            <a:r>
              <a:rPr lang="en-NZ" dirty="0" smtClean="0"/>
              <a:t>Extension ideas – climate maps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5733" y="1674813"/>
            <a:ext cx="8042275" cy="4343400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NIWA daily climate maps: </a:t>
            </a:r>
            <a:r>
              <a:rPr lang="en-NZ" dirty="0">
                <a:hlinkClick r:id="rId3"/>
              </a:rPr>
              <a:t>https://</a:t>
            </a:r>
            <a:r>
              <a:rPr lang="en-NZ" dirty="0" smtClean="0">
                <a:hlinkClick r:id="rId3"/>
              </a:rPr>
              <a:t>www.niwa.co.nz/climate/daily-climate-maps</a:t>
            </a:r>
            <a:r>
              <a:rPr lang="en-NZ" dirty="0" smtClean="0"/>
              <a:t> </a:t>
            </a:r>
            <a:endParaRPr lang="en-NZ" dirty="0"/>
          </a:p>
        </p:txBody>
      </p:sp>
      <p:pic>
        <p:nvPicPr>
          <p:cNvPr id="17410" name="Picture 2" descr="C:\Users\angela\Desktop\PSW 2016\Picture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606656"/>
            <a:ext cx="2378075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ngela\Desktop\PSW 2016\Picture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1712"/>
            <a:ext cx="3862388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371412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 smtClean="0"/>
              <a:t>Images courtesy of NIWA/http://creativecommons.org/licenses/by/4.0/ </a:t>
            </a:r>
            <a:endParaRPr lang="en-NZ" sz="1000" dirty="0"/>
          </a:p>
        </p:txBody>
      </p:sp>
      <p:sp>
        <p:nvSpPr>
          <p:cNvPr id="7" name="Rectangle 6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6"/>
          <p:cNvSpPr>
            <a:spLocks noGrp="1"/>
          </p:cNvSpPr>
          <p:nvPr>
            <p:ph type="title"/>
          </p:nvPr>
        </p:nvSpPr>
        <p:spPr>
          <a:xfrm>
            <a:off x="-71438" y="-11113"/>
            <a:ext cx="8042276" cy="911226"/>
          </a:xfrm>
        </p:spPr>
        <p:txBody>
          <a:bodyPr/>
          <a:lstStyle/>
          <a:p>
            <a:r>
              <a:rPr lang="en-AU" sz="3200" dirty="0">
                <a:ea typeface="ＭＳ Ｐゴシック" charset="0"/>
              </a:rPr>
              <a:t>What is the Science Learning Hub?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611188" y="1341438"/>
            <a:ext cx="8229600" cy="2060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a typeface="ＭＳ Ｐゴシック" charset="0"/>
              </a:rPr>
              <a:t>A trustworthy online resource – produced by educators and scientists</a:t>
            </a:r>
          </a:p>
          <a:p>
            <a:pPr>
              <a:lnSpc>
                <a:spcPct val="80000"/>
              </a:lnSpc>
            </a:pPr>
            <a:r>
              <a:rPr lang="en-US" dirty="0">
                <a:ea typeface="ＭＳ Ｐゴシック" charset="0"/>
              </a:rPr>
              <a:t>Based on world-class New Zealand science research</a:t>
            </a:r>
          </a:p>
          <a:p>
            <a:pPr>
              <a:lnSpc>
                <a:spcPct val="80000"/>
              </a:lnSpc>
            </a:pPr>
            <a:r>
              <a:rPr lang="en-US" dirty="0">
                <a:ea typeface="ＭＳ Ｐゴシック" charset="0"/>
              </a:rPr>
              <a:t>Supported by learning activities, information about the key science ideas and concepts, multimedia tools and other resources</a:t>
            </a:r>
          </a:p>
          <a:p>
            <a:pPr>
              <a:lnSpc>
                <a:spcPct val="80000"/>
              </a:lnSpc>
            </a:pPr>
            <a:r>
              <a:rPr lang="en-US" dirty="0">
                <a:ea typeface="ＭＳ Ｐゴシック" charset="0"/>
              </a:rPr>
              <a:t>Written for New Zealand teachers and students </a:t>
            </a:r>
            <a:br>
              <a:rPr lang="en-US" dirty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</p:txBody>
      </p:sp>
      <p:pic>
        <p:nvPicPr>
          <p:cNvPr id="9219" name="Picture 1" descr="Screen shot 2012-08-02 at 9.16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24400"/>
            <a:ext cx="40735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Screen Shot 2015-04-30 at 2.30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4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8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ngela\Desktop\PSW 2016\Picture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4154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1091" y="550339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>
                <a:solidFill>
                  <a:schemeClr val="bg1"/>
                </a:solidFill>
              </a:rPr>
              <a:t>©</a:t>
            </a:r>
            <a:r>
              <a:rPr lang="en-NZ" sz="1200" b="1" dirty="0" smtClean="0">
                <a:solidFill>
                  <a:schemeClr val="bg1"/>
                </a:solidFill>
              </a:rPr>
              <a:t> A. Schipper</a:t>
            </a:r>
            <a:endParaRPr lang="en-NZ" sz="1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ngela\Desktop\PSW 2016\Picture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6" y="330883"/>
            <a:ext cx="5395913" cy="50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292080" y="3861048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77139" y="3073153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Dig A Hole instructions are under the National Investigation.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53732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hlinkClick r:id="rId3"/>
              </a:rPr>
              <a:t>http://nzapse.nzase.org.nz/primary-science-week</a:t>
            </a:r>
            <a:r>
              <a:rPr lang="en-NZ" dirty="0" smtClean="0">
                <a:hlinkClick r:id="rId3"/>
              </a:rPr>
              <a:t>/</a:t>
            </a:r>
            <a:r>
              <a:rPr lang="en-NZ" dirty="0" smtClean="0"/>
              <a:t> </a:t>
            </a:r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Why dig a hole?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66124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What’s under the ground at your school? Will it be the same as the soil at your home?</a:t>
            </a:r>
            <a:endParaRPr lang="en-NZ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9200" y="1484784"/>
            <a:ext cx="3552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Most people think soil looks like this:</a:t>
            </a:r>
            <a:endParaRPr lang="en-NZ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357039" y="1484784"/>
            <a:ext cx="4572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But if you dig deeper, it may look like this:</a:t>
            </a:r>
            <a:endParaRPr lang="en-NZ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9275" y="2515772"/>
            <a:ext cx="3544689" cy="3427828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20482" name="Picture 2" descr="C:\Users\angela\Desktop\PSW 2016\Why did a hole_h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20970"/>
            <a:ext cx="3554412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angela\Desktop\PSW 2016\Pe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22990"/>
            <a:ext cx="2328863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5106872"/>
            <a:ext cx="2328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>
                <a:solidFill>
                  <a:schemeClr val="bg1"/>
                </a:solidFill>
              </a:rPr>
              <a:t>©WRC/www.nzsoils.org.nz/</a:t>
            </a:r>
            <a:endParaRPr lang="en-NZ" sz="1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Soils are the same but different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400" dirty="0" smtClean="0"/>
              <a:t>Humans have lots in common but we are all different in many ways.</a:t>
            </a:r>
            <a:endParaRPr lang="en-NZ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400" dirty="0" smtClean="0"/>
              <a:t>It’s the same with soils. The soil in one area is not identical to the soil in a different location.</a:t>
            </a:r>
            <a:endParaRPr lang="en-NZ" sz="2400" dirty="0"/>
          </a:p>
        </p:txBody>
      </p:sp>
      <p:pic>
        <p:nvPicPr>
          <p:cNvPr id="3074" name="Picture 2" descr="C:\Users\angela\AppData\Local\Temp\Temp1_image replacements.zip\image replacements\Skin-types_Annota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1807"/>
            <a:ext cx="3672408" cy="244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gela\AppData\Local\Temp\Temp1_image replacements.zip\image replacements\Similar-but-different_Annotat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5843"/>
            <a:ext cx="3672407" cy="244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Parents are a factor</a:t>
            </a:r>
            <a:endParaRPr lang="en-NZ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400" dirty="0" smtClean="0"/>
              <a:t>Humans have parents – our DNA helps to form who we are.</a:t>
            </a:r>
          </a:p>
          <a:p>
            <a:pPr marL="0" indent="0">
              <a:buNone/>
            </a:pPr>
            <a:endParaRPr lang="en-NZ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400" dirty="0" smtClean="0"/>
              <a:t>Soils have parent materials – for example, volcanoes form pumice soils.</a:t>
            </a:r>
            <a:endParaRPr lang="en-NZ" sz="2400" dirty="0"/>
          </a:p>
        </p:txBody>
      </p:sp>
      <p:pic>
        <p:nvPicPr>
          <p:cNvPr id="4098" name="Picture 2" descr="C:\Users\angela\AppData\Local\Temp\Temp1_image replacements.zip\image replacements\Grandfather-and-grandson_Annota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140967"/>
            <a:ext cx="367601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gela\AppData\Local\Temp\Temp1_image replacements.zip\image replacements\Mt-Taranaki_Annotat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76" y="3140966"/>
            <a:ext cx="367602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factors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Mountains, rivers, rainfall, temperature and living things influence what the soil will be like.</a:t>
            </a:r>
          </a:p>
          <a:p>
            <a:pPr marL="0" indent="0">
              <a:buNone/>
            </a:pPr>
            <a:r>
              <a:rPr lang="en-NZ" dirty="0" smtClean="0"/>
              <a:t>Time also makes a difference. Some soils are very old, and some soils are recent.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530120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hlinkClick r:id="rId3"/>
              </a:rPr>
              <a:t>Soils are all different</a:t>
            </a:r>
            <a:endParaRPr lang="en-NZ" sz="2400" dirty="0"/>
          </a:p>
        </p:txBody>
      </p:sp>
      <p:pic>
        <p:nvPicPr>
          <p:cNvPr id="5122" name="Picture 2" descr="C:\Users\angela\AppData\Local\Temp\Temp1_image replacements.zip\image replacements\Different-places-different-soils_Annotat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248905" cy="282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599162"/>
            <a:ext cx="8042275" cy="1245662"/>
          </a:xfrm>
        </p:spPr>
        <p:txBody>
          <a:bodyPr/>
          <a:lstStyle/>
          <a:p>
            <a:r>
              <a:rPr lang="en-NZ" sz="3200" dirty="0" smtClean="0"/>
              <a:t>The soil-forming factors can change over short distances – so the soils change too!</a:t>
            </a:r>
            <a:endParaRPr lang="en-NZ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275" y="2276872"/>
            <a:ext cx="8042275" cy="3666728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90792"/>
            <a:ext cx="2618392" cy="387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91892"/>
            <a:ext cx="2624508" cy="38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89" y="2315963"/>
            <a:ext cx="2514136" cy="377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4060" y="5917891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b="1" dirty="0" smtClean="0">
                <a:solidFill>
                  <a:schemeClr val="bg1"/>
                </a:solidFill>
                <a:latin typeface="Arial" pitchFamily="34" charset="0"/>
                <a:ea typeface="Cambria Math"/>
                <a:cs typeface="Arial" pitchFamily="34" charset="0"/>
              </a:rPr>
              <a:t>© </a:t>
            </a:r>
            <a:r>
              <a:rPr lang="en-NZ" sz="1600" b="1" dirty="0" smtClean="0">
                <a:solidFill>
                  <a:schemeClr val="bg1"/>
                </a:solidFill>
                <a:latin typeface="Arial" pitchFamily="34" charset="0"/>
                <a:ea typeface="Cambria Math"/>
                <a:cs typeface="Arial" pitchFamily="34" charset="0"/>
              </a:rPr>
              <a:t>WRC/www.nzsoils.org.nz</a:t>
            </a:r>
            <a:r>
              <a:rPr lang="en-NZ" sz="1400" dirty="0" smtClean="0">
                <a:latin typeface="Arial" pitchFamily="34" charset="0"/>
                <a:ea typeface="Cambria Math"/>
                <a:cs typeface="Arial" pitchFamily="34" charset="0"/>
              </a:rPr>
              <a:t>/</a:t>
            </a:r>
            <a:endParaRPr lang="en-N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soil is formed</a:t>
            </a:r>
            <a:endParaRPr lang="en-NZ" dirty="0"/>
          </a:p>
        </p:txBody>
      </p:sp>
      <p:pic>
        <p:nvPicPr>
          <p:cNvPr id="21506" name="Picture 2" descr="C:\Users\angela\Desktop\PSW 2016\Picture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44" y="1628800"/>
            <a:ext cx="6181725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33400"/>
            <a:ext cx="6903045" cy="911225"/>
          </a:xfrm>
        </p:spPr>
        <p:txBody>
          <a:bodyPr/>
          <a:lstStyle/>
          <a:p>
            <a:r>
              <a:rPr lang="en-NZ" dirty="0" smtClean="0"/>
              <a:t>What will you see when you dig a hole?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Your soil/hole may look different to the photos we use.</a:t>
            </a:r>
          </a:p>
          <a:p>
            <a:pPr marL="0" indent="0">
              <a:buNone/>
            </a:pPr>
            <a:r>
              <a:rPr lang="en-NZ" dirty="0" smtClean="0"/>
              <a:t>These holes go down 1 m or more – hard work!</a:t>
            </a:r>
          </a:p>
          <a:p>
            <a:pPr marL="0" indent="0">
              <a:buNone/>
            </a:pPr>
            <a:r>
              <a:rPr lang="en-NZ" dirty="0" smtClean="0"/>
              <a:t>Photos of road cuttings or construction sites work too.</a:t>
            </a:r>
            <a:endParaRPr lang="en-NZ" dirty="0"/>
          </a:p>
        </p:txBody>
      </p:sp>
      <p:pic>
        <p:nvPicPr>
          <p:cNvPr id="6146" name="Picture 2" descr="C:\Users\angela\AppData\Local\Temp\Temp1_image replacements.zip\image replacements\Pale Soils-silt loam_Annot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31390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Some clues for your dig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Topsoil – dark, roots, creatures.</a:t>
            </a:r>
          </a:p>
          <a:p>
            <a:pPr marL="0" indent="0">
              <a:buNone/>
            </a:pPr>
            <a:r>
              <a:rPr lang="en-NZ" dirty="0" smtClean="0"/>
              <a:t>Subsoil – various colours (red, yellow, white, brown, orange) and mottles.</a:t>
            </a:r>
          </a:p>
          <a:p>
            <a:pPr marL="0" indent="0">
              <a:buNone/>
            </a:pPr>
            <a:r>
              <a:rPr lang="en-NZ" dirty="0" smtClean="0"/>
              <a:t>Bottom half of subsoil can be a different colour.</a:t>
            </a:r>
            <a:endParaRPr lang="en-NZ" dirty="0"/>
          </a:p>
        </p:txBody>
      </p:sp>
      <p:pic>
        <p:nvPicPr>
          <p:cNvPr id="23554" name="Picture 2" descr="C:\Users\angela\Desktop\PSW 2016\Picture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59" y="1494656"/>
            <a:ext cx="324326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/>
          <p:cNvSpPr/>
          <p:nvPr/>
        </p:nvSpPr>
        <p:spPr>
          <a:xfrm>
            <a:off x="3707904" y="2132856"/>
            <a:ext cx="864096" cy="2880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" name="Left Arrow 9"/>
          <p:cNvSpPr/>
          <p:nvPr/>
        </p:nvSpPr>
        <p:spPr>
          <a:xfrm>
            <a:off x="3707904" y="3789040"/>
            <a:ext cx="864096" cy="2880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" name="Left Arrow 11"/>
          <p:cNvSpPr/>
          <p:nvPr/>
        </p:nvSpPr>
        <p:spPr>
          <a:xfrm rot="21105870">
            <a:off x="3707904" y="5949280"/>
            <a:ext cx="1008112" cy="3600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612930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>
                <a:solidFill>
                  <a:prstClr val="white"/>
                </a:solidFill>
              </a:rPr>
              <a:t>©WRC/www.nzsoils.org.nz</a:t>
            </a:r>
            <a:endParaRPr lang="en-NZ" dirty="0"/>
          </a:p>
        </p:txBody>
      </p:sp>
      <p:sp>
        <p:nvSpPr>
          <p:cNvPr id="9" name="Rectangle 8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 new Hub website design</a:t>
            </a:r>
            <a:endParaRPr lang="en-NZ" dirty="0"/>
          </a:p>
        </p:txBody>
      </p:sp>
      <p:pic>
        <p:nvPicPr>
          <p:cNvPr id="6148" name="Picture 4" descr="C:\Users\angela\Desktop\PSW 2016\Hub_homepage (640x27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988840"/>
            <a:ext cx="765251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Get out and dig a hole!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What you need</a:t>
            </a:r>
          </a:p>
          <a:p>
            <a:r>
              <a:rPr lang="en-NZ" dirty="0" smtClean="0"/>
              <a:t>Spade</a:t>
            </a:r>
          </a:p>
          <a:p>
            <a:r>
              <a:rPr lang="en-NZ" dirty="0" smtClean="0"/>
              <a:t>Ground sheet</a:t>
            </a:r>
          </a:p>
          <a:p>
            <a:r>
              <a:rPr lang="en-NZ" dirty="0" smtClean="0"/>
              <a:t>Hand lenses</a:t>
            </a:r>
          </a:p>
          <a:p>
            <a:r>
              <a:rPr lang="en-NZ" dirty="0" smtClean="0"/>
              <a:t>Tablet or recording device</a:t>
            </a:r>
          </a:p>
          <a:p>
            <a:r>
              <a:rPr lang="en-NZ" dirty="0" smtClean="0"/>
              <a:t>Boots, sturdy shoes or a willing caretaker!</a:t>
            </a:r>
            <a:endParaRPr lang="en-NZ" dirty="0"/>
          </a:p>
        </p:txBody>
      </p:sp>
      <p:pic>
        <p:nvPicPr>
          <p:cNvPr id="24578" name="Picture 2" descr="C:\Users\angela\Desktop\PSW 2016\Picture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2816225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042275" cy="4343400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Find a suitable place to dig a hole. </a:t>
            </a:r>
          </a:p>
          <a:p>
            <a:pPr marL="0" indent="0">
              <a:buNone/>
            </a:pPr>
            <a:r>
              <a:rPr lang="en-NZ" dirty="0"/>
              <a:t>Dig out </a:t>
            </a:r>
            <a:r>
              <a:rPr lang="en-NZ" dirty="0" smtClean="0"/>
              <a:t>two </a:t>
            </a:r>
            <a:r>
              <a:rPr lang="en-NZ" dirty="0"/>
              <a:t>spade widths of turf and lay it on a ground sheet.</a:t>
            </a:r>
          </a:p>
          <a:p>
            <a:pPr marL="0" indent="0">
              <a:buNone/>
            </a:pPr>
            <a:r>
              <a:rPr lang="en-NZ" dirty="0"/>
              <a:t>Dig down to get another </a:t>
            </a:r>
            <a:r>
              <a:rPr lang="en-NZ" dirty="0" smtClean="0"/>
              <a:t>two </a:t>
            </a:r>
            <a:r>
              <a:rPr lang="en-NZ" dirty="0"/>
              <a:t>spade widths of soil and place it below the turf roots. This is the beginning of a soil profile. A profile shows what the soil looks like from the surface downwards.</a:t>
            </a:r>
          </a:p>
          <a:p>
            <a:pPr marL="0" indent="0">
              <a:buNone/>
            </a:pPr>
            <a:r>
              <a:rPr lang="en-NZ" dirty="0"/>
              <a:t>Notice if the soil changes as you dig </a:t>
            </a:r>
            <a:r>
              <a:rPr lang="en-NZ" dirty="0" smtClean="0"/>
              <a:t>deeper. Does </a:t>
            </a:r>
            <a:r>
              <a:rPr lang="en-NZ" dirty="0"/>
              <a:t>the soil have the same colour? Does it feel the same if </a:t>
            </a:r>
            <a:r>
              <a:rPr lang="en-NZ" dirty="0" smtClean="0"/>
              <a:t>you rub </a:t>
            </a:r>
            <a:r>
              <a:rPr lang="en-NZ" dirty="0"/>
              <a:t>some between </a:t>
            </a:r>
            <a:r>
              <a:rPr lang="en-NZ" dirty="0" smtClean="0"/>
              <a:t>your fingers</a:t>
            </a:r>
            <a:r>
              <a:rPr lang="en-NZ" dirty="0"/>
              <a:t>?</a:t>
            </a:r>
          </a:p>
        </p:txBody>
      </p:sp>
      <p:pic>
        <p:nvPicPr>
          <p:cNvPr id="25602" name="Picture 2" descr="C:\Users\angela\Desktop\PSW 2016\Picture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5013325"/>
            <a:ext cx="1725613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042275" cy="4343400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Look through the turf and roots for soil animals like earthworms or insects. </a:t>
            </a: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Break </a:t>
            </a:r>
            <a:r>
              <a:rPr lang="en-GB" dirty="0"/>
              <a:t>clods apart to observe what is inside or to see if the soil colours change. </a:t>
            </a: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Measure </a:t>
            </a:r>
            <a:r>
              <a:rPr lang="en-GB" dirty="0"/>
              <a:t>the length/depth of plant roots.</a:t>
            </a:r>
          </a:p>
          <a:p>
            <a:pPr marL="0" indent="0">
              <a:buNone/>
            </a:pPr>
            <a:r>
              <a:rPr lang="en-GB" dirty="0"/>
              <a:t>Use hand lenses to examine the soil. Use tablets or similar to take photos and record student observations.</a:t>
            </a:r>
            <a:endParaRPr lang="en-NZ" dirty="0"/>
          </a:p>
          <a:p>
            <a:pPr marL="0" lvl="0" indent="0">
              <a:buNone/>
            </a:pPr>
            <a:r>
              <a:rPr lang="en-GB" dirty="0"/>
              <a:t>Continue to dig </a:t>
            </a:r>
            <a:r>
              <a:rPr lang="en-GB" dirty="0" smtClean="0"/>
              <a:t>and </a:t>
            </a:r>
            <a:r>
              <a:rPr lang="en-GB" dirty="0"/>
              <a:t>observe.  </a:t>
            </a: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Stop </a:t>
            </a:r>
            <a:r>
              <a:rPr lang="en-GB" dirty="0"/>
              <a:t>when the ground becomes too </a:t>
            </a:r>
            <a:r>
              <a:rPr lang="en-GB" dirty="0" smtClean="0"/>
              <a:t>hard.</a:t>
            </a:r>
          </a:p>
          <a:p>
            <a:pPr marL="0" lvl="0" indent="0">
              <a:buNone/>
            </a:pPr>
            <a:r>
              <a:rPr lang="en-GB" dirty="0" smtClean="0"/>
              <a:t>Return </a:t>
            </a:r>
            <a:r>
              <a:rPr lang="en-GB" dirty="0"/>
              <a:t>the soil to the hole.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26626" name="Picture 2" descr="C:\Users\angela\Desktop\PSW 2016\Picture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4465638"/>
            <a:ext cx="23622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Part 3: Digging deeper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There are about 1,800 soil series in New Zealand! You can find your soil on a soil map – but not all of the maps are online yet.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It will be easier to find your soil order on the interactive </a:t>
            </a:r>
            <a:r>
              <a:rPr lang="en-NZ" dirty="0" smtClean="0">
                <a:hlinkClick r:id="rId3"/>
              </a:rPr>
              <a:t>Soil Order Maps</a:t>
            </a:r>
            <a:r>
              <a:rPr lang="en-NZ" dirty="0" smtClean="0"/>
              <a:t>.</a:t>
            </a:r>
            <a:endParaRPr lang="en-NZ" dirty="0"/>
          </a:p>
        </p:txBody>
      </p:sp>
      <p:pic>
        <p:nvPicPr>
          <p:cNvPr id="7170" name="Picture 2" descr="C:\Users\angela\AppData\Local\Temp\Temp1_image replacements.zip\image replacements\NorthIslandSoilMap_Annota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22674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ngela\AppData\Local\Temp\Temp1_image replacements.zip\image replacements\SouthIslandSoilMap_Annotat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227136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83561" y="1011498"/>
            <a:ext cx="3840480" cy="3898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sz="2400" dirty="0" smtClean="0">
                <a:hlinkClick r:id="rId3"/>
              </a:rPr>
              <a:t>Farm map</a:t>
            </a:r>
            <a:r>
              <a:rPr lang="en-NZ" sz="2400" dirty="0" smtClean="0"/>
              <a:t> – changes in soil types and how scientists map soils</a:t>
            </a:r>
          </a:p>
          <a:p>
            <a:pPr marL="0" indent="0">
              <a:buNone/>
            </a:pPr>
            <a:endParaRPr lang="en-NZ" sz="2400" dirty="0" smtClean="0"/>
          </a:p>
          <a:p>
            <a:pPr marL="0" lvl="0" indent="0">
              <a:buNone/>
            </a:pPr>
            <a:r>
              <a:rPr lang="en-NZ" sz="2400" dirty="0"/>
              <a:t>Soils have different names. </a:t>
            </a:r>
            <a:r>
              <a:rPr lang="en-NZ" sz="2400" dirty="0">
                <a:hlinkClick r:id="rId4"/>
              </a:rPr>
              <a:t>Soil </a:t>
            </a:r>
            <a:r>
              <a:rPr lang="en-NZ" sz="2400" dirty="0" smtClean="0">
                <a:hlinkClick r:id="rId4"/>
              </a:rPr>
              <a:t>names</a:t>
            </a:r>
            <a:endParaRPr lang="en-NZ" sz="2400" dirty="0" smtClean="0"/>
          </a:p>
          <a:p>
            <a:pPr marL="0" lvl="0" indent="0">
              <a:buNone/>
            </a:pPr>
            <a:endParaRPr lang="en-NZ" sz="2400" dirty="0" smtClean="0"/>
          </a:p>
          <a:p>
            <a:pPr marL="0" indent="0">
              <a:buNone/>
            </a:pPr>
            <a:r>
              <a:rPr lang="en-NZ" sz="2400" dirty="0" smtClean="0">
                <a:hlinkClick r:id="rId5"/>
              </a:rPr>
              <a:t>Māori soil science</a:t>
            </a:r>
            <a:endParaRPr lang="en-NZ" sz="2400" dirty="0" smtClean="0"/>
          </a:p>
          <a:p>
            <a:pPr marL="0" indent="0">
              <a:buNone/>
            </a:pPr>
            <a:endParaRPr lang="en-NZ" sz="2400" dirty="0"/>
          </a:p>
        </p:txBody>
      </p:sp>
      <p:pic>
        <p:nvPicPr>
          <p:cNvPr id="8194" name="Picture 2" descr="C:\Users\angela\AppData\Local\Temp\Temp1_image replacements.zip\image replacements\Farm_Map_Annotat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5" y="692696"/>
            <a:ext cx="4171111" cy="570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Dig a hole – SLH activity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28674" name="Picture 2" descr="C:\Users\angela\Desktop\PSW 2016\Dig a hole hole (640x44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6984776" cy="483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Literacy and science capabilities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29698" name="Picture 2" descr="C:\Users\angela\Desktop\PSW 2016\IMG_20160408_114842_0 (800x600) (640x48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8495" y="2221124"/>
            <a:ext cx="4816179" cy="361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angela\Desktop\PSW 2016\IMG_20160408_114911_0 (640x480) (640x48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47864" y="2276872"/>
            <a:ext cx="5343790" cy="40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6426219"/>
            <a:ext cx="561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latin typeface="Verdana"/>
                <a:ea typeface="Times New Roman"/>
                <a:cs typeface="Times New Roman"/>
              </a:rPr>
              <a:t>Sam &amp; Dave Dig a Hole</a:t>
            </a:r>
            <a:r>
              <a:rPr lang="en-GB" sz="1200" dirty="0">
                <a:latin typeface="Verdana"/>
                <a:ea typeface="Times New Roman"/>
                <a:cs typeface="Times New Roman"/>
              </a:rPr>
              <a:t> by Mac Barnett (Walker Books, 2014)</a:t>
            </a:r>
            <a:endParaRPr lang="en-NZ" sz="1200" dirty="0"/>
          </a:p>
        </p:txBody>
      </p:sp>
      <p:sp>
        <p:nvSpPr>
          <p:cNvPr id="7" name="Rectangle 6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Questions about soil?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prstClr val="black"/>
                </a:solidFill>
                <a:latin typeface="+mn-lt"/>
                <a:cs typeface="+mn-cs"/>
              </a:rPr>
              <a:t>Email </a:t>
            </a:r>
            <a:r>
              <a:rPr lang="en-US" sz="3600" dirty="0">
                <a:solidFill>
                  <a:prstClr val="black"/>
                </a:solidFill>
                <a:latin typeface="+mn-lt"/>
                <a:cs typeface="+mn-cs"/>
              </a:rPr>
              <a:t>us </a:t>
            </a:r>
            <a:r>
              <a:rPr lang="en-US" sz="3600" dirty="0" smtClean="0">
                <a:solidFill>
                  <a:prstClr val="black"/>
                </a:solidFill>
                <a:latin typeface="+mn-lt"/>
                <a:cs typeface="+mn-cs"/>
                <a:hlinkClick r:id="rId3"/>
              </a:rPr>
              <a:t>enquiries@sciencelearn.org.nz</a:t>
            </a:r>
            <a:endParaRPr lang="en-US" sz="3600" dirty="0" smtClean="0">
              <a:solidFill>
                <a:prstClr val="black"/>
              </a:solidFill>
              <a:latin typeface="+mn-lt"/>
              <a:cs typeface="+mn-cs"/>
            </a:endParaRPr>
          </a:p>
          <a:p>
            <a:pPr marL="0" indent="0">
              <a:buNone/>
            </a:pPr>
            <a:endParaRPr lang="en-NZ" sz="3600" dirty="0"/>
          </a:p>
        </p:txBody>
      </p:sp>
      <p:pic>
        <p:nvPicPr>
          <p:cNvPr id="9218" name="Picture 2" descr="C:\Users\angela\AppData\Local\Temp\Temp1_image replacements.zip\image replacements\SDI_WIN_WritersInsightsSoil-DigIt_MuddySchippers_Annotat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80928"/>
            <a:ext cx="55086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550863" y="914400"/>
            <a:ext cx="8042275" cy="911225"/>
          </a:xfrm>
        </p:spPr>
        <p:txBody>
          <a:bodyPr/>
          <a:lstStyle/>
          <a:p>
            <a:pPr eaLnBrk="1" hangingPunct="1"/>
            <a:r>
              <a:rPr lang="en-AU" dirty="0" smtClean="0">
                <a:latin typeface="Verdana" pitchFamily="34" charset="0"/>
              </a:rPr>
              <a:t/>
            </a:r>
            <a:br>
              <a:rPr lang="en-AU" dirty="0" smtClean="0">
                <a:latin typeface="Verdana" pitchFamily="34" charset="0"/>
              </a:rPr>
            </a:br>
            <a:endParaRPr lang="en-US" dirty="0" smtClean="0">
              <a:latin typeface="News Gothic MT" pitchFamily="2" charset="0"/>
            </a:endParaRPr>
          </a:p>
        </p:txBody>
      </p:sp>
      <p:sp>
        <p:nvSpPr>
          <p:cNvPr id="35843" name="Footer Placeholder 4"/>
          <p:cNvSpPr txBox="1">
            <a:spLocks/>
          </p:cNvSpPr>
          <p:nvPr/>
        </p:nvSpPr>
        <p:spPr bwMode="auto">
          <a:xfrm>
            <a:off x="23813" y="390525"/>
            <a:ext cx="6934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5844" name="Title 1"/>
          <p:cNvSpPr>
            <a:spLocks noGrp="1"/>
          </p:cNvSpPr>
          <p:nvPr>
            <p:ph type="title"/>
          </p:nvPr>
        </p:nvSpPr>
        <p:spPr>
          <a:xfrm>
            <a:off x="179388" y="-65088"/>
            <a:ext cx="8042275" cy="911226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</a:rPr>
              <a:t>Would you like a promo pack?</a:t>
            </a:r>
          </a:p>
        </p:txBody>
      </p:sp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250825" y="831850"/>
            <a:ext cx="86407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dirty="0"/>
              <a:t>Packs of bookmarks and flyers available – email us </a:t>
            </a:r>
            <a:r>
              <a:rPr lang="en-US" dirty="0">
                <a:hlinkClick r:id="rId3"/>
              </a:rPr>
              <a:t>enquiries@sciencelearn.org.nz</a:t>
            </a:r>
            <a:r>
              <a:rPr lang="en-US" dirty="0"/>
              <a:t> </a:t>
            </a:r>
          </a:p>
        </p:txBody>
      </p:sp>
      <p:sp>
        <p:nvSpPr>
          <p:cNvPr id="33798" name="Rectangle 2"/>
          <p:cNvSpPr>
            <a:spLocks noChangeArrowheads="1"/>
          </p:cNvSpPr>
          <p:nvPr/>
        </p:nvSpPr>
        <p:spPr bwMode="auto">
          <a:xfrm>
            <a:off x="887413" y="4221163"/>
            <a:ext cx="78613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dirty="0" smtClean="0"/>
              <a:t>Follow us on Twitter: </a:t>
            </a:r>
            <a:r>
              <a:rPr lang="en-US" altLang="en-US" sz="2000" u="sng" dirty="0" smtClean="0">
                <a:hlinkClick r:id="rId4"/>
              </a:rPr>
              <a:t>https://twitter.com/NZScienceLearn</a:t>
            </a:r>
          </a:p>
          <a:p>
            <a:pPr eaLnBrk="1" hangingPunct="1">
              <a:defRPr/>
            </a:pPr>
            <a:endParaRPr lang="en-US" altLang="en-US" sz="1000" u="sng" dirty="0" smtClean="0">
              <a:hlinkClick r:id="rId5"/>
            </a:endParaRPr>
          </a:p>
          <a:p>
            <a:pPr eaLnBrk="1" hangingPunct="1">
              <a:defRPr/>
            </a:pPr>
            <a:r>
              <a:rPr lang="en-US" altLang="en-US" sz="2000" dirty="0" smtClean="0"/>
              <a:t>Like us on Facebook: </a:t>
            </a:r>
            <a:r>
              <a:rPr lang="en-US" altLang="en-US" sz="2000" u="sng" dirty="0" smtClean="0">
                <a:hlinkClick r:id="rId4"/>
              </a:rPr>
              <a:t>www.facebook.com/nzsciencelearn</a:t>
            </a:r>
            <a:endParaRPr lang="en-US" altLang="en-US" sz="2000" u="sng" dirty="0" smtClean="0"/>
          </a:p>
          <a:p>
            <a:pPr eaLnBrk="1" hangingPunct="1">
              <a:defRPr/>
            </a:pPr>
            <a:r>
              <a:rPr lang="en-US" altLang="en-US" sz="1200" u="sng" dirty="0" smtClean="0"/>
              <a:t> </a:t>
            </a:r>
          </a:p>
          <a:p>
            <a:pPr eaLnBrk="1" hangingPunct="1">
              <a:defRPr/>
            </a:pPr>
            <a:r>
              <a:rPr lang="en-US" altLang="en-US" sz="2000" dirty="0" smtClean="0"/>
              <a:t>Explore our Pinterest Boards: </a:t>
            </a:r>
            <a:r>
              <a:rPr lang="en-US" altLang="en-US" sz="2000" dirty="0" smtClean="0">
                <a:hlinkClick r:id="rId5"/>
              </a:rPr>
              <a:t>www.pinterest.com/nzsciencelearn</a:t>
            </a:r>
            <a:endParaRPr lang="en-US" altLang="en-US" sz="2000" dirty="0" smtClean="0"/>
          </a:p>
          <a:p>
            <a:pPr eaLnBrk="1" hangingPunct="1">
              <a:defRPr/>
            </a:pPr>
            <a:r>
              <a:rPr lang="en-US" altLang="en-US" sz="1200" dirty="0" smtClean="0"/>
              <a:t> </a:t>
            </a:r>
          </a:p>
          <a:p>
            <a:pPr marL="2328863" indent="-2328863" eaLnBrk="1" hangingPunct="1">
              <a:defRPr/>
            </a:pPr>
            <a:r>
              <a:rPr lang="en-US" altLang="en-US" sz="2000" dirty="0" smtClean="0"/>
              <a:t>Join us in the Pond: </a:t>
            </a:r>
            <a:r>
              <a:rPr lang="en-NZ" sz="2000" dirty="0" smtClean="0">
                <a:hlinkClick r:id="rId6" tooltip="Link to the Science Learning Profile on Pond the website."/>
              </a:rPr>
              <a:t>www.pond.co.nz/community/214015/science-learning-hub</a:t>
            </a:r>
            <a:r>
              <a:rPr lang="en-NZ" sz="2000" dirty="0" smtClean="0"/>
              <a:t> </a:t>
            </a:r>
            <a:endParaRPr lang="en-US" altLang="en-US" sz="2000" dirty="0" smtClean="0"/>
          </a:p>
        </p:txBody>
      </p:sp>
      <p:pic>
        <p:nvPicPr>
          <p:cNvPr id="35847" name="Picture 1" descr="promo SLH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631950"/>
            <a:ext cx="34432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twitter_newbird_blu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221163"/>
            <a:ext cx="40163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2" descr="pinterest_badge_re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5226050"/>
            <a:ext cx="3825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" descr="Screen Shot 2015-02-18 at 1.13.08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r="6030" b="16885"/>
          <a:stretch>
            <a:fillRect/>
          </a:stretch>
        </p:blipFill>
        <p:spPr bwMode="auto">
          <a:xfrm>
            <a:off x="382588" y="4724400"/>
            <a:ext cx="4032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3" descr="http://sciencelearn.org.nz/var/sciencelearn/storage/images/media/images/pond-logo-on-white-small-125x57/1247807-1-eng-NZ/Pond-logo-on-white-small-125x5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664200"/>
            <a:ext cx="7667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 txBox="1">
            <a:spLocks/>
          </p:cNvSpPr>
          <p:nvPr/>
        </p:nvSpPr>
        <p:spPr bwMode="auto">
          <a:xfrm>
            <a:off x="379413" y="3937000"/>
            <a:ext cx="82296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endParaRPr lang="en-US" sz="1800" dirty="0">
              <a:solidFill>
                <a:srgbClr val="595959"/>
              </a:solidFill>
            </a:endParaRPr>
          </a:p>
          <a:p>
            <a: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36868" name="Content Placeholder 2"/>
          <p:cNvSpPr txBox="1">
            <a:spLocks/>
          </p:cNvSpPr>
          <p:nvPr/>
        </p:nvSpPr>
        <p:spPr bwMode="auto">
          <a:xfrm>
            <a:off x="0" y="4732338"/>
            <a:ext cx="82296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endParaRPr lang="en-US" sz="1800" dirty="0">
              <a:solidFill>
                <a:srgbClr val="595959"/>
              </a:solidFill>
            </a:endParaRPr>
          </a:p>
          <a:p>
            <a: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endParaRPr lang="en-US" sz="1800" dirty="0">
              <a:solidFill>
                <a:srgbClr val="595959"/>
              </a:solidFill>
            </a:endParaRPr>
          </a:p>
        </p:txBody>
      </p:sp>
      <p:sp>
        <p:nvSpPr>
          <p:cNvPr id="36869" name="Title 1"/>
          <p:cNvSpPr txBox="1">
            <a:spLocks/>
          </p:cNvSpPr>
          <p:nvPr/>
        </p:nvSpPr>
        <p:spPr bwMode="auto">
          <a:xfrm>
            <a:off x="566738" y="2130425"/>
            <a:ext cx="80422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AU" sz="3200" dirty="0">
                <a:solidFill>
                  <a:schemeClr val="accent1"/>
                </a:solidFill>
              </a:rPr>
              <a:t>Thanks!</a:t>
            </a:r>
          </a:p>
          <a:p>
            <a:pPr algn="ctr" eaLnBrk="1" hangingPunct="1"/>
            <a:endParaRPr lang="en-AU" sz="3200" dirty="0">
              <a:solidFill>
                <a:schemeClr val="accent1"/>
              </a:solidFill>
            </a:endParaRPr>
          </a:p>
          <a:p>
            <a:pPr algn="ctr" eaLnBrk="1" hangingPunct="1"/>
            <a:r>
              <a:rPr lang="en-AU" sz="3200" dirty="0">
                <a:solidFill>
                  <a:schemeClr val="accent1"/>
                </a:solidFill>
              </a:rPr>
              <a:t>Questions and comments?</a:t>
            </a:r>
          </a:p>
          <a:p>
            <a:pPr algn="ctr" eaLnBrk="1" hangingPunct="1"/>
            <a:endParaRPr lang="en-AU" sz="3200" dirty="0">
              <a:solidFill>
                <a:schemeClr val="accent1"/>
              </a:solidFill>
            </a:endParaRPr>
          </a:p>
        </p:txBody>
      </p:sp>
      <p:pic>
        <p:nvPicPr>
          <p:cNvPr id="36870" name="Picture 2" descr="Killer-T-cells_full_size_landscape_C_annota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5575300"/>
            <a:ext cx="182086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 descr="Tuatara_full_size_landscape_C_Annotat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5546725"/>
            <a:ext cx="19732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4" descr="Maui-harnessing-the-Sun_full_size_landscap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5556250"/>
            <a:ext cx="16319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Rectangle 5"/>
          <p:cNvSpPr>
            <a:spLocks noChangeArrowheads="1"/>
          </p:cNvSpPr>
          <p:nvPr/>
        </p:nvSpPr>
        <p:spPr bwMode="auto">
          <a:xfrm>
            <a:off x="107950" y="3603625"/>
            <a:ext cx="8856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100" i="1" dirty="0"/>
              <a:t>The images contained within this PowerPoint presentation are copyrighted to the University of </a:t>
            </a:r>
            <a:r>
              <a:rPr lang="en-US" sz="1100" i="1" dirty="0" smtClean="0"/>
              <a:t>Waikato and </a:t>
            </a:r>
            <a:r>
              <a:rPr lang="en-US" sz="1100" i="1" dirty="0"/>
              <a:t>other </a:t>
            </a:r>
            <a:r>
              <a:rPr lang="en-US" sz="1100" i="1" dirty="0" smtClean="0"/>
              <a:t>third-party </a:t>
            </a:r>
            <a:r>
              <a:rPr lang="en-US" sz="1100" i="1" dirty="0"/>
              <a:t>individuals and organisations.</a:t>
            </a:r>
            <a:r>
              <a:rPr lang="en-NZ" sz="1100" dirty="0"/>
              <a:t> </a:t>
            </a:r>
            <a:r>
              <a:rPr lang="en-US" sz="1100" i="1" dirty="0"/>
              <a:t>Any reuse beyond the classroom as per the intended use of these </a:t>
            </a:r>
            <a:r>
              <a:rPr lang="en-US" sz="1100" i="1" dirty="0" smtClean="0"/>
              <a:t>resources </a:t>
            </a:r>
            <a:r>
              <a:rPr lang="en-US" sz="1100" i="1" dirty="0"/>
              <a:t>should be cleared with the copyright owner/s.</a:t>
            </a:r>
            <a:endParaRPr lang="en-NZ" sz="1100" dirty="0"/>
          </a:p>
        </p:txBody>
      </p:sp>
      <p:pic>
        <p:nvPicPr>
          <p:cNvPr id="36874" name="Picture 6" descr="Rauparaha-s-copper_full_size_landscape_C_annotat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4365625"/>
            <a:ext cx="19399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2" descr="Cow_Glamour_Shot_CopyrightAnnotated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2925"/>
            <a:ext cx="18351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3" descr="Honey-bee-on-flower_CopyrightAnnotat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387850"/>
            <a:ext cx="1781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4" descr="Kiwifruit_CopyrightAnnotated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4370388"/>
            <a:ext cx="16319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5" descr="Mt-Ruapehu_CopyrightAnnotated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4352925"/>
            <a:ext cx="19732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6" descr="Waikato-River_CopyrightAnnotated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5300"/>
            <a:ext cx="1778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7" descr="The-tui_CopyrightAnnotated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5661025"/>
            <a:ext cx="19399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9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Search by topic or concept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587727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We will host webinars about the new Science Learning Hub on 16 and 30 </a:t>
            </a:r>
            <a:r>
              <a:rPr lang="en-NZ" dirty="0" smtClean="0"/>
              <a:t>June.</a:t>
            </a:r>
            <a:endParaRPr lang="en-NZ" dirty="0"/>
          </a:p>
        </p:txBody>
      </p:sp>
      <p:pic>
        <p:nvPicPr>
          <p:cNvPr id="8194" name="Picture 2" descr="C:\Users\angela\Desktop\PSW 2016\Picture1 (640x53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114525"/>
            <a:ext cx="3979446" cy="332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gela\Desktop\PSW 2016\Pic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14525"/>
            <a:ext cx="4395787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626867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latin typeface="Calibri"/>
                <a:ea typeface="MS Mincho"/>
                <a:cs typeface="Times New Roman"/>
              </a:rPr>
              <a:t>All images are copyrighted. For further information, please refer to </a:t>
            </a:r>
            <a:r>
              <a:rPr lang="en-NZ" sz="1200" u="sng" dirty="0">
                <a:solidFill>
                  <a:srgbClr val="0000FF"/>
                </a:solidFill>
                <a:latin typeface="Calibri"/>
                <a:ea typeface="MS Mincho"/>
                <a:cs typeface="Times New Roman"/>
                <a:hlinkClick r:id="rId4"/>
              </a:rPr>
              <a:t>enquiries@sciencelearn.org.nz</a:t>
            </a:r>
            <a:endParaRPr lang="en-NZ" sz="1200" dirty="0"/>
          </a:p>
        </p:txBody>
      </p:sp>
      <p:sp>
        <p:nvSpPr>
          <p:cNvPr id="8" name="Rectangle 7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Hub soils resources levels 1 - 5</a:t>
            </a:r>
            <a:endParaRPr lang="en-NZ" dirty="0"/>
          </a:p>
        </p:txBody>
      </p:sp>
      <p:pic>
        <p:nvPicPr>
          <p:cNvPr id="9219" name="Picture 3" descr="C:\Users\angela\Desktop\PSW 2016\Pictur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726153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gela\AppData\Local\Temp\Temp1_image replacements.zip\image replacements\SoilFarming-and-Science_Annota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4" y="2544011"/>
            <a:ext cx="829945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gela\AppData\Local\Temp\Temp1_image replacements.zip\image replacements\Earthworms_annotat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7623603" cy="34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984776" cy="116205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Primary Science Week?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1556792"/>
            <a:ext cx="7776864" cy="2952328"/>
          </a:xfrm>
        </p:spPr>
        <p:txBody>
          <a:bodyPr>
            <a:normAutofit/>
          </a:bodyPr>
          <a:lstStyle/>
          <a:p>
            <a:r>
              <a:rPr lang="en-US" b="1" dirty="0" smtClean="0"/>
              <a:t>Monday 16 May to Friday 20 May </a:t>
            </a:r>
            <a:r>
              <a:rPr lang="en-US" b="1" dirty="0"/>
              <a:t>2016 </a:t>
            </a:r>
            <a:endParaRPr lang="en-US" b="1" dirty="0" smtClean="0"/>
          </a:p>
          <a:p>
            <a:r>
              <a:rPr lang="en-US" b="1" dirty="0" smtClean="0"/>
              <a:t>The topic is soil</a:t>
            </a:r>
          </a:p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Science Week is an annual event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that provides opportunities for all New Zealand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schools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engage in science learning.</a:t>
            </a:r>
          </a:p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organised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Zealand Association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Primary Science Educators (NZAPSE).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Their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role is to celebrate science in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schools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enhance 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teaching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learning of science at primary level</a:t>
            </a:r>
            <a:r>
              <a:rPr lang="en-N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10242" name="Picture 2" descr="C:\Users\angela\Desktop\PSW 2016\Pictur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4540250"/>
            <a:ext cx="5364162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623731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Image courtesy of </a:t>
            </a:r>
            <a:r>
              <a:rPr lang="en-NZ" sz="2400" dirty="0" smtClean="0">
                <a:hlinkClick r:id="rId3"/>
              </a:rPr>
              <a:t>http://nzapse.nzase.org.nz/</a:t>
            </a:r>
            <a:r>
              <a:rPr lang="en-NZ" sz="2400" dirty="0" smtClean="0"/>
              <a:t> </a:t>
            </a:r>
            <a:endParaRPr lang="en-NZ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6270849" cy="800904"/>
          </a:xfrm>
        </p:spPr>
        <p:txBody>
          <a:bodyPr/>
          <a:lstStyle/>
          <a:p>
            <a:r>
              <a:rPr lang="en-NZ" dirty="0" smtClean="0"/>
              <a:t>Choosing the activities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1587500"/>
            <a:ext cx="3840480" cy="4361780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UN International Year of Soils</a:t>
            </a:r>
          </a:p>
          <a:p>
            <a:r>
              <a:rPr lang="en-NZ" dirty="0"/>
              <a:t>C</a:t>
            </a:r>
            <a:r>
              <a:rPr lang="en-NZ" dirty="0" smtClean="0"/>
              <a:t>ollaboration between teachers, soil scientists and writers</a:t>
            </a:r>
          </a:p>
          <a:p>
            <a:r>
              <a:rPr lang="en-NZ" dirty="0" smtClean="0"/>
              <a:t>Minimal equipment</a:t>
            </a:r>
          </a:p>
          <a:p>
            <a:r>
              <a:rPr lang="en-NZ" dirty="0" smtClean="0"/>
              <a:t>Suitable for lower and upper primary students</a:t>
            </a:r>
          </a:p>
          <a:p>
            <a:r>
              <a:rPr lang="en-NZ" dirty="0" smtClean="0"/>
              <a:t>Gather data to share</a:t>
            </a:r>
          </a:p>
          <a:p>
            <a:r>
              <a:rPr lang="en-NZ" dirty="0" smtClean="0"/>
              <a:t>Interesting!</a:t>
            </a:r>
          </a:p>
          <a:p>
            <a:endParaRPr lang="en-NZ" dirty="0"/>
          </a:p>
        </p:txBody>
      </p:sp>
      <p:pic>
        <p:nvPicPr>
          <p:cNvPr id="11266" name="Picture 2" descr="C:\Users\angela\Desktop\PSW 2016\PSW homep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905000"/>
            <a:ext cx="3395641" cy="404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2290" name="Picture 2" descr="C:\Users\angela\Desktop\PSW 2016\Pictur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352928" cy="531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6136" y="263691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NZAPSE website has links to soils resources from the Hub, BSC series and other sites.</a:t>
            </a:r>
            <a:endParaRPr lang="en-NZ" dirty="0"/>
          </a:p>
        </p:txBody>
      </p:sp>
      <p:pic>
        <p:nvPicPr>
          <p:cNvPr id="3075" name="Picture 3" descr="C:\Users\angela\Desktop\PSW 2016\Pictur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608513" cy="629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33376"/>
            <a:ext cx="36358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Waikato. All rights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r>
              <a:rPr lang="en-NZ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10_Breeze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1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10_Breeze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1822</Words>
  <Application>Microsoft Office PowerPoint</Application>
  <PresentationFormat>On-screen Show (4:3)</PresentationFormat>
  <Paragraphs>242</Paragraphs>
  <Slides>39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10_Breeze</vt:lpstr>
      <vt:lpstr>11_Breeze</vt:lpstr>
      <vt:lpstr> </vt:lpstr>
      <vt:lpstr>What is the Science Learning Hub?</vt:lpstr>
      <vt:lpstr>A new Hub website design</vt:lpstr>
      <vt:lpstr>Search by topic or concept</vt:lpstr>
      <vt:lpstr>Hub soils resources levels 1 - 5</vt:lpstr>
      <vt:lpstr>What is Primary Science Week?</vt:lpstr>
      <vt:lpstr>Choosing the activities</vt:lpstr>
      <vt:lpstr>PowerPoint Presentation</vt:lpstr>
      <vt:lpstr>PowerPoint Presentation</vt:lpstr>
      <vt:lpstr>PowerPoint Presentation</vt:lpstr>
      <vt:lpstr>National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Uploading data from your investigation</vt:lpstr>
      <vt:lpstr>Extension Ideas – monthly changes</vt:lpstr>
      <vt:lpstr>Extension ideas – climate maps</vt:lpstr>
      <vt:lpstr>PowerPoint Presentation</vt:lpstr>
      <vt:lpstr>PowerPoint Presentation</vt:lpstr>
      <vt:lpstr>Why dig a hole?</vt:lpstr>
      <vt:lpstr>Soils are the same but different</vt:lpstr>
      <vt:lpstr>Parents are a factor</vt:lpstr>
      <vt:lpstr>Other factors</vt:lpstr>
      <vt:lpstr>The soil-forming factors can change over short distances – so the soils change too!</vt:lpstr>
      <vt:lpstr>How soil is formed</vt:lpstr>
      <vt:lpstr>What will you see when you dig a hole?</vt:lpstr>
      <vt:lpstr>Some clues for your dig</vt:lpstr>
      <vt:lpstr>Get out and dig a hole!</vt:lpstr>
      <vt:lpstr>PowerPoint Presentation</vt:lpstr>
      <vt:lpstr>PowerPoint Presentation</vt:lpstr>
      <vt:lpstr>Part 3: Digging deeper</vt:lpstr>
      <vt:lpstr>PowerPoint Presentation</vt:lpstr>
      <vt:lpstr>Dig a hole – SLH activity</vt:lpstr>
      <vt:lpstr>Literacy and science capabilities</vt:lpstr>
      <vt:lpstr>Questions about soil?</vt:lpstr>
      <vt:lpstr>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</dc:creator>
  <cp:lastModifiedBy>Vanya Bootham</cp:lastModifiedBy>
  <cp:revision>166</cp:revision>
  <dcterms:created xsi:type="dcterms:W3CDTF">2016-03-08T21:28:46Z</dcterms:created>
  <dcterms:modified xsi:type="dcterms:W3CDTF">2016-05-10T02:12:40Z</dcterms:modified>
</cp:coreProperties>
</file>