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4.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5.xml" ContentType="application/vnd.openxmlformats-officedocument.themeOverride+xml"/>
  <Override PartName="/ppt/notesSlides/notesSlide11.xml" ContentType="application/vnd.openxmlformats-officedocument.presentationml.notesSlide+xml"/>
  <Override PartName="/ppt/theme/themeOverride6.xml" ContentType="application/vnd.openxmlformats-officedocument.themeOverride+xml"/>
  <Override PartName="/ppt/notesSlides/notesSlide12.xml" ContentType="application/vnd.openxmlformats-officedocument.presentationml.notesSlide+xml"/>
  <Override PartName="/ppt/theme/themeOverride7.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8.xml" ContentType="application/vnd.openxmlformats-officedocument.themeOverride+xml"/>
  <Override PartName="/ppt/notesSlides/notesSlide16.xml" ContentType="application/vnd.openxmlformats-officedocument.presentationml.notesSlide+xml"/>
  <Override PartName="/ppt/theme/themeOverride9.xml" ContentType="application/vnd.openxmlformats-officedocument.themeOverr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sldIdLst>
    <p:sldId id="268" r:id="rId3"/>
    <p:sldId id="282" r:id="rId4"/>
    <p:sldId id="257" r:id="rId5"/>
    <p:sldId id="265" r:id="rId6"/>
    <p:sldId id="272" r:id="rId7"/>
    <p:sldId id="266" r:id="rId8"/>
    <p:sldId id="277" r:id="rId9"/>
    <p:sldId id="281" r:id="rId10"/>
    <p:sldId id="276" r:id="rId11"/>
    <p:sldId id="278" r:id="rId12"/>
    <p:sldId id="262" r:id="rId13"/>
    <p:sldId id="261" r:id="rId14"/>
    <p:sldId id="264" r:id="rId15"/>
    <p:sldId id="275" r:id="rId16"/>
    <p:sldId id="274" r:id="rId17"/>
    <p:sldId id="269" r:id="rId18"/>
    <p:sldId id="271" r:id="rId1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103" autoAdjust="0"/>
  </p:normalViewPr>
  <p:slideViewPr>
    <p:cSldViewPr snapToObjects="1">
      <p:cViewPr>
        <p:scale>
          <a:sx n="68" d="100"/>
          <a:sy n="68" d="100"/>
        </p:scale>
        <p:origin x="-492" y="-25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NZ"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85D6F0A-0DC5-4081-9325-F95C54FC2A4F}" type="datetimeFigureOut">
              <a:rPr lang="en-NZ" smtClean="0"/>
              <a:t>12/05/2015</a:t>
            </a:fld>
            <a:endParaRPr lang="en-NZ"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NZ"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NZ"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A80593C-E5C6-445B-BA9E-ADB147E58AC3}" type="slidenum">
              <a:rPr lang="en-NZ" smtClean="0"/>
              <a:t>‹#›</a:t>
            </a:fld>
            <a:endParaRPr lang="en-NZ" dirty="0"/>
          </a:p>
        </p:txBody>
      </p:sp>
    </p:spTree>
    <p:extLst>
      <p:ext uri="{BB962C8B-B14F-4D97-AF65-F5344CB8AC3E}">
        <p14:creationId xmlns:p14="http://schemas.microsoft.com/office/powerpoint/2010/main" val="4052809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iencelearn.org.nz/Innovation/Innovation-Stories/Biospife/Images/Pack-of-kiwifruit"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NZ" dirty="0" smtClean="0"/>
              <a:t>Welcome to the Science Leaning Hub, where you will find a wide variety of science resources designed especially for primary and secondary teachers and students. It is funded by the Ministry of Business, Innovation and Employment.</a:t>
            </a:r>
            <a:endParaRPr lang="en-US" altLang="en-US" dirty="0"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EFE06089-76E6-4CF6-86CA-F1AC27105E49}" type="slidenum">
              <a:rPr lang="en-AU" altLang="en-US" sz="1200">
                <a:latin typeface="Calibri" pitchFamily="34" charset="0"/>
              </a:rPr>
              <a:pPr/>
              <a:t>1</a:t>
            </a:fld>
            <a:endParaRPr lang="en-AU" altLang="en-US" sz="1200" dirty="0">
              <a:latin typeface="Calibri" pitchFamily="34" charset="0"/>
            </a:endParaRPr>
          </a:p>
        </p:txBody>
      </p:sp>
    </p:spTree>
    <p:extLst>
      <p:ext uri="{BB962C8B-B14F-4D97-AF65-F5344CB8AC3E}">
        <p14:creationId xmlns:p14="http://schemas.microsoft.com/office/powerpoint/2010/main" val="1331050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http://sciencelearn.org.nz/Contexts/Satellites/Sci-Media/Images/Dr-Wolfgang-Rack-drills-through-the-Ice</a:t>
            </a:r>
          </a:p>
          <a:p>
            <a:r>
              <a:rPr lang="en-US" sz="1200" u="sng" kern="1200" dirty="0" smtClean="0">
                <a:solidFill>
                  <a:schemeClr val="tx1"/>
                </a:solidFill>
                <a:effectLst/>
                <a:latin typeface="+mn-lt"/>
                <a:ea typeface="+mn-ea"/>
                <a:cs typeface="+mn-cs"/>
                <a:hlinkClick r:id="rId3"/>
              </a:rPr>
              <a:t>http://sciencelearn.org.nz/Innovation/Innovation-Stories/Biospife/Images/Pack-of-kiwifruit</a:t>
            </a:r>
            <a:r>
              <a:rPr lang="en-US" sz="1200" kern="1200" dirty="0" smtClean="0">
                <a:solidFill>
                  <a:schemeClr val="tx1"/>
                </a:solidFill>
                <a:effectLst/>
                <a:latin typeface="+mn-lt"/>
                <a:ea typeface="+mn-ea"/>
                <a:cs typeface="+mn-cs"/>
              </a:rPr>
              <a:t> </a:t>
            </a:r>
            <a:endParaRPr lang="en-NZ" dirty="0"/>
          </a:p>
        </p:txBody>
      </p:sp>
      <p:sp>
        <p:nvSpPr>
          <p:cNvPr id="4" name="Slide Number Placeholder 3"/>
          <p:cNvSpPr>
            <a:spLocks noGrp="1"/>
          </p:cNvSpPr>
          <p:nvPr>
            <p:ph type="sldNum" sz="quarter" idx="10"/>
          </p:nvPr>
        </p:nvSpPr>
        <p:spPr/>
        <p:txBody>
          <a:bodyPr/>
          <a:lstStyle/>
          <a:p>
            <a:fld id="{1A80593C-E5C6-445B-BA9E-ADB147E58AC3}" type="slidenum">
              <a:rPr lang="en-NZ" smtClean="0"/>
              <a:t>10</a:t>
            </a:fld>
            <a:endParaRPr lang="en-NZ" dirty="0"/>
          </a:p>
        </p:txBody>
      </p:sp>
    </p:spTree>
    <p:extLst>
      <p:ext uri="{BB962C8B-B14F-4D97-AF65-F5344CB8AC3E}">
        <p14:creationId xmlns:p14="http://schemas.microsoft.com/office/powerpoint/2010/main" val="1446736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http://sciencelearn.org.nz/Innovation/Innovation-Stories/Biospife/Images/ZESPRI-spife</a:t>
            </a:r>
            <a:endParaRPr lang="en-NZ" dirty="0"/>
          </a:p>
        </p:txBody>
      </p:sp>
      <p:sp>
        <p:nvSpPr>
          <p:cNvPr id="4" name="Slide Number Placeholder 3"/>
          <p:cNvSpPr>
            <a:spLocks noGrp="1"/>
          </p:cNvSpPr>
          <p:nvPr>
            <p:ph type="sldNum" sz="quarter" idx="10"/>
          </p:nvPr>
        </p:nvSpPr>
        <p:spPr/>
        <p:txBody>
          <a:bodyPr/>
          <a:lstStyle/>
          <a:p>
            <a:fld id="{1A80593C-E5C6-445B-BA9E-ADB147E58AC3}" type="slidenum">
              <a:rPr lang="en-NZ" smtClean="0"/>
              <a:t>11</a:t>
            </a:fld>
            <a:endParaRPr lang="en-NZ" dirty="0"/>
          </a:p>
        </p:txBody>
      </p:sp>
    </p:spTree>
    <p:extLst>
      <p:ext uri="{BB962C8B-B14F-4D97-AF65-F5344CB8AC3E}">
        <p14:creationId xmlns:p14="http://schemas.microsoft.com/office/powerpoint/2010/main" val="828769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http://sciencelearn.org.nz/Science-Stories/Earthworms/Sci-Media/Images/Earthworm-research</a:t>
            </a:r>
            <a:endParaRPr lang="en-NZ" dirty="0"/>
          </a:p>
        </p:txBody>
      </p:sp>
      <p:sp>
        <p:nvSpPr>
          <p:cNvPr id="4" name="Slide Number Placeholder 3"/>
          <p:cNvSpPr>
            <a:spLocks noGrp="1"/>
          </p:cNvSpPr>
          <p:nvPr>
            <p:ph type="sldNum" sz="quarter" idx="10"/>
          </p:nvPr>
        </p:nvSpPr>
        <p:spPr/>
        <p:txBody>
          <a:bodyPr/>
          <a:lstStyle/>
          <a:p>
            <a:fld id="{1A80593C-E5C6-445B-BA9E-ADB147E58AC3}" type="slidenum">
              <a:rPr lang="en-NZ" smtClean="0"/>
              <a:t>12</a:t>
            </a:fld>
            <a:endParaRPr lang="en-NZ" dirty="0"/>
          </a:p>
        </p:txBody>
      </p:sp>
    </p:spTree>
    <p:extLst>
      <p:ext uri="{BB962C8B-B14F-4D97-AF65-F5344CB8AC3E}">
        <p14:creationId xmlns:p14="http://schemas.microsoft.com/office/powerpoint/2010/main" val="11578239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Image </a:t>
            </a:r>
            <a:r>
              <a:rPr lang="en-NZ" dirty="0" err="1" smtClean="0"/>
              <a:t>handsorting</a:t>
            </a:r>
            <a:r>
              <a:rPr lang="en-NZ" dirty="0" smtClean="0"/>
              <a:t> earthworms from Science Stories Earthworms – the role of observation in science </a:t>
            </a:r>
          </a:p>
          <a:p>
            <a:r>
              <a:rPr lang="en-NZ" dirty="0" smtClean="0"/>
              <a:t>http://sciencelearn.org.nz/Science-Stories/Earthworms/Sci-Media/Images/Hand-sorting-earthworms  - </a:t>
            </a:r>
            <a:endParaRPr lang="en-NZ" dirty="0"/>
          </a:p>
        </p:txBody>
      </p:sp>
      <p:sp>
        <p:nvSpPr>
          <p:cNvPr id="4" name="Slide Number Placeholder 3"/>
          <p:cNvSpPr>
            <a:spLocks noGrp="1"/>
          </p:cNvSpPr>
          <p:nvPr>
            <p:ph type="sldNum" sz="quarter" idx="10"/>
          </p:nvPr>
        </p:nvSpPr>
        <p:spPr/>
        <p:txBody>
          <a:bodyPr/>
          <a:lstStyle/>
          <a:p>
            <a:fld id="{1A80593C-E5C6-445B-BA9E-ADB147E58AC3}" type="slidenum">
              <a:rPr lang="en-NZ" smtClean="0"/>
              <a:t>13</a:t>
            </a:fld>
            <a:endParaRPr lang="en-NZ" dirty="0"/>
          </a:p>
        </p:txBody>
      </p:sp>
    </p:spTree>
    <p:extLst>
      <p:ext uri="{BB962C8B-B14F-4D97-AF65-F5344CB8AC3E}">
        <p14:creationId xmlns:p14="http://schemas.microsoft.com/office/powerpoint/2010/main" val="106243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1A80593C-E5C6-445B-BA9E-ADB147E58AC3}" type="slidenum">
              <a:rPr lang="en-NZ" smtClean="0"/>
              <a:t>14</a:t>
            </a:fld>
            <a:endParaRPr lang="en-NZ" dirty="0"/>
          </a:p>
        </p:txBody>
      </p:sp>
    </p:spTree>
    <p:extLst>
      <p:ext uri="{BB962C8B-B14F-4D97-AF65-F5344CB8AC3E}">
        <p14:creationId xmlns:p14="http://schemas.microsoft.com/office/powerpoint/2010/main" val="3142688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1A80593C-E5C6-445B-BA9E-ADB147E58AC3}" type="slidenum">
              <a:rPr lang="en-NZ" smtClean="0"/>
              <a:t>15</a:t>
            </a:fld>
            <a:endParaRPr lang="en-NZ" dirty="0"/>
          </a:p>
        </p:txBody>
      </p:sp>
    </p:spTree>
    <p:extLst>
      <p:ext uri="{BB962C8B-B14F-4D97-AF65-F5344CB8AC3E}">
        <p14:creationId xmlns:p14="http://schemas.microsoft.com/office/powerpoint/2010/main" val="1672425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ltLang="en-US" dirty="0"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3A0927A4-CDDA-4843-A6D6-7E9608910EB1}" type="slidenum">
              <a:rPr lang="en-AU" altLang="en-US" sz="1200">
                <a:latin typeface="Calibri" pitchFamily="34" charset="0"/>
              </a:rPr>
              <a:pPr/>
              <a:t>16</a:t>
            </a:fld>
            <a:endParaRPr lang="en-AU" altLang="en-US" sz="1200" dirty="0">
              <a:latin typeface="Calibri" pitchFamily="34" charset="0"/>
            </a:endParaRPr>
          </a:p>
        </p:txBody>
      </p:sp>
    </p:spTree>
    <p:extLst>
      <p:ext uri="{BB962C8B-B14F-4D97-AF65-F5344CB8AC3E}">
        <p14:creationId xmlns:p14="http://schemas.microsoft.com/office/powerpoint/2010/main" val="34170744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1A80593C-E5C6-445B-BA9E-ADB147E58AC3}" type="slidenum">
              <a:rPr lang="en-NZ" smtClean="0"/>
              <a:t>17</a:t>
            </a:fld>
            <a:endParaRPr lang="en-NZ" dirty="0"/>
          </a:p>
        </p:txBody>
      </p:sp>
    </p:spTree>
    <p:extLst>
      <p:ext uri="{BB962C8B-B14F-4D97-AF65-F5344CB8AC3E}">
        <p14:creationId xmlns:p14="http://schemas.microsoft.com/office/powerpoint/2010/main" val="3642343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http://sciencelearn.org.nz/contexts</a:t>
            </a:r>
            <a:endParaRPr lang="en-NZ" dirty="0"/>
          </a:p>
        </p:txBody>
      </p:sp>
      <p:sp>
        <p:nvSpPr>
          <p:cNvPr id="4" name="Slide Number Placeholder 3"/>
          <p:cNvSpPr>
            <a:spLocks noGrp="1"/>
          </p:cNvSpPr>
          <p:nvPr>
            <p:ph type="sldNum" sz="quarter" idx="10"/>
          </p:nvPr>
        </p:nvSpPr>
        <p:spPr/>
        <p:txBody>
          <a:bodyPr/>
          <a:lstStyle/>
          <a:p>
            <a:fld id="{1A80593C-E5C6-445B-BA9E-ADB147E58AC3}" type="slidenum">
              <a:rPr lang="en-NZ" smtClean="0"/>
              <a:t>2</a:t>
            </a:fld>
            <a:endParaRPr lang="en-NZ" dirty="0"/>
          </a:p>
        </p:txBody>
      </p:sp>
    </p:spTree>
    <p:extLst>
      <p:ext uri="{BB962C8B-B14F-4D97-AF65-F5344CB8AC3E}">
        <p14:creationId xmlns:p14="http://schemas.microsoft.com/office/powerpoint/2010/main" val="2076205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Enter in quotes</a:t>
            </a:r>
            <a:r>
              <a:rPr lang="en-NZ" baseline="0" dirty="0" smtClean="0"/>
              <a:t> “recent research” so it searches for the phrase</a:t>
            </a:r>
            <a:endParaRPr lang="en-NZ" dirty="0"/>
          </a:p>
        </p:txBody>
      </p:sp>
      <p:sp>
        <p:nvSpPr>
          <p:cNvPr id="4" name="Slide Number Placeholder 3"/>
          <p:cNvSpPr>
            <a:spLocks noGrp="1"/>
          </p:cNvSpPr>
          <p:nvPr>
            <p:ph type="sldNum" sz="quarter" idx="10"/>
          </p:nvPr>
        </p:nvSpPr>
        <p:spPr/>
        <p:txBody>
          <a:bodyPr/>
          <a:lstStyle/>
          <a:p>
            <a:fld id="{1A80593C-E5C6-445B-BA9E-ADB147E58AC3}" type="slidenum">
              <a:rPr lang="en-NZ" smtClean="0"/>
              <a:t>3</a:t>
            </a:fld>
            <a:endParaRPr lang="en-NZ" dirty="0"/>
          </a:p>
        </p:txBody>
      </p:sp>
    </p:spTree>
    <p:extLst>
      <p:ext uri="{BB962C8B-B14F-4D97-AF65-F5344CB8AC3E}">
        <p14:creationId xmlns:p14="http://schemas.microsoft.com/office/powerpoint/2010/main" val="2076205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http://sciencelearn.org.nz/search</a:t>
            </a:r>
            <a:endParaRPr lang="en-NZ" dirty="0"/>
          </a:p>
        </p:txBody>
      </p:sp>
      <p:sp>
        <p:nvSpPr>
          <p:cNvPr id="4" name="Slide Number Placeholder 3"/>
          <p:cNvSpPr>
            <a:spLocks noGrp="1"/>
          </p:cNvSpPr>
          <p:nvPr>
            <p:ph type="sldNum" sz="quarter" idx="10"/>
          </p:nvPr>
        </p:nvSpPr>
        <p:spPr/>
        <p:txBody>
          <a:bodyPr/>
          <a:lstStyle/>
          <a:p>
            <a:fld id="{1A80593C-E5C6-445B-BA9E-ADB147E58AC3}" type="slidenum">
              <a:rPr lang="en-NZ" smtClean="0"/>
              <a:t>4</a:t>
            </a:fld>
            <a:endParaRPr lang="en-NZ" dirty="0"/>
          </a:p>
        </p:txBody>
      </p:sp>
    </p:spTree>
    <p:extLst>
      <p:ext uri="{BB962C8B-B14F-4D97-AF65-F5344CB8AC3E}">
        <p14:creationId xmlns:p14="http://schemas.microsoft.com/office/powerpoint/2010/main" val="2218876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http://sciencelearn.org.nz/Contexts/Gases-and-Plasmas</a:t>
            </a:r>
          </a:p>
          <a:p>
            <a:r>
              <a:rPr lang="en-NZ" dirty="0" smtClean="0"/>
              <a:t>http://sciencelearn.org.nz/Contexts/Toku-Awa-Koiora</a:t>
            </a:r>
          </a:p>
          <a:p>
            <a:r>
              <a:rPr lang="en-NZ" dirty="0" smtClean="0"/>
              <a:t>http://sciencelearn.org.nz/Contexts/Soil-Farming-and-Science </a:t>
            </a:r>
          </a:p>
          <a:p>
            <a:r>
              <a:rPr lang="en-NZ" dirty="0" smtClean="0"/>
              <a:t>http://sciencelearn.org.nz/Contexts/Satellites</a:t>
            </a:r>
          </a:p>
          <a:p>
            <a:r>
              <a:rPr lang="en-NZ" dirty="0" smtClean="0"/>
              <a:t>http://sciencelearn.org.nz/Innovation/Innovation-Stories/Biospife</a:t>
            </a:r>
            <a:endParaRPr lang="en-NZ" dirty="0"/>
          </a:p>
        </p:txBody>
      </p:sp>
      <p:sp>
        <p:nvSpPr>
          <p:cNvPr id="4" name="Slide Number Placeholder 3"/>
          <p:cNvSpPr>
            <a:spLocks noGrp="1"/>
          </p:cNvSpPr>
          <p:nvPr>
            <p:ph type="sldNum" sz="quarter" idx="10"/>
          </p:nvPr>
        </p:nvSpPr>
        <p:spPr/>
        <p:txBody>
          <a:bodyPr/>
          <a:lstStyle/>
          <a:p>
            <a:fld id="{1A80593C-E5C6-445B-BA9E-ADB147E58AC3}" type="slidenum">
              <a:rPr lang="en-NZ" smtClean="0"/>
              <a:t>5</a:t>
            </a:fld>
            <a:endParaRPr lang="en-NZ" dirty="0"/>
          </a:p>
        </p:txBody>
      </p:sp>
    </p:spTree>
    <p:extLst>
      <p:ext uri="{BB962C8B-B14F-4D97-AF65-F5344CB8AC3E}">
        <p14:creationId xmlns:p14="http://schemas.microsoft.com/office/powerpoint/2010/main" val="3647062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http://sciencelearn.org.nz/Contexts/Toku-Awa-Koiora/Sci-Media/Images/Waikato-River</a:t>
            </a:r>
            <a:endParaRPr lang="en-NZ" dirty="0"/>
          </a:p>
        </p:txBody>
      </p:sp>
      <p:sp>
        <p:nvSpPr>
          <p:cNvPr id="4" name="Slide Number Placeholder 3"/>
          <p:cNvSpPr>
            <a:spLocks noGrp="1"/>
          </p:cNvSpPr>
          <p:nvPr>
            <p:ph type="sldNum" sz="quarter" idx="10"/>
          </p:nvPr>
        </p:nvSpPr>
        <p:spPr/>
        <p:txBody>
          <a:bodyPr/>
          <a:lstStyle/>
          <a:p>
            <a:fld id="{1A80593C-E5C6-445B-BA9E-ADB147E58AC3}" type="slidenum">
              <a:rPr lang="en-NZ" smtClean="0"/>
              <a:t>6</a:t>
            </a:fld>
            <a:endParaRPr lang="en-NZ" dirty="0"/>
          </a:p>
        </p:txBody>
      </p:sp>
    </p:spTree>
    <p:extLst>
      <p:ext uri="{BB962C8B-B14F-4D97-AF65-F5344CB8AC3E}">
        <p14:creationId xmlns:p14="http://schemas.microsoft.com/office/powerpoint/2010/main" val="1902146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http://sciencelearn.org.nz/Contexts/Gases-and-Plasmas/Sci-Media/Video/What-is-WWLLN</a:t>
            </a:r>
          </a:p>
          <a:p>
            <a:r>
              <a:rPr lang="en-NZ" dirty="0" smtClean="0"/>
              <a:t>http://sciencelearn.org.nz/Contexts/Gases-and-Plasmas/Sci-Media/Video/Plasma-spray-research</a:t>
            </a:r>
            <a:endParaRPr lang="en-NZ" dirty="0"/>
          </a:p>
        </p:txBody>
      </p:sp>
      <p:sp>
        <p:nvSpPr>
          <p:cNvPr id="4" name="Slide Number Placeholder 3"/>
          <p:cNvSpPr>
            <a:spLocks noGrp="1"/>
          </p:cNvSpPr>
          <p:nvPr>
            <p:ph type="sldNum" sz="quarter" idx="10"/>
          </p:nvPr>
        </p:nvSpPr>
        <p:spPr/>
        <p:txBody>
          <a:bodyPr/>
          <a:lstStyle/>
          <a:p>
            <a:fld id="{1A80593C-E5C6-445B-BA9E-ADB147E58AC3}" type="slidenum">
              <a:rPr lang="en-NZ" smtClean="0"/>
              <a:t>7</a:t>
            </a:fld>
            <a:endParaRPr lang="en-NZ" dirty="0"/>
          </a:p>
        </p:txBody>
      </p:sp>
    </p:spTree>
    <p:extLst>
      <p:ext uri="{BB962C8B-B14F-4D97-AF65-F5344CB8AC3E}">
        <p14:creationId xmlns:p14="http://schemas.microsoft.com/office/powerpoint/2010/main" val="4190048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1A80593C-E5C6-445B-BA9E-ADB147E58AC3}" type="slidenum">
              <a:rPr lang="en-NZ" smtClean="0"/>
              <a:t>8</a:t>
            </a:fld>
            <a:endParaRPr lang="en-NZ" dirty="0"/>
          </a:p>
        </p:txBody>
      </p:sp>
    </p:spTree>
    <p:extLst>
      <p:ext uri="{BB962C8B-B14F-4D97-AF65-F5344CB8AC3E}">
        <p14:creationId xmlns:p14="http://schemas.microsoft.com/office/powerpoint/2010/main" val="4210527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http://sciencelearn.org.nz/Contexts/Soil-Farming-and-Science/Sci-Media/Video/Nitrification-inhibitors</a:t>
            </a:r>
          </a:p>
          <a:p>
            <a:r>
              <a:rPr lang="en-NZ" dirty="0" smtClean="0"/>
              <a:t>http://sciencelearn.org.nz/Contexts/Soil-Farming-and-Science/Sci-Media/Video/Denitrification-beds-and-walls</a:t>
            </a:r>
            <a:endParaRPr lang="en-NZ" dirty="0"/>
          </a:p>
        </p:txBody>
      </p:sp>
      <p:sp>
        <p:nvSpPr>
          <p:cNvPr id="4" name="Slide Number Placeholder 3"/>
          <p:cNvSpPr>
            <a:spLocks noGrp="1"/>
          </p:cNvSpPr>
          <p:nvPr>
            <p:ph type="sldNum" sz="quarter" idx="10"/>
          </p:nvPr>
        </p:nvSpPr>
        <p:spPr/>
        <p:txBody>
          <a:bodyPr/>
          <a:lstStyle/>
          <a:p>
            <a:fld id="{1A80593C-E5C6-445B-BA9E-ADB147E58AC3}" type="slidenum">
              <a:rPr lang="en-NZ" smtClean="0"/>
              <a:t>9</a:t>
            </a:fld>
            <a:endParaRPr lang="en-NZ" dirty="0"/>
          </a:p>
        </p:txBody>
      </p:sp>
    </p:spTree>
    <p:extLst>
      <p:ext uri="{BB962C8B-B14F-4D97-AF65-F5344CB8AC3E}">
        <p14:creationId xmlns:p14="http://schemas.microsoft.com/office/powerpoint/2010/main" val="727674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www.sciencelearn.org.nz/"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smtClean="0"/>
              <a:t>5/12/2015</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7475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smtClean="0"/>
              <a:t>5/12/2015</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73667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smtClean="0"/>
              <a:t>5/12/2015</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313059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9" descr="SLH_logo_blue_RGB.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48333" y="152401"/>
            <a:ext cx="2243667"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Click to edit Master title</a:t>
            </a:r>
            <a:endParaRP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white"/>
              </a:solidFill>
            </a:endParaRPr>
          </a:p>
        </p:txBody>
      </p:sp>
      <p:sp>
        <p:nvSpPr>
          <p:cNvPr id="6" name="Footer Placeholder 4"/>
          <p:cNvSpPr>
            <a:spLocks noGrp="1"/>
          </p:cNvSpPr>
          <p:nvPr>
            <p:ph type="ftr" sz="quarter" idx="11"/>
          </p:nvPr>
        </p:nvSpPr>
        <p:spPr/>
        <p:txBody>
          <a:bodyPr/>
          <a:lstStyle>
            <a:lvl1pPr>
              <a:defRPr smtClean="0"/>
            </a:lvl1pPr>
          </a:lstStyle>
          <a:p>
            <a:pPr>
              <a:defRPr/>
            </a:pPr>
            <a:r>
              <a:rPr lang="en-US" altLang="en-US" dirty="0">
                <a:solidFill>
                  <a:srgbClr val="244A58"/>
                </a:solidFill>
              </a:rPr>
              <a:t>© 2007-2010 The University of Waikato | </a:t>
            </a:r>
            <a:r>
              <a:rPr lang="en-US" altLang="en-US" u="sng" dirty="0">
                <a:solidFill>
                  <a:srgbClr val="244A58"/>
                </a:solidFill>
              </a:rPr>
              <a:t>www.sciencelearn.org.nz</a:t>
            </a:r>
          </a:p>
        </p:txBody>
      </p:sp>
      <p:sp>
        <p:nvSpPr>
          <p:cNvPr id="7" name="Slide Number Placeholder 5"/>
          <p:cNvSpPr>
            <a:spLocks noGrp="1"/>
          </p:cNvSpPr>
          <p:nvPr>
            <p:ph type="sldNum" sz="quarter" idx="12"/>
          </p:nvPr>
        </p:nvSpPr>
        <p:spPr/>
        <p:txBody>
          <a:bodyPr/>
          <a:lstStyle>
            <a:lvl1pPr>
              <a:defRPr/>
            </a:lvl1pPr>
          </a:lstStyle>
          <a:p>
            <a:fld id="{9C647E90-6B50-43D9-8E63-C161CCA6569B}"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151885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9" descr="SLH_logo_blue_RGB.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48333" y="152401"/>
            <a:ext cx="2243667"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11199" y="611872"/>
            <a:ext cx="5120640" cy="1162050"/>
          </a:xfrm>
        </p:spPr>
        <p:txBody>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6323765" y="1587500"/>
            <a:ext cx="5120640" cy="38989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11199" y="1787856"/>
            <a:ext cx="5120640"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dirty="0">
              <a:solidFill>
                <a:prstClr val="white"/>
              </a:solidFill>
            </a:endParaRPr>
          </a:p>
        </p:txBody>
      </p:sp>
      <p:sp>
        <p:nvSpPr>
          <p:cNvPr id="7" name="Footer Placeholder 5"/>
          <p:cNvSpPr>
            <a:spLocks noGrp="1"/>
          </p:cNvSpPr>
          <p:nvPr>
            <p:ph type="ftr" sz="quarter" idx="11"/>
          </p:nvPr>
        </p:nvSpPr>
        <p:spPr/>
        <p:txBody>
          <a:bodyPr/>
          <a:lstStyle>
            <a:lvl1pPr>
              <a:defRPr smtClean="0"/>
            </a:lvl1pPr>
          </a:lstStyle>
          <a:p>
            <a:pPr>
              <a:defRPr/>
            </a:pPr>
            <a:r>
              <a:rPr lang="en-US" altLang="en-US" dirty="0">
                <a:solidFill>
                  <a:srgbClr val="244A58"/>
                </a:solidFill>
              </a:rPr>
              <a:t>© 2007-2010 The University of Waikato | </a:t>
            </a:r>
            <a:r>
              <a:rPr lang="en-US" altLang="en-US" u="sng" dirty="0">
                <a:solidFill>
                  <a:srgbClr val="244A58"/>
                </a:solidFill>
              </a:rPr>
              <a:t>www.sciencelearn.org.nz</a:t>
            </a:r>
          </a:p>
        </p:txBody>
      </p:sp>
      <p:sp>
        <p:nvSpPr>
          <p:cNvPr id="8" name="Slide Number Placeholder 6"/>
          <p:cNvSpPr>
            <a:spLocks noGrp="1"/>
          </p:cNvSpPr>
          <p:nvPr>
            <p:ph type="sldNum" sz="quarter" idx="12"/>
          </p:nvPr>
        </p:nvSpPr>
        <p:spPr/>
        <p:txBody>
          <a:bodyPr/>
          <a:lstStyle>
            <a:lvl1pPr>
              <a:defRPr/>
            </a:lvl1pPr>
          </a:lstStyle>
          <a:p>
            <a:fld id="{F3509AF3-6E31-467F-AFDC-689C084EC9A5}"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503833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smtClean="0"/>
              <a:t>5/12/2015</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00738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smtClean="0"/>
              <a:t>5/12/2015</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7570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txBox="1">
            <a:spLocks noGrp="1"/>
          </p:cNvSpPr>
          <p:nvPr userDrawn="1"/>
        </p:nvSpPr>
        <p:spPr bwMode="auto">
          <a:xfrm>
            <a:off x="457200" y="6400800"/>
            <a:ext cx="59832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dirty="0">
                <a:solidFill>
                  <a:schemeClr val="tx1"/>
                </a:solidFill>
                <a:latin typeface="Verdana" panose="020B0604030504040204" pitchFamily="34" charset="0"/>
              </a:rPr>
              <a:t>© 2015 The University of Waikato | </a:t>
            </a:r>
            <a:r>
              <a:rPr lang="en-US" altLang="en-US" sz="1200" u="sng" dirty="0">
                <a:solidFill>
                  <a:schemeClr val="accent2"/>
                </a:solidFill>
                <a:latin typeface="Verdana" panose="020B0604030504040204" pitchFamily="34" charset="0"/>
                <a:hlinkClick r:id="rId2"/>
              </a:rPr>
              <a:t>www.sciencelearn.org.nz</a:t>
            </a:r>
            <a:endParaRPr lang="en-US" altLang="en-US" sz="1200" u="sng" dirty="0">
              <a:solidFill>
                <a:schemeClr val="accent2"/>
              </a:solidFill>
            </a:endParaRPr>
          </a:p>
        </p:txBody>
      </p:sp>
    </p:spTree>
    <p:extLst>
      <p:ext uri="{BB962C8B-B14F-4D97-AF65-F5344CB8AC3E}">
        <p14:creationId xmlns:p14="http://schemas.microsoft.com/office/powerpoint/2010/main" val="3750866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smtClean="0"/>
              <a:t>5/12/2015</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21125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smtClean="0"/>
              <a:t>5/12/2015</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895167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smtClean="0"/>
              <a:t>5/12/2015</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80514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smtClean="0"/>
              <a:t>5/12/2015</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205484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smtClean="0"/>
              <a:t>5/12/2015</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2112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smtClean="0"/>
              <a:t>5/12/2015</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167681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smtClean="0"/>
              <a:t>5/12/2015</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453901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3.jpe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3"/>
          </p:nvPr>
        </p:nvSpPr>
        <p:spPr>
          <a:xfrm>
            <a:off x="265113" y="6275388"/>
            <a:ext cx="7964487" cy="365125"/>
          </a:xfrm>
          <a:prstGeom prst="rect">
            <a:avLst/>
          </a:prstGeom>
        </p:spPr>
        <p:txBody>
          <a:bodyPr/>
          <a:lstStyle>
            <a:lvl1pPr>
              <a:defRPr smtClean="0"/>
            </a:lvl1pPr>
          </a:lstStyle>
          <a:p>
            <a:pPr>
              <a:defRPr/>
            </a:pPr>
            <a:r>
              <a:rPr lang="en-US" altLang="en-US" dirty="0" smtClean="0"/>
              <a:t>© 2015 The University of Waikato | </a:t>
            </a:r>
            <a:r>
              <a:rPr lang="en-US" altLang="en-US" u="sng" dirty="0" smtClean="0"/>
              <a:t>www.sciencelearn.org.nz</a:t>
            </a:r>
            <a:endParaRPr lang="en-US" altLang="en-US" u="sng" dirty="0"/>
          </a:p>
        </p:txBody>
      </p:sp>
      <p:pic>
        <p:nvPicPr>
          <p:cNvPr id="8" name="Picture 9" descr="SLH_logo_blue_RGB.jpg"/>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287000" y="152400"/>
            <a:ext cx="1682750"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205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6">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32368" y="533400"/>
            <a:ext cx="10723033"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732368" y="1600200"/>
            <a:ext cx="10723033"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 name="Date Placeholder 4"/>
          <p:cNvSpPr>
            <a:spLocks noGrp="1"/>
          </p:cNvSpPr>
          <p:nvPr>
            <p:ph type="dt" sz="half" idx="2"/>
          </p:nvPr>
        </p:nvSpPr>
        <p:spPr>
          <a:xfrm>
            <a:off x="9042401" y="6275389"/>
            <a:ext cx="1308100" cy="365125"/>
          </a:xfrm>
          <a:prstGeom prst="rect">
            <a:avLst/>
          </a:prstGeom>
        </p:spPr>
        <p:txBody>
          <a:bodyPr vert="horz" lIns="91440" tIns="45720" rIns="91440" bIns="45720" rtlCol="0" anchor="ctr"/>
          <a:lstStyle>
            <a:lvl1pPr algn="r">
              <a:defRPr sz="1200">
                <a:solidFill>
                  <a:schemeClr val="bg1"/>
                </a:solidFill>
                <a:latin typeface="Arial" pitchFamily="-112" charset="-52"/>
                <a:ea typeface="+mn-ea"/>
                <a:cs typeface="ＭＳ Ｐゴシック" pitchFamily="-112" charset="-128"/>
              </a:defRPr>
            </a:lvl1pPr>
          </a:lstStyle>
          <a:p>
            <a:pPr eaLnBrk="0" fontAlgn="base" hangingPunct="0">
              <a:spcBef>
                <a:spcPct val="0"/>
              </a:spcBef>
              <a:spcAft>
                <a:spcPct val="0"/>
              </a:spcAft>
              <a:defRPr/>
            </a:pPr>
            <a:endParaRPr lang="en-US" dirty="0">
              <a:solidFill>
                <a:prstClr val="white"/>
              </a:solidFill>
            </a:endParaRPr>
          </a:p>
        </p:txBody>
      </p:sp>
      <p:sp>
        <p:nvSpPr>
          <p:cNvPr id="9" name="Footer Placeholder 5"/>
          <p:cNvSpPr>
            <a:spLocks noGrp="1"/>
          </p:cNvSpPr>
          <p:nvPr>
            <p:ph type="ftr" sz="quarter" idx="3"/>
          </p:nvPr>
        </p:nvSpPr>
        <p:spPr>
          <a:xfrm>
            <a:off x="353485" y="6275389"/>
            <a:ext cx="7977716"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chemeClr val="accent2"/>
                </a:solidFill>
                <a:latin typeface="Arial" charset="0"/>
                <a:ea typeface="ＭＳ Ｐゴシック" pitchFamily="1" charset="-128"/>
              </a:defRPr>
            </a:lvl1pPr>
          </a:lstStyle>
          <a:p>
            <a:pPr eaLnBrk="0" fontAlgn="base" hangingPunct="0">
              <a:spcBef>
                <a:spcPct val="0"/>
              </a:spcBef>
              <a:spcAft>
                <a:spcPct val="0"/>
              </a:spcAft>
              <a:defRPr/>
            </a:pPr>
            <a:r>
              <a:rPr lang="en-US" altLang="en-US" dirty="0">
                <a:solidFill>
                  <a:srgbClr val="244A58"/>
                </a:solidFill>
              </a:rPr>
              <a:t>© 2007-2010 The University of Waikato | </a:t>
            </a:r>
            <a:r>
              <a:rPr lang="en-US" altLang="en-US" u="sng" dirty="0">
                <a:solidFill>
                  <a:srgbClr val="244A58"/>
                </a:solidFill>
              </a:rPr>
              <a:t>www.sciencelearn.org.nz</a:t>
            </a:r>
          </a:p>
        </p:txBody>
      </p:sp>
      <p:sp>
        <p:nvSpPr>
          <p:cNvPr id="11" name="Slide Number Placeholder 6"/>
          <p:cNvSpPr>
            <a:spLocks noGrp="1"/>
          </p:cNvSpPr>
          <p:nvPr>
            <p:ph type="sldNum" sz="quarter" idx="4"/>
          </p:nvPr>
        </p:nvSpPr>
        <p:spPr>
          <a:xfrm>
            <a:off x="10530417" y="6275389"/>
            <a:ext cx="1320800" cy="365125"/>
          </a:xfrm>
          <a:prstGeom prst="rect">
            <a:avLst/>
          </a:prstGeom>
        </p:spPr>
        <p:txBody>
          <a:bodyPr vert="horz" wrap="square" lIns="91440" tIns="45720" rIns="91440" bIns="45720" numCol="1" anchor="ctr" anchorCtr="0" compatLnSpc="1">
            <a:prstTxWarp prst="textNoShape">
              <a:avLst/>
            </a:prstTxWarp>
          </a:bodyPr>
          <a:lstStyle>
            <a:lvl1pPr algn="r">
              <a:defRPr sz="3600">
                <a:solidFill>
                  <a:schemeClr val="bg1"/>
                </a:solidFill>
              </a:defRPr>
            </a:lvl1pPr>
          </a:lstStyle>
          <a:p>
            <a:pPr eaLnBrk="0" fontAlgn="base" hangingPunct="0">
              <a:spcBef>
                <a:spcPct val="0"/>
              </a:spcBef>
              <a:spcAft>
                <a:spcPct val="0"/>
              </a:spcAft>
            </a:pPr>
            <a:fld id="{C38A12FD-0DBB-48BC-9B9E-6528B357FAA2}" type="slidenum">
              <a:rPr lang="en-US" altLang="en-US" smtClean="0">
                <a:solidFill>
                  <a:prstClr val="white"/>
                </a:solidFill>
                <a:latin typeface="Arial" panose="020B0604020202020204" pitchFamily="34" charset="0"/>
              </a:rPr>
              <a:pPr eaLnBrk="0" fontAlgn="base" hangingPunct="0">
                <a:spcBef>
                  <a:spcPct val="0"/>
                </a:spcBef>
                <a:spcAft>
                  <a:spcPct val="0"/>
                </a:spcAft>
              </a:pPr>
              <a:t>‹#›</a:t>
            </a:fld>
            <a:endParaRPr lang="en-US" altLang="en-US" dirty="0" smtClean="0">
              <a:solidFill>
                <a:prstClr val="white"/>
              </a:solidFill>
              <a:latin typeface="Arial" panose="020B0604020202020204" pitchFamily="34" charset="0"/>
            </a:endParaRPr>
          </a:p>
        </p:txBody>
      </p:sp>
    </p:spTree>
    <p:extLst>
      <p:ext uri="{BB962C8B-B14F-4D97-AF65-F5344CB8AC3E}">
        <p14:creationId xmlns:p14="http://schemas.microsoft.com/office/powerpoint/2010/main" val="10266453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ctr" rtl="0" eaLnBrk="0" fontAlgn="base" hangingPunct="0">
        <a:spcBef>
          <a:spcPct val="0"/>
        </a:spcBef>
        <a:spcAft>
          <a:spcPct val="0"/>
        </a:spcAft>
        <a:defRPr sz="3600" kern="1200">
          <a:solidFill>
            <a:schemeClr val="accent1"/>
          </a:solidFill>
          <a:latin typeface="Arial" panose="020B0604020202020204" pitchFamily="34" charset="0"/>
          <a:ea typeface="+mj-ea"/>
          <a:cs typeface="+mj-cs"/>
        </a:defRPr>
      </a:lvl1pPr>
      <a:lvl2pPr algn="ctr" rtl="0" eaLnBrk="0" fontAlgn="base" hangingPunct="0">
        <a:spcBef>
          <a:spcPct val="0"/>
        </a:spcBef>
        <a:spcAft>
          <a:spcPct val="0"/>
        </a:spcAft>
        <a:defRPr sz="3600">
          <a:solidFill>
            <a:schemeClr val="accent1"/>
          </a:solidFill>
          <a:latin typeface="Arial" panose="020B0604020202020204" pitchFamily="34" charset="0"/>
          <a:ea typeface="ＭＳ Ｐゴシック" pitchFamily="1" charset="-128"/>
        </a:defRPr>
      </a:lvl2pPr>
      <a:lvl3pPr algn="ctr" rtl="0" eaLnBrk="0" fontAlgn="base" hangingPunct="0">
        <a:spcBef>
          <a:spcPct val="0"/>
        </a:spcBef>
        <a:spcAft>
          <a:spcPct val="0"/>
        </a:spcAft>
        <a:defRPr sz="3600">
          <a:solidFill>
            <a:schemeClr val="accent1"/>
          </a:solidFill>
          <a:latin typeface="Arial" panose="020B0604020202020204" pitchFamily="34" charset="0"/>
          <a:ea typeface="ＭＳ Ｐゴシック" pitchFamily="1" charset="-128"/>
        </a:defRPr>
      </a:lvl3pPr>
      <a:lvl4pPr algn="ctr" rtl="0" eaLnBrk="0" fontAlgn="base" hangingPunct="0">
        <a:spcBef>
          <a:spcPct val="0"/>
        </a:spcBef>
        <a:spcAft>
          <a:spcPct val="0"/>
        </a:spcAft>
        <a:defRPr sz="3600">
          <a:solidFill>
            <a:schemeClr val="accent1"/>
          </a:solidFill>
          <a:latin typeface="Arial" panose="020B0604020202020204" pitchFamily="34" charset="0"/>
          <a:ea typeface="ＭＳ Ｐゴシック" pitchFamily="1" charset="-128"/>
        </a:defRPr>
      </a:lvl4pPr>
      <a:lvl5pPr algn="ctr" rtl="0" eaLnBrk="0" fontAlgn="base" hangingPunct="0">
        <a:spcBef>
          <a:spcPct val="0"/>
        </a:spcBef>
        <a:spcAft>
          <a:spcPct val="0"/>
        </a:spcAft>
        <a:defRPr sz="3600">
          <a:solidFill>
            <a:schemeClr val="accent1"/>
          </a:solidFill>
          <a:latin typeface="Arial" panose="020B0604020202020204" pitchFamily="34" charset="0"/>
          <a:ea typeface="ＭＳ Ｐゴシック" pitchFamily="1" charset="-128"/>
        </a:defRPr>
      </a:lvl5pPr>
      <a:lvl6pPr marL="457200" algn="ctr" rtl="0" fontAlgn="base">
        <a:spcBef>
          <a:spcPct val="0"/>
        </a:spcBef>
        <a:spcAft>
          <a:spcPct val="0"/>
        </a:spcAft>
        <a:defRPr sz="3600">
          <a:solidFill>
            <a:schemeClr val="accent1"/>
          </a:solidFill>
          <a:latin typeface="News Gothic MT" pitchFamily="1" charset="0"/>
          <a:ea typeface="ＭＳ Ｐゴシック" pitchFamily="1" charset="-128"/>
        </a:defRPr>
      </a:lvl6pPr>
      <a:lvl7pPr marL="914400" algn="ctr" rtl="0" fontAlgn="base">
        <a:spcBef>
          <a:spcPct val="0"/>
        </a:spcBef>
        <a:spcAft>
          <a:spcPct val="0"/>
        </a:spcAft>
        <a:defRPr sz="3600">
          <a:solidFill>
            <a:schemeClr val="accent1"/>
          </a:solidFill>
          <a:latin typeface="News Gothic MT" pitchFamily="1" charset="0"/>
          <a:ea typeface="ＭＳ Ｐゴシック" pitchFamily="1" charset="-128"/>
        </a:defRPr>
      </a:lvl7pPr>
      <a:lvl8pPr marL="1371600" algn="ctr" rtl="0" fontAlgn="base">
        <a:spcBef>
          <a:spcPct val="0"/>
        </a:spcBef>
        <a:spcAft>
          <a:spcPct val="0"/>
        </a:spcAft>
        <a:defRPr sz="3600">
          <a:solidFill>
            <a:schemeClr val="accent1"/>
          </a:solidFill>
          <a:latin typeface="News Gothic MT" pitchFamily="1" charset="0"/>
          <a:ea typeface="ＭＳ Ｐゴシック" pitchFamily="1" charset="-128"/>
        </a:defRPr>
      </a:lvl8pPr>
      <a:lvl9pPr marL="1828800" algn="ctr" rtl="0" fontAlgn="base">
        <a:spcBef>
          <a:spcPct val="0"/>
        </a:spcBef>
        <a:spcAft>
          <a:spcPct val="0"/>
        </a:spcAft>
        <a:defRPr sz="3600">
          <a:solidFill>
            <a:schemeClr val="accent1"/>
          </a:solidFill>
          <a:latin typeface="News Gothic MT" pitchFamily="1" charset="0"/>
          <a:ea typeface="ＭＳ Ｐゴシック" pitchFamily="1" charset="-128"/>
        </a:defRPr>
      </a:lvl9pPr>
    </p:titleStyle>
    <p:bodyStyle>
      <a:lvl1pPr marL="349250" indent="-349250" algn="l" rtl="0" eaLnBrk="0" fontAlgn="base" hangingPunct="0">
        <a:spcBef>
          <a:spcPts val="2000"/>
        </a:spcBef>
        <a:spcAft>
          <a:spcPct val="0"/>
        </a:spcAft>
        <a:buClr>
          <a:srgbClr val="6FB7D7"/>
        </a:buClr>
        <a:buSzPct val="110000"/>
        <a:buFont typeface="Wingdings 2" panose="05020102010507070707" pitchFamily="18" charset="2"/>
        <a:buChar char=""/>
        <a:defRPr sz="2400" kern="1200">
          <a:solidFill>
            <a:srgbClr val="595959"/>
          </a:solidFill>
          <a:latin typeface="Arial" panose="020B0604020202020204" pitchFamily="34" charset="0"/>
          <a:ea typeface="+mn-ea"/>
          <a:cs typeface="+mn-cs"/>
        </a:defRPr>
      </a:lvl1pPr>
      <a:lvl2pPr marL="685800" indent="-336550" algn="l" rtl="0" eaLnBrk="0" fontAlgn="base" hangingPunct="0">
        <a:spcBef>
          <a:spcPts val="600"/>
        </a:spcBef>
        <a:spcAft>
          <a:spcPct val="0"/>
        </a:spcAft>
        <a:buClr>
          <a:schemeClr val="accent1"/>
        </a:buClr>
        <a:buSzPct val="110000"/>
        <a:buFont typeface="Wingdings 2" panose="05020102010507070707" pitchFamily="18" charset="2"/>
        <a:buChar char=""/>
        <a:defRPr sz="2200" kern="1200">
          <a:solidFill>
            <a:srgbClr val="595959"/>
          </a:solidFill>
          <a:latin typeface="Arial" panose="020B0604020202020204" pitchFamily="34" charset="0"/>
          <a:ea typeface="+mn-ea"/>
          <a:cs typeface="+mn-cs"/>
        </a:defRPr>
      </a:lvl2pPr>
      <a:lvl3pPr marL="968375" indent="-282575" algn="l" rtl="0" eaLnBrk="0" fontAlgn="base" hangingPunct="0">
        <a:spcBef>
          <a:spcPts val="600"/>
        </a:spcBef>
        <a:spcAft>
          <a:spcPct val="0"/>
        </a:spcAft>
        <a:buClr>
          <a:schemeClr val="accent1"/>
        </a:buClr>
        <a:buSzPct val="110000"/>
        <a:buFont typeface="Wingdings 2" panose="05020102010507070707" pitchFamily="18" charset="2"/>
        <a:buChar char=""/>
        <a:defRPr sz="2000" kern="1200">
          <a:solidFill>
            <a:srgbClr val="595959"/>
          </a:solidFill>
          <a:latin typeface="Arial" panose="020B0604020202020204" pitchFamily="34" charset="0"/>
          <a:ea typeface="+mn-ea"/>
          <a:cs typeface="+mn-cs"/>
        </a:defRPr>
      </a:lvl3pPr>
      <a:lvl4pPr marL="1263650" indent="-295275" algn="l" rtl="0" eaLnBrk="0" fontAlgn="base" hangingPunct="0">
        <a:spcBef>
          <a:spcPts val="600"/>
        </a:spcBef>
        <a:spcAft>
          <a:spcPct val="0"/>
        </a:spcAft>
        <a:buClr>
          <a:schemeClr val="accent1"/>
        </a:buClr>
        <a:buSzPct val="110000"/>
        <a:buFont typeface="Wingdings 2" panose="05020102010507070707" pitchFamily="18" charset="2"/>
        <a:buChar char=""/>
        <a:defRPr kern="1200">
          <a:solidFill>
            <a:srgbClr val="595959"/>
          </a:solidFill>
          <a:latin typeface="Arial" panose="020B0604020202020204" pitchFamily="34" charset="0"/>
          <a:ea typeface="+mn-ea"/>
          <a:cs typeface="+mn-cs"/>
        </a:defRPr>
      </a:lvl4pPr>
      <a:lvl5pPr marL="1546225" indent="-282575" algn="l" rtl="0" eaLnBrk="0" fontAlgn="base" hangingPunct="0">
        <a:spcBef>
          <a:spcPts val="600"/>
        </a:spcBef>
        <a:spcAft>
          <a:spcPct val="0"/>
        </a:spcAft>
        <a:buClr>
          <a:schemeClr val="accent1"/>
        </a:buClr>
        <a:buSzPct val="110000"/>
        <a:buFont typeface="Wingdings 2" panose="05020102010507070707" pitchFamily="18" charset="2"/>
        <a:buChar char=""/>
        <a:defRPr kern="1200">
          <a:solidFill>
            <a:srgbClr val="595959"/>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www.sciencelearn.org.nz" TargetMode="Externa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5.jpeg"/><Relationship Id="rId4" Type="http://schemas.openxmlformats.org/officeDocument/2006/relationships/hyperlink" Target="http://www.sciencelearn.org.nz/"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hemeOverride" Target="../theme/themeOverride5.xml"/><Relationship Id="rId6" Type="http://schemas.openxmlformats.org/officeDocument/2006/relationships/image" Target="../media/image16.png"/><Relationship Id="rId5" Type="http://schemas.openxmlformats.org/officeDocument/2006/relationships/hyperlink" Target="http://www.sciencelearn.org.nz/" TargetMode="Externa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7.png"/><Relationship Id="rId2" Type="http://schemas.openxmlformats.org/officeDocument/2006/relationships/slideLayout" Target="../slideLayouts/slideLayout12.xml"/><Relationship Id="rId1" Type="http://schemas.openxmlformats.org/officeDocument/2006/relationships/themeOverride" Target="../theme/themeOverride6.xml"/><Relationship Id="rId6" Type="http://schemas.openxmlformats.org/officeDocument/2006/relationships/hyperlink" Target="http://sciencelearn.org.nz/Contexts/The-Ocean-in-Action/Sci-Media/Interactive/Carbon-cycle" TargetMode="External"/><Relationship Id="rId5" Type="http://schemas.openxmlformats.org/officeDocument/2006/relationships/hyperlink" Target="http://www.sciencelearn.org.nz/" TargetMode="Externa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8.png"/><Relationship Id="rId2" Type="http://schemas.openxmlformats.org/officeDocument/2006/relationships/slideLayout" Target="../slideLayouts/slideLayout14.xml"/><Relationship Id="rId1" Type="http://schemas.openxmlformats.org/officeDocument/2006/relationships/themeOverride" Target="../theme/themeOverride7.xml"/><Relationship Id="rId6" Type="http://schemas.openxmlformats.org/officeDocument/2006/relationships/image" Target="../media/image4.jpeg"/><Relationship Id="rId5" Type="http://schemas.openxmlformats.org/officeDocument/2006/relationships/hyperlink" Target="http://www.sciencelearn.org.nz/" TargetMode="Externa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hyperlink" Target="http://www.sciencelearn.org.nz/"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sciencelearn.org.nz/"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16.xml"/><Relationship Id="rId7" Type="http://schemas.openxmlformats.org/officeDocument/2006/relationships/hyperlink" Target="http://www.pinterest.com/nzsciencelearn" TargetMode="External"/><Relationship Id="rId12" Type="http://schemas.openxmlformats.org/officeDocument/2006/relationships/image" Target="../media/image23.jpeg"/><Relationship Id="rId2" Type="http://schemas.openxmlformats.org/officeDocument/2006/relationships/slideLayout" Target="../slideLayouts/slideLayout13.xml"/><Relationship Id="rId1" Type="http://schemas.openxmlformats.org/officeDocument/2006/relationships/themeOverride" Target="../theme/themeOverride8.xml"/><Relationship Id="rId6" Type="http://schemas.openxmlformats.org/officeDocument/2006/relationships/hyperlink" Target="http://www.facebook.com/nzsciencelearn" TargetMode="External"/><Relationship Id="rId11" Type="http://schemas.openxmlformats.org/officeDocument/2006/relationships/hyperlink" Target="http://www.sciencelearn.org.nz/" TargetMode="External"/><Relationship Id="rId5" Type="http://schemas.openxmlformats.org/officeDocument/2006/relationships/hyperlink" Target="mailto:enquiries@sciencelearn.org.nz" TargetMode="External"/><Relationship Id="rId10" Type="http://schemas.openxmlformats.org/officeDocument/2006/relationships/image" Target="../media/image22.png"/><Relationship Id="rId4" Type="http://schemas.openxmlformats.org/officeDocument/2006/relationships/image" Target="../media/image3.jpeg"/><Relationship Id="rId9" Type="http://schemas.openxmlformats.org/officeDocument/2006/relationships/image" Target="../media/image21.e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5.xml"/><Relationship Id="rId1" Type="http://schemas.openxmlformats.org/officeDocument/2006/relationships/themeOverride" Target="../theme/themeOverride9.xml"/><Relationship Id="rId6" Type="http://schemas.openxmlformats.org/officeDocument/2006/relationships/image" Target="../media/image4.jpeg"/><Relationship Id="rId5" Type="http://schemas.openxmlformats.org/officeDocument/2006/relationships/hyperlink" Target="http://www.sciencelearn.org.nz/" TargetMode="Externa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hemeOverride" Target="../theme/themeOverride1.xml"/><Relationship Id="rId6" Type="http://schemas.openxmlformats.org/officeDocument/2006/relationships/image" Target="../media/image7.png"/><Relationship Id="rId5" Type="http://schemas.openxmlformats.org/officeDocument/2006/relationships/hyperlink" Target="http://www.sciencelearn.org.nz/" TargetMode="Externa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hemeOverride" Target="../theme/themeOverride2.xml"/><Relationship Id="rId6" Type="http://schemas.openxmlformats.org/officeDocument/2006/relationships/hyperlink" Target="http://www.sciencelearn.org.nz/" TargetMode="External"/><Relationship Id="rId5" Type="http://schemas.openxmlformats.org/officeDocument/2006/relationships/image" Target="../media/image7.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hemeOverride" Target="../theme/themeOverride3.xml"/><Relationship Id="rId6" Type="http://schemas.openxmlformats.org/officeDocument/2006/relationships/hyperlink" Target="http://www.sciencelearn.org.nz/" TargetMode="External"/><Relationship Id="rId5" Type="http://schemas.openxmlformats.org/officeDocument/2006/relationships/image" Target="../media/image8.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hyperlink" Target="http://www.sciencelearn.org.nz/"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hemeOverride" Target="../theme/themeOverride4.xml"/><Relationship Id="rId6" Type="http://schemas.openxmlformats.org/officeDocument/2006/relationships/image" Target="../media/image9.jpeg"/><Relationship Id="rId5" Type="http://schemas.openxmlformats.org/officeDocument/2006/relationships/hyperlink" Target="http://www.sciencelearn.org.nz/" TargetMode="Externa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hyperlink" Target="http://www.sciencelearn.org.nz/"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hyperlink" Target="http://www.sciencelearn.org.nz/"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www.sciencelearn.org.nz/"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3.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9"/>
          <p:cNvGrpSpPr>
            <a:grpSpLocks/>
          </p:cNvGrpSpPr>
          <p:nvPr/>
        </p:nvGrpSpPr>
        <p:grpSpPr bwMode="auto">
          <a:xfrm>
            <a:off x="0" y="0"/>
            <a:ext cx="12192000" cy="6880225"/>
            <a:chOff x="0" y="0"/>
            <a:chExt cx="9144000" cy="5160262"/>
          </a:xfrm>
        </p:grpSpPr>
        <p:pic>
          <p:nvPicPr>
            <p:cNvPr id="6148" name="Picture 3" descr="Core Education PPT Template.pp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4" descr="Core Education PPT Template.pp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0" y="4658150"/>
              <a:ext cx="9144000" cy="50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47" name="TextBox 10"/>
          <p:cNvSpPr txBox="1">
            <a:spLocks noChangeArrowheads="1"/>
          </p:cNvSpPr>
          <p:nvPr/>
        </p:nvSpPr>
        <p:spPr bwMode="auto">
          <a:xfrm>
            <a:off x="1246717" y="1071563"/>
            <a:ext cx="9573683"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r>
              <a:rPr lang="en-AU" altLang="en-US" sz="4400" b="1" dirty="0">
                <a:solidFill>
                  <a:srgbClr val="215D77"/>
                </a:solidFill>
                <a:latin typeface="Verdana" pitchFamily="34" charset="0"/>
              </a:rPr>
              <a:t>The Science </a:t>
            </a:r>
            <a:br>
              <a:rPr lang="en-AU" altLang="en-US" sz="4400" b="1" dirty="0">
                <a:solidFill>
                  <a:srgbClr val="215D77"/>
                </a:solidFill>
                <a:latin typeface="Verdana" pitchFamily="34" charset="0"/>
              </a:rPr>
            </a:br>
            <a:r>
              <a:rPr lang="en-AU" altLang="en-US" sz="4400" b="1" dirty="0">
                <a:solidFill>
                  <a:srgbClr val="215D77"/>
                </a:solidFill>
                <a:latin typeface="Verdana" pitchFamily="34" charset="0"/>
              </a:rPr>
              <a:t>Learning </a:t>
            </a:r>
            <a:r>
              <a:rPr lang="en-AU" altLang="en-US" sz="4400" b="1" dirty="0" smtClean="0">
                <a:solidFill>
                  <a:srgbClr val="215D77"/>
                </a:solidFill>
                <a:latin typeface="Verdana" pitchFamily="34" charset="0"/>
              </a:rPr>
              <a:t>Hub</a:t>
            </a:r>
            <a:endParaRPr lang="en-AU" altLang="en-US" sz="1200" b="1" dirty="0" smtClean="0">
              <a:solidFill>
                <a:srgbClr val="215D77"/>
              </a:solidFill>
              <a:latin typeface="Verdana" pitchFamily="34" charset="0"/>
            </a:endParaRPr>
          </a:p>
          <a:p>
            <a:pPr algn="ctr"/>
            <a:r>
              <a:rPr lang="en-AU" altLang="en-US" sz="1200" b="1" dirty="0">
                <a:solidFill>
                  <a:srgbClr val="215D77"/>
                </a:solidFill>
                <a:latin typeface="Verdana" pitchFamily="34" charset="0"/>
              </a:rPr>
              <a:t/>
            </a:r>
            <a:br>
              <a:rPr lang="en-AU" altLang="en-US" sz="1200" b="1" dirty="0">
                <a:solidFill>
                  <a:srgbClr val="215D77"/>
                </a:solidFill>
                <a:latin typeface="Verdana" pitchFamily="34" charset="0"/>
              </a:rPr>
            </a:br>
            <a:r>
              <a:rPr lang="en-AU" altLang="en-US" b="1" dirty="0">
                <a:solidFill>
                  <a:srgbClr val="215D77"/>
                </a:solidFill>
                <a:latin typeface="Verdana" pitchFamily="34" charset="0"/>
              </a:rPr>
              <a:t>Resources </a:t>
            </a:r>
            <a:r>
              <a:rPr lang="en-NZ" altLang="en-US" b="1" dirty="0" smtClean="0">
                <a:solidFill>
                  <a:srgbClr val="215D77"/>
                </a:solidFill>
                <a:latin typeface="Verdana" pitchFamily="34" charset="0"/>
              </a:rPr>
              <a:t>supporting the </a:t>
            </a:r>
            <a:r>
              <a:rPr lang="en-NZ" altLang="en-US" b="1" dirty="0">
                <a:solidFill>
                  <a:srgbClr val="215D77"/>
                </a:solidFill>
                <a:latin typeface="Verdana" pitchFamily="34" charset="0"/>
              </a:rPr>
              <a:t>teaching and learning </a:t>
            </a:r>
            <a:r>
              <a:rPr lang="en-AU" altLang="en-US" b="1" dirty="0" smtClean="0">
                <a:solidFill>
                  <a:srgbClr val="215D77"/>
                </a:solidFill>
                <a:latin typeface="Verdana" pitchFamily="34" charset="0"/>
              </a:rPr>
              <a:t>about NZ scientists and their research</a:t>
            </a:r>
            <a:endParaRPr lang="en-US" altLang="en-US" dirty="0">
              <a:latin typeface="Arial Black" pitchFamily="34" charset="0"/>
            </a:endParaRPr>
          </a:p>
          <a:p>
            <a:pPr algn="ctr" eaLnBrk="1" hangingPunct="1"/>
            <a:endParaRPr lang="en-US" altLang="en-US" sz="2000" dirty="0" smtClean="0">
              <a:latin typeface="Arial Black" pitchFamily="34" charset="0"/>
            </a:endParaRPr>
          </a:p>
          <a:p>
            <a:pPr algn="ctr" eaLnBrk="1" hangingPunct="1"/>
            <a:r>
              <a:rPr lang="en-US" altLang="en-US" sz="2000" dirty="0" smtClean="0">
                <a:latin typeface="Arial Black" pitchFamily="34" charset="0"/>
              </a:rPr>
              <a:t>Kate Rice</a:t>
            </a:r>
            <a:endParaRPr lang="en-US" altLang="en-US" sz="2000" dirty="0">
              <a:latin typeface="Arial Black" pitchFamily="34" charset="0"/>
            </a:endParaRPr>
          </a:p>
          <a:p>
            <a:pPr algn="ctr" eaLnBrk="1" hangingPunct="1"/>
            <a:endParaRPr lang="en-US" altLang="en-US" sz="2000" dirty="0">
              <a:latin typeface="Arial Black" pitchFamily="34" charset="0"/>
            </a:endParaRPr>
          </a:p>
          <a:p>
            <a:pPr algn="ctr" eaLnBrk="1" hangingPunct="1"/>
            <a:r>
              <a:rPr lang="en-US" altLang="en-US" sz="2000" dirty="0" smtClean="0">
                <a:latin typeface="Arial Black" pitchFamily="34" charset="0"/>
              </a:rPr>
              <a:t>19 May 2015</a:t>
            </a:r>
            <a:endParaRPr lang="en-US" altLang="en-US" sz="2000" dirty="0">
              <a:latin typeface="Arial Black" pitchFamily="34" charset="0"/>
            </a:endParaRPr>
          </a:p>
          <a:p>
            <a:pPr algn="ctr" eaLnBrk="1" hangingPunct="1"/>
            <a:r>
              <a:rPr lang="en-US" altLang="en-US" sz="2000" dirty="0">
                <a:latin typeface="Arial Black" pitchFamily="34" charset="0"/>
              </a:rPr>
              <a:t>4.00–4:45pm</a:t>
            </a:r>
          </a:p>
          <a:p>
            <a:pPr algn="ctr" eaLnBrk="1" hangingPunct="1"/>
            <a:endParaRPr lang="en-US" altLang="en-US" sz="2000" dirty="0">
              <a:latin typeface="Arial Black" pitchFamily="34" charset="0"/>
            </a:endParaRPr>
          </a:p>
          <a:p>
            <a:pPr algn="ctr" eaLnBrk="1" hangingPunct="1"/>
            <a:r>
              <a:rPr lang="en-US" altLang="en-US" sz="2000" dirty="0">
                <a:latin typeface="Arial Black" pitchFamily="34" charset="0"/>
              </a:rPr>
              <a:t>@NZScienceLearn</a:t>
            </a:r>
          </a:p>
          <a:p>
            <a:pPr algn="ctr" eaLnBrk="1" hangingPunct="1"/>
            <a:endParaRPr lang="en-US" altLang="en-US" sz="2000" dirty="0">
              <a:latin typeface="Arial Black" pitchFamily="34" charset="0"/>
            </a:endParaRPr>
          </a:p>
          <a:p>
            <a:pPr algn="ctr" eaLnBrk="1" hangingPunct="1"/>
            <a:r>
              <a:rPr lang="en-US" altLang="en-US" sz="2000" dirty="0">
                <a:latin typeface="Arial Black" pitchFamily="34" charset="0"/>
                <a:hlinkClick r:id="rId5"/>
              </a:rPr>
              <a:t>www.sciencelearn.org.nz</a:t>
            </a:r>
            <a:r>
              <a:rPr lang="en-US" altLang="en-US" sz="2000" dirty="0">
                <a:latin typeface="Arial Black" pitchFamily="34" charset="0"/>
              </a:rPr>
              <a:t> </a:t>
            </a:r>
          </a:p>
          <a:p>
            <a:pPr algn="ctr" eaLnBrk="1" hangingPunct="1"/>
            <a:endParaRPr lang="en-US" altLang="en-US" sz="1600" dirty="0">
              <a:latin typeface="Arial Black" pitchFamily="34" charset="0"/>
            </a:endParaRPr>
          </a:p>
        </p:txBody>
      </p:sp>
    </p:spTree>
    <p:extLst>
      <p:ext uri="{BB962C8B-B14F-4D97-AF65-F5344CB8AC3E}">
        <p14:creationId xmlns:p14="http://schemas.microsoft.com/office/powerpoint/2010/main" val="21331038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5450839" cy="1219200"/>
          </a:xfrm>
        </p:spPr>
        <p:txBody>
          <a:bodyPr/>
          <a:lstStyle/>
          <a:p>
            <a:pPr algn="l"/>
            <a:r>
              <a:rPr lang="en-NZ" b="1" dirty="0"/>
              <a:t>From the context </a:t>
            </a:r>
            <a:r>
              <a:rPr lang="en-NZ" b="1" u="sng" dirty="0" smtClean="0"/>
              <a:t>Satellites</a:t>
            </a:r>
            <a:endParaRPr lang="en-AU" b="1" u="sng" dirty="0"/>
          </a:p>
        </p:txBody>
      </p:sp>
      <p:sp>
        <p:nvSpPr>
          <p:cNvPr id="3" name="Content Placeholder 2"/>
          <p:cNvSpPr>
            <a:spLocks noGrp="1"/>
          </p:cNvSpPr>
          <p:nvPr>
            <p:ph idx="1"/>
          </p:nvPr>
        </p:nvSpPr>
        <p:spPr>
          <a:xfrm>
            <a:off x="5943600" y="304800"/>
            <a:ext cx="5791200" cy="5181600"/>
          </a:xfrm>
        </p:spPr>
        <p:txBody>
          <a:bodyPr/>
          <a:lstStyle/>
          <a:p>
            <a:pPr marL="0" indent="0">
              <a:spcBef>
                <a:spcPts val="600"/>
              </a:spcBef>
              <a:buNone/>
            </a:pPr>
            <a:r>
              <a:rPr lang="en-NZ" sz="3600" b="1" dirty="0">
                <a:solidFill>
                  <a:schemeClr val="accent1"/>
                </a:solidFill>
                <a:ea typeface="+mj-ea"/>
                <a:cs typeface="+mj-cs"/>
              </a:rPr>
              <a:t>From the </a:t>
            </a:r>
            <a:endParaRPr lang="en-NZ" sz="3600" b="1" dirty="0" smtClean="0">
              <a:solidFill>
                <a:schemeClr val="accent1"/>
              </a:solidFill>
              <a:ea typeface="+mj-ea"/>
              <a:cs typeface="+mj-cs"/>
            </a:endParaRPr>
          </a:p>
          <a:p>
            <a:pPr marL="0" indent="0">
              <a:spcBef>
                <a:spcPts val="600"/>
              </a:spcBef>
              <a:buNone/>
            </a:pPr>
            <a:r>
              <a:rPr lang="en-NZ" sz="3600" b="1" dirty="0" smtClean="0">
                <a:solidFill>
                  <a:schemeClr val="accent1"/>
                </a:solidFill>
                <a:ea typeface="+mj-ea"/>
                <a:cs typeface="+mj-cs"/>
              </a:rPr>
              <a:t>Innovation story </a:t>
            </a:r>
            <a:r>
              <a:rPr lang="en-NZ" sz="3600" b="1" u="sng" dirty="0">
                <a:solidFill>
                  <a:schemeClr val="accent1"/>
                </a:solidFill>
                <a:ea typeface="+mj-ea"/>
                <a:cs typeface="+mj-cs"/>
              </a:rPr>
              <a:t>Biospife</a:t>
            </a:r>
          </a:p>
          <a:p>
            <a:pPr marL="0" indent="0">
              <a:spcBef>
                <a:spcPts val="600"/>
              </a:spcBef>
              <a:buNone/>
            </a:pPr>
            <a:r>
              <a:rPr lang="en-NZ" dirty="0">
                <a:solidFill>
                  <a:schemeClr val="tx1"/>
                </a:solidFill>
              </a:rPr>
              <a:t>The </a:t>
            </a:r>
            <a:r>
              <a:rPr lang="en-NZ" dirty="0" err="1">
                <a:solidFill>
                  <a:schemeClr val="tx1"/>
                </a:solidFill>
              </a:rPr>
              <a:t>Zespri</a:t>
            </a:r>
            <a:r>
              <a:rPr lang="en-NZ" dirty="0">
                <a:solidFill>
                  <a:schemeClr val="tx1"/>
                </a:solidFill>
              </a:rPr>
              <a:t> </a:t>
            </a:r>
            <a:r>
              <a:rPr lang="en-NZ" dirty="0" err="1" smtClean="0">
                <a:solidFill>
                  <a:schemeClr val="tx1"/>
                </a:solidFill>
              </a:rPr>
              <a:t>biospife</a:t>
            </a:r>
            <a:r>
              <a:rPr lang="en-NZ" dirty="0" smtClean="0">
                <a:solidFill>
                  <a:schemeClr val="tx1"/>
                </a:solidFill>
              </a:rPr>
              <a:t> </a:t>
            </a:r>
            <a:r>
              <a:rPr lang="en-NZ" dirty="0">
                <a:solidFill>
                  <a:schemeClr val="tx1"/>
                </a:solidFill>
              </a:rPr>
              <a:t>– both the article and the videos help build for students an understanding of the many facets of research and innovation involved in developing a solution to a problem.  </a:t>
            </a:r>
          </a:p>
          <a:p>
            <a:pPr marL="0" indent="0">
              <a:buNone/>
            </a:pPr>
            <a:endParaRPr lang="en-AU" b="1" dirty="0"/>
          </a:p>
        </p:txBody>
      </p:sp>
      <p:sp>
        <p:nvSpPr>
          <p:cNvPr id="4" name="Text Placeholder 3"/>
          <p:cNvSpPr>
            <a:spLocks noGrp="1"/>
          </p:cNvSpPr>
          <p:nvPr>
            <p:ph type="body" sz="half" idx="2"/>
          </p:nvPr>
        </p:nvSpPr>
        <p:spPr>
          <a:xfrm>
            <a:off x="381000" y="1524000"/>
            <a:ext cx="5450839" cy="4572000"/>
          </a:xfrm>
        </p:spPr>
        <p:txBody>
          <a:bodyPr>
            <a:normAutofit/>
          </a:bodyPr>
          <a:lstStyle/>
          <a:p>
            <a:pPr algn="l">
              <a:spcBef>
                <a:spcPts val="0"/>
              </a:spcBef>
            </a:pPr>
            <a:r>
              <a:rPr lang="en-NZ" sz="2200" dirty="0" smtClean="0">
                <a:solidFill>
                  <a:schemeClr val="tx1"/>
                </a:solidFill>
              </a:rPr>
              <a:t>Satellites </a:t>
            </a:r>
            <a:r>
              <a:rPr lang="en-NZ" sz="2200" dirty="0">
                <a:solidFill>
                  <a:schemeClr val="tx1"/>
                </a:solidFill>
              </a:rPr>
              <a:t>measure sea ice thickness, Satellites to study Antarctic atmosphere – present ways that scientists work with other agencies – in this case to verify the information being recorded using satellites by using hand measurements and specially designed devices such as the EM bird and </a:t>
            </a:r>
            <a:r>
              <a:rPr lang="en-NZ" sz="2200" dirty="0" smtClean="0">
                <a:solidFill>
                  <a:schemeClr val="tx1"/>
                </a:solidFill>
              </a:rPr>
              <a:t/>
            </a:r>
            <a:br>
              <a:rPr lang="en-NZ" sz="2200" dirty="0" smtClean="0">
                <a:solidFill>
                  <a:schemeClr val="tx1"/>
                </a:solidFill>
              </a:rPr>
            </a:br>
            <a:r>
              <a:rPr lang="en-NZ" sz="2200" dirty="0" smtClean="0">
                <a:solidFill>
                  <a:schemeClr val="tx1"/>
                </a:solidFill>
              </a:rPr>
              <a:t>specially developed </a:t>
            </a:r>
            <a:br>
              <a:rPr lang="en-NZ" sz="2200" dirty="0" smtClean="0">
                <a:solidFill>
                  <a:schemeClr val="tx1"/>
                </a:solidFill>
              </a:rPr>
            </a:br>
            <a:r>
              <a:rPr lang="en-NZ" sz="2200" dirty="0" smtClean="0">
                <a:solidFill>
                  <a:schemeClr val="tx1"/>
                </a:solidFill>
              </a:rPr>
              <a:t>weather stations</a:t>
            </a:r>
            <a:r>
              <a:rPr lang="en-NZ" sz="2200" dirty="0" smtClean="0">
                <a:solidFill>
                  <a:schemeClr val="tx1"/>
                </a:solidFill>
              </a:rPr>
              <a:t>.</a:t>
            </a:r>
            <a:endParaRPr lang="en-NZ" sz="2200" dirty="0">
              <a:solidFill>
                <a:schemeClr val="tx1"/>
              </a:solidFill>
            </a:endParaRPr>
          </a:p>
          <a:p>
            <a:pPr marL="285750" indent="-285750" algn="l">
              <a:spcBef>
                <a:spcPts val="0"/>
              </a:spcBef>
              <a:buFont typeface="Arial" panose="020B0604020202020204" pitchFamily="34" charset="0"/>
              <a:buChar char="•"/>
            </a:pPr>
            <a:endParaRPr lang="en-NZ" dirty="0"/>
          </a:p>
          <a:p>
            <a:endParaRPr lang="en-AU" dirty="0"/>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984732"/>
            <a:ext cx="3012439" cy="2122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Footer Placeholder 4"/>
          <p:cNvSpPr txBox="1">
            <a:spLocks noGrp="1"/>
          </p:cNvSpPr>
          <p:nvPr/>
        </p:nvSpPr>
        <p:spPr bwMode="auto">
          <a:xfrm>
            <a:off x="457200" y="6400800"/>
            <a:ext cx="59832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dirty="0">
                <a:solidFill>
                  <a:schemeClr val="accent2"/>
                </a:solidFill>
                <a:latin typeface="Verdana" panose="020B0604030504040204" pitchFamily="34" charset="0"/>
              </a:rPr>
              <a:t>© 2015 The University of Waikato | </a:t>
            </a:r>
            <a:r>
              <a:rPr lang="en-US" altLang="en-US" sz="1200" u="sng" dirty="0">
                <a:solidFill>
                  <a:schemeClr val="accent2"/>
                </a:solidFill>
                <a:latin typeface="Verdana" panose="020B0604030504040204" pitchFamily="34" charset="0"/>
                <a:hlinkClick r:id="rId4"/>
              </a:rPr>
              <a:t>www.sciencelearn.org.nz</a:t>
            </a:r>
            <a:endParaRPr lang="en-US" altLang="en-US" sz="1200" u="sng" dirty="0">
              <a:solidFill>
                <a:schemeClr val="accent2"/>
              </a:solidFill>
            </a:endParaRPr>
          </a:p>
        </p:txBody>
      </p:sp>
      <p:sp>
        <p:nvSpPr>
          <p:cNvPr id="5" name="AutoShape 7" descr="http://moodle.sciencelearn.org.nz/file.php/2/Innovation_section/THUMBNAILS_-NEW_DIMENSIONS_512x288_May_2014/BiospifeHERO_512x288.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3074" name="Picture 2" descr="C:\Users\vanyabootham\Documents\Add to transition drive\2014-15 work\Professional Development\NZ scientists' current research\pack of kiwifruit UoW.jpg"/>
          <p:cNvPicPr>
            <a:picLocks noChangeAspect="1" noChangeArrowheads="1"/>
          </p:cNvPicPr>
          <p:nvPr/>
        </p:nvPicPr>
        <p:blipFill rotWithShape="1">
          <a:blip r:embed="rId5">
            <a:extLst>
              <a:ext uri="{28A0092B-C50C-407E-A947-70E740481C1C}">
                <a14:useLocalDpi xmlns:a14="http://schemas.microsoft.com/office/drawing/2010/main" val="0"/>
              </a:ext>
            </a:extLst>
          </a:blip>
          <a:srcRect r="5147"/>
          <a:stretch/>
        </p:blipFill>
        <p:spPr bwMode="auto">
          <a:xfrm>
            <a:off x="7772399" y="3505200"/>
            <a:ext cx="3439551" cy="2122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88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4">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83513"/>
            <a:ext cx="5476784" cy="5031363"/>
          </a:xfrm>
        </p:spPr>
        <p:txBody>
          <a:bodyPr/>
          <a:lstStyle/>
          <a:p>
            <a:pPr marL="514350" indent="-514350">
              <a:buFont typeface="+mj-lt"/>
              <a:buAutoNum type="arabicPeriod"/>
            </a:pPr>
            <a:r>
              <a:rPr lang="en-AU" sz="2200" dirty="0" smtClean="0">
                <a:solidFill>
                  <a:schemeClr val="tx1"/>
                </a:solidFill>
              </a:rPr>
              <a:t>Who was involved in the production of </a:t>
            </a:r>
            <a:r>
              <a:rPr lang="en-AU" sz="2200" dirty="0" err="1" smtClean="0">
                <a:solidFill>
                  <a:schemeClr val="tx1"/>
                </a:solidFill>
              </a:rPr>
              <a:t>biospife</a:t>
            </a:r>
            <a:r>
              <a:rPr lang="en-AU" sz="2200" dirty="0" smtClean="0">
                <a:solidFill>
                  <a:schemeClr val="tx1"/>
                </a:solidFill>
              </a:rPr>
              <a:t>?</a:t>
            </a:r>
          </a:p>
          <a:p>
            <a:pPr marL="514350" indent="-514350">
              <a:buFont typeface="+mj-lt"/>
              <a:buAutoNum type="arabicPeriod"/>
            </a:pPr>
            <a:r>
              <a:rPr lang="en-AU" sz="2200" dirty="0" smtClean="0">
                <a:solidFill>
                  <a:schemeClr val="tx1"/>
                </a:solidFill>
              </a:rPr>
              <a:t>What is special about the properties </a:t>
            </a:r>
            <a:r>
              <a:rPr lang="en-AU" sz="2200" dirty="0">
                <a:solidFill>
                  <a:schemeClr val="tx1"/>
                </a:solidFill>
              </a:rPr>
              <a:t>of the </a:t>
            </a:r>
            <a:r>
              <a:rPr lang="en-AU" sz="2200" dirty="0" err="1">
                <a:solidFill>
                  <a:schemeClr val="tx1"/>
                </a:solidFill>
              </a:rPr>
              <a:t>biospife</a:t>
            </a:r>
            <a:r>
              <a:rPr lang="en-AU" sz="2200" dirty="0">
                <a:solidFill>
                  <a:schemeClr val="tx1"/>
                </a:solidFill>
              </a:rPr>
              <a:t>?</a:t>
            </a:r>
            <a:endParaRPr lang="en-AU" sz="2200" dirty="0" smtClean="0">
              <a:solidFill>
                <a:schemeClr val="tx1"/>
              </a:solidFill>
            </a:endParaRPr>
          </a:p>
          <a:p>
            <a:pPr marL="514350" indent="-514350">
              <a:buFont typeface="+mj-lt"/>
              <a:buAutoNum type="arabicPeriod"/>
            </a:pPr>
            <a:r>
              <a:rPr lang="en-AU" sz="2200" dirty="0" smtClean="0">
                <a:solidFill>
                  <a:schemeClr val="tx1"/>
                </a:solidFill>
              </a:rPr>
              <a:t>Why was it important to develop the </a:t>
            </a:r>
            <a:r>
              <a:rPr lang="en-AU" sz="2200" dirty="0" err="1" smtClean="0">
                <a:solidFill>
                  <a:schemeClr val="tx1"/>
                </a:solidFill>
              </a:rPr>
              <a:t>biospife</a:t>
            </a:r>
            <a:r>
              <a:rPr lang="en-AU" sz="2200" dirty="0" smtClean="0">
                <a:solidFill>
                  <a:schemeClr val="tx1"/>
                </a:solidFill>
              </a:rPr>
              <a:t>?</a:t>
            </a:r>
          </a:p>
          <a:p>
            <a:pPr marL="514350" indent="-514350">
              <a:buFont typeface="+mj-lt"/>
              <a:buAutoNum type="arabicPeriod"/>
            </a:pPr>
            <a:r>
              <a:rPr lang="en-AU" sz="2200" dirty="0" smtClean="0">
                <a:solidFill>
                  <a:schemeClr val="tx1"/>
                </a:solidFill>
              </a:rPr>
              <a:t>Why are the improved features of the </a:t>
            </a:r>
            <a:r>
              <a:rPr lang="en-AU" sz="2200" dirty="0" err="1" smtClean="0">
                <a:solidFill>
                  <a:schemeClr val="tx1"/>
                </a:solidFill>
              </a:rPr>
              <a:t>biospife</a:t>
            </a:r>
            <a:r>
              <a:rPr lang="en-AU" sz="2200" dirty="0" smtClean="0">
                <a:solidFill>
                  <a:schemeClr val="tx1"/>
                </a:solidFill>
              </a:rPr>
              <a:t> important for the companies involved in its development and production? </a:t>
            </a:r>
            <a:endParaRPr lang="en-AU" sz="2200" dirty="0">
              <a:solidFill>
                <a:schemeClr val="tx1"/>
              </a:solidFill>
            </a:endParaRPr>
          </a:p>
        </p:txBody>
      </p:sp>
      <p:sp>
        <p:nvSpPr>
          <p:cNvPr id="4" name="TextBox 3"/>
          <p:cNvSpPr txBox="1"/>
          <p:nvPr/>
        </p:nvSpPr>
        <p:spPr>
          <a:xfrm>
            <a:off x="5854390" y="1445832"/>
            <a:ext cx="6096000" cy="4708981"/>
          </a:xfrm>
          <a:prstGeom prst="rect">
            <a:avLst/>
          </a:prstGeom>
          <a:noFill/>
        </p:spPr>
        <p:txBody>
          <a:bodyPr wrap="square" rtlCol="0">
            <a:spAutoFit/>
          </a:bodyPr>
          <a:lstStyle/>
          <a:p>
            <a:pPr marL="342900" indent="-342900">
              <a:buFont typeface="+mj-lt"/>
              <a:buAutoNum type="arabicPeriod"/>
            </a:pPr>
            <a:r>
              <a:rPr lang="en-NZ" sz="2200" dirty="0" smtClean="0">
                <a:solidFill>
                  <a:srgbClr val="292929"/>
                </a:solidFill>
                <a:latin typeface="Arial" panose="020B0604020202020204" pitchFamily="34" charset="0"/>
                <a:cs typeface="Arial" panose="020B0604020202020204" pitchFamily="34" charset="0"/>
              </a:rPr>
              <a:t>ZESPRI and Scion as well as original plastic </a:t>
            </a:r>
            <a:r>
              <a:rPr lang="en-NZ" sz="2200" dirty="0" err="1" smtClean="0">
                <a:solidFill>
                  <a:srgbClr val="292929"/>
                </a:solidFill>
                <a:latin typeface="Arial" panose="020B0604020202020204" pitchFamily="34" charset="0"/>
                <a:cs typeface="Arial" panose="020B0604020202020204" pitchFamily="34" charset="0"/>
              </a:rPr>
              <a:t>spife</a:t>
            </a:r>
            <a:r>
              <a:rPr lang="en-NZ" sz="2200" dirty="0" smtClean="0">
                <a:solidFill>
                  <a:srgbClr val="292929"/>
                </a:solidFill>
                <a:latin typeface="Arial" panose="020B0604020202020204" pitchFamily="34" charset="0"/>
                <a:cs typeface="Arial" panose="020B0604020202020204" pitchFamily="34" charset="0"/>
              </a:rPr>
              <a:t> producer ALTO</a:t>
            </a:r>
          </a:p>
          <a:p>
            <a:pPr marL="342900" indent="-342900">
              <a:buFont typeface="+mj-lt"/>
              <a:buAutoNum type="arabicPeriod"/>
            </a:pPr>
            <a:r>
              <a:rPr lang="en-NZ" sz="2200" dirty="0" smtClean="0">
                <a:solidFill>
                  <a:srgbClr val="292929"/>
                </a:solidFill>
                <a:latin typeface="Arial" panose="020B0604020202020204" pitchFamily="34" charset="0"/>
                <a:cs typeface="Arial" panose="020B0604020202020204" pitchFamily="34" charset="0"/>
              </a:rPr>
              <a:t>It is made from </a:t>
            </a:r>
            <a:r>
              <a:rPr lang="en-NZ" sz="2200" dirty="0" err="1" smtClean="0">
                <a:solidFill>
                  <a:srgbClr val="292929"/>
                </a:solidFill>
                <a:latin typeface="Arial" panose="020B0604020202020204" pitchFamily="34" charset="0"/>
                <a:cs typeface="Arial" panose="020B0604020202020204" pitchFamily="34" charset="0"/>
              </a:rPr>
              <a:t>bioplastic</a:t>
            </a:r>
            <a:r>
              <a:rPr lang="en-NZ" sz="2200" dirty="0" smtClean="0">
                <a:solidFill>
                  <a:srgbClr val="292929"/>
                </a:solidFill>
                <a:latin typeface="Arial" panose="020B0604020202020204" pitchFamily="34" charset="0"/>
                <a:cs typeface="Arial" panose="020B0604020202020204" pitchFamily="34" charset="0"/>
              </a:rPr>
              <a:t> containing kiwifruit residues and is compostable</a:t>
            </a:r>
          </a:p>
          <a:p>
            <a:pPr marL="342900" indent="-342900">
              <a:buFont typeface="+mj-lt"/>
              <a:buAutoNum type="arabicPeriod"/>
            </a:pPr>
            <a:r>
              <a:rPr lang="en-NZ" sz="2200" dirty="0" smtClean="0">
                <a:solidFill>
                  <a:srgbClr val="292929"/>
                </a:solidFill>
                <a:latin typeface="Arial" panose="020B0604020202020204" pitchFamily="34" charset="0"/>
                <a:cs typeface="Arial" panose="020B0604020202020204" pitchFamily="34" charset="0"/>
              </a:rPr>
              <a:t>To satisfy consumer demand for environmentally friendly products and to meet more stringent regulations for overseas markets</a:t>
            </a:r>
          </a:p>
          <a:p>
            <a:pPr marL="342900" indent="-342900">
              <a:buFont typeface="+mj-lt"/>
              <a:buAutoNum type="arabicPeriod"/>
            </a:pPr>
            <a:r>
              <a:rPr lang="en-NZ" sz="2200" dirty="0" smtClean="0">
                <a:solidFill>
                  <a:srgbClr val="292929"/>
                </a:solidFill>
                <a:latin typeface="Arial" panose="020B0604020202020204" pitchFamily="34" charset="0"/>
                <a:cs typeface="Arial" panose="020B0604020202020204" pitchFamily="34" charset="0"/>
              </a:rPr>
              <a:t>They are meeting an international consumer market focussed on using sustainable materials and reducing wastes, also reducing the carbon footprint.</a:t>
            </a:r>
          </a:p>
          <a:p>
            <a:endParaRPr lang="en-NZ" dirty="0"/>
          </a:p>
          <a:p>
            <a:endParaRPr lang="en-NZ" dirty="0"/>
          </a:p>
        </p:txBody>
      </p:sp>
      <p:sp>
        <p:nvSpPr>
          <p:cNvPr id="5" name="Footer Placeholder 4"/>
          <p:cNvSpPr txBox="1">
            <a:spLocks noGrp="1"/>
          </p:cNvSpPr>
          <p:nvPr/>
        </p:nvSpPr>
        <p:spPr bwMode="auto">
          <a:xfrm>
            <a:off x="457200" y="6400800"/>
            <a:ext cx="59832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dirty="0">
                <a:solidFill>
                  <a:schemeClr val="accent2"/>
                </a:solidFill>
                <a:latin typeface="Verdana" panose="020B0604030504040204" pitchFamily="34" charset="0"/>
              </a:rPr>
              <a:t>© 2015 The University of Waikato | </a:t>
            </a:r>
            <a:r>
              <a:rPr lang="en-US" altLang="en-US" sz="1200" u="sng" dirty="0">
                <a:solidFill>
                  <a:schemeClr val="accent2"/>
                </a:solidFill>
                <a:latin typeface="Verdana" panose="020B0604030504040204" pitchFamily="34" charset="0"/>
                <a:hlinkClick r:id="rId5"/>
              </a:rPr>
              <a:t>www.sciencelearn.org.nz</a:t>
            </a:r>
            <a:endParaRPr lang="en-US" altLang="en-US" sz="1200" u="sng" dirty="0">
              <a:solidFill>
                <a:schemeClr val="accent2"/>
              </a:solidFill>
            </a:endParaRPr>
          </a:p>
        </p:txBody>
      </p:sp>
      <p:sp>
        <p:nvSpPr>
          <p:cNvPr id="6" name="Title 1"/>
          <p:cNvSpPr txBox="1">
            <a:spLocks/>
          </p:cNvSpPr>
          <p:nvPr/>
        </p:nvSpPr>
        <p:spPr bwMode="auto">
          <a:xfrm>
            <a:off x="228600" y="193675"/>
            <a:ext cx="102108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3600" kern="1200">
                <a:solidFill>
                  <a:schemeClr val="accent1"/>
                </a:solidFill>
                <a:latin typeface="Arial" panose="020B0604020202020204" pitchFamily="34" charset="0"/>
                <a:ea typeface="+mj-ea"/>
                <a:cs typeface="+mj-cs"/>
              </a:defRPr>
            </a:lvl1pPr>
            <a:lvl2pPr algn="ctr" rtl="0" eaLnBrk="0" fontAlgn="base" hangingPunct="0">
              <a:spcBef>
                <a:spcPct val="0"/>
              </a:spcBef>
              <a:spcAft>
                <a:spcPct val="0"/>
              </a:spcAft>
              <a:defRPr sz="3600">
                <a:solidFill>
                  <a:schemeClr val="accent1"/>
                </a:solidFill>
                <a:latin typeface="Arial" panose="020B0604020202020204" pitchFamily="34" charset="0"/>
                <a:ea typeface="ＭＳ Ｐゴシック" pitchFamily="1" charset="-128"/>
              </a:defRPr>
            </a:lvl2pPr>
            <a:lvl3pPr algn="ctr" rtl="0" eaLnBrk="0" fontAlgn="base" hangingPunct="0">
              <a:spcBef>
                <a:spcPct val="0"/>
              </a:spcBef>
              <a:spcAft>
                <a:spcPct val="0"/>
              </a:spcAft>
              <a:defRPr sz="3600">
                <a:solidFill>
                  <a:schemeClr val="accent1"/>
                </a:solidFill>
                <a:latin typeface="Arial" panose="020B0604020202020204" pitchFamily="34" charset="0"/>
                <a:ea typeface="ＭＳ Ｐゴシック" pitchFamily="1" charset="-128"/>
              </a:defRPr>
            </a:lvl3pPr>
            <a:lvl4pPr algn="ctr" rtl="0" eaLnBrk="0" fontAlgn="base" hangingPunct="0">
              <a:spcBef>
                <a:spcPct val="0"/>
              </a:spcBef>
              <a:spcAft>
                <a:spcPct val="0"/>
              </a:spcAft>
              <a:defRPr sz="3600">
                <a:solidFill>
                  <a:schemeClr val="accent1"/>
                </a:solidFill>
                <a:latin typeface="Arial" panose="020B0604020202020204" pitchFamily="34" charset="0"/>
                <a:ea typeface="ＭＳ Ｐゴシック" pitchFamily="1" charset="-128"/>
              </a:defRPr>
            </a:lvl4pPr>
            <a:lvl5pPr algn="ctr" rtl="0" eaLnBrk="0" fontAlgn="base" hangingPunct="0">
              <a:spcBef>
                <a:spcPct val="0"/>
              </a:spcBef>
              <a:spcAft>
                <a:spcPct val="0"/>
              </a:spcAft>
              <a:defRPr sz="3600">
                <a:solidFill>
                  <a:schemeClr val="accent1"/>
                </a:solidFill>
                <a:latin typeface="Arial" panose="020B0604020202020204" pitchFamily="34" charset="0"/>
                <a:ea typeface="ＭＳ Ｐゴシック" pitchFamily="1" charset="-128"/>
              </a:defRPr>
            </a:lvl5pPr>
            <a:lvl6pPr marL="457200" algn="ctr" rtl="0" fontAlgn="base">
              <a:spcBef>
                <a:spcPct val="0"/>
              </a:spcBef>
              <a:spcAft>
                <a:spcPct val="0"/>
              </a:spcAft>
              <a:defRPr sz="3600">
                <a:solidFill>
                  <a:schemeClr val="accent1"/>
                </a:solidFill>
                <a:latin typeface="News Gothic MT" pitchFamily="1" charset="0"/>
                <a:ea typeface="ＭＳ Ｐゴシック" pitchFamily="1" charset="-128"/>
              </a:defRPr>
            </a:lvl6pPr>
            <a:lvl7pPr marL="914400" algn="ctr" rtl="0" fontAlgn="base">
              <a:spcBef>
                <a:spcPct val="0"/>
              </a:spcBef>
              <a:spcAft>
                <a:spcPct val="0"/>
              </a:spcAft>
              <a:defRPr sz="3600">
                <a:solidFill>
                  <a:schemeClr val="accent1"/>
                </a:solidFill>
                <a:latin typeface="News Gothic MT" pitchFamily="1" charset="0"/>
                <a:ea typeface="ＭＳ Ｐゴシック" pitchFamily="1" charset="-128"/>
              </a:defRPr>
            </a:lvl7pPr>
            <a:lvl8pPr marL="1371600" algn="ctr" rtl="0" fontAlgn="base">
              <a:spcBef>
                <a:spcPct val="0"/>
              </a:spcBef>
              <a:spcAft>
                <a:spcPct val="0"/>
              </a:spcAft>
              <a:defRPr sz="3600">
                <a:solidFill>
                  <a:schemeClr val="accent1"/>
                </a:solidFill>
                <a:latin typeface="News Gothic MT" pitchFamily="1" charset="0"/>
                <a:ea typeface="ＭＳ Ｐゴシック" pitchFamily="1" charset="-128"/>
              </a:defRPr>
            </a:lvl8pPr>
            <a:lvl9pPr marL="1828800" algn="ctr" rtl="0" fontAlgn="base">
              <a:spcBef>
                <a:spcPct val="0"/>
              </a:spcBef>
              <a:spcAft>
                <a:spcPct val="0"/>
              </a:spcAft>
              <a:defRPr sz="3600">
                <a:solidFill>
                  <a:schemeClr val="accent1"/>
                </a:solidFill>
                <a:latin typeface="News Gothic MT" pitchFamily="1" charset="0"/>
                <a:ea typeface="ＭＳ Ｐゴシック" pitchFamily="1" charset="-128"/>
              </a:defRPr>
            </a:lvl9pPr>
          </a:lstStyle>
          <a:p>
            <a:pPr algn="l"/>
            <a:r>
              <a:rPr lang="en-AU" b="1" dirty="0" smtClean="0"/>
              <a:t>Quiz on the research involved in the </a:t>
            </a:r>
            <a:r>
              <a:rPr lang="en-AU" b="1" dirty="0" err="1" smtClean="0"/>
              <a:t>biospife</a:t>
            </a:r>
            <a:r>
              <a:rPr lang="en-AU" dirty="0" smtClean="0"/>
              <a:t/>
            </a:r>
            <a:br>
              <a:rPr lang="en-AU" dirty="0" smtClean="0"/>
            </a:br>
            <a:r>
              <a:rPr lang="en-AU" dirty="0" smtClean="0"/>
              <a:t/>
            </a:r>
            <a:br>
              <a:rPr lang="en-AU" dirty="0" smtClean="0"/>
            </a:br>
            <a:endParaRPr lang="en-AU" dirty="0" smtClean="0"/>
          </a:p>
          <a:p>
            <a:pPr algn="l"/>
            <a:r>
              <a:rPr lang="en-AU" dirty="0" smtClean="0"/>
              <a:t/>
            </a:r>
            <a:br>
              <a:rPr lang="en-AU" dirty="0" smtClean="0"/>
            </a:br>
            <a:endParaRPr lang="en-US" dirty="0"/>
          </a:p>
        </p:txBody>
      </p:sp>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5047576"/>
            <a:ext cx="3457575" cy="1313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444562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4">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Footer Placeholder 4"/>
          <p:cNvSpPr txBox="1">
            <a:spLocks noGrp="1"/>
          </p:cNvSpPr>
          <p:nvPr/>
        </p:nvSpPr>
        <p:spPr bwMode="auto">
          <a:xfrm>
            <a:off x="457200" y="6400800"/>
            <a:ext cx="59832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dirty="0">
                <a:solidFill>
                  <a:schemeClr val="accent2"/>
                </a:solidFill>
                <a:latin typeface="Verdana" panose="020B0604030504040204" pitchFamily="34" charset="0"/>
              </a:rPr>
              <a:t>© 2015 The University of Waikato | </a:t>
            </a:r>
            <a:r>
              <a:rPr lang="en-US" altLang="en-US" sz="1200" u="sng" dirty="0">
                <a:solidFill>
                  <a:schemeClr val="accent2"/>
                </a:solidFill>
                <a:latin typeface="Verdana" panose="020B0604030504040204" pitchFamily="34" charset="0"/>
                <a:hlinkClick r:id="rId5"/>
              </a:rPr>
              <a:t>www.sciencelearn.org.nz</a:t>
            </a:r>
            <a:endParaRPr lang="en-US" altLang="en-US" sz="1200" u="sng" dirty="0">
              <a:solidFill>
                <a:schemeClr val="accent2"/>
              </a:solidFill>
            </a:endParaRPr>
          </a:p>
        </p:txBody>
      </p:sp>
      <p:sp>
        <p:nvSpPr>
          <p:cNvPr id="8" name="Title 1"/>
          <p:cNvSpPr txBox="1">
            <a:spLocks/>
          </p:cNvSpPr>
          <p:nvPr/>
        </p:nvSpPr>
        <p:spPr bwMode="auto">
          <a:xfrm>
            <a:off x="104295" y="150237"/>
            <a:ext cx="9725506"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3600" kern="1200">
                <a:solidFill>
                  <a:schemeClr val="accent1"/>
                </a:solidFill>
                <a:latin typeface="Arial" panose="020B0604020202020204" pitchFamily="34" charset="0"/>
                <a:ea typeface="+mj-ea"/>
                <a:cs typeface="+mj-cs"/>
              </a:defRPr>
            </a:lvl1pPr>
            <a:lvl2pPr algn="ctr" rtl="0" eaLnBrk="0" fontAlgn="base" hangingPunct="0">
              <a:spcBef>
                <a:spcPct val="0"/>
              </a:spcBef>
              <a:spcAft>
                <a:spcPct val="0"/>
              </a:spcAft>
              <a:defRPr sz="3600">
                <a:solidFill>
                  <a:schemeClr val="accent1"/>
                </a:solidFill>
                <a:latin typeface="Arial" panose="020B0604020202020204" pitchFamily="34" charset="0"/>
                <a:ea typeface="ＭＳ Ｐゴシック" pitchFamily="1" charset="-128"/>
              </a:defRPr>
            </a:lvl2pPr>
            <a:lvl3pPr algn="ctr" rtl="0" eaLnBrk="0" fontAlgn="base" hangingPunct="0">
              <a:spcBef>
                <a:spcPct val="0"/>
              </a:spcBef>
              <a:spcAft>
                <a:spcPct val="0"/>
              </a:spcAft>
              <a:defRPr sz="3600">
                <a:solidFill>
                  <a:schemeClr val="accent1"/>
                </a:solidFill>
                <a:latin typeface="Arial" panose="020B0604020202020204" pitchFamily="34" charset="0"/>
                <a:ea typeface="ＭＳ Ｐゴシック" pitchFamily="1" charset="-128"/>
              </a:defRPr>
            </a:lvl3pPr>
            <a:lvl4pPr algn="ctr" rtl="0" eaLnBrk="0" fontAlgn="base" hangingPunct="0">
              <a:spcBef>
                <a:spcPct val="0"/>
              </a:spcBef>
              <a:spcAft>
                <a:spcPct val="0"/>
              </a:spcAft>
              <a:defRPr sz="3600">
                <a:solidFill>
                  <a:schemeClr val="accent1"/>
                </a:solidFill>
                <a:latin typeface="Arial" panose="020B0604020202020204" pitchFamily="34" charset="0"/>
                <a:ea typeface="ＭＳ Ｐゴシック" pitchFamily="1" charset="-128"/>
              </a:defRPr>
            </a:lvl4pPr>
            <a:lvl5pPr algn="ctr" rtl="0" eaLnBrk="0" fontAlgn="base" hangingPunct="0">
              <a:spcBef>
                <a:spcPct val="0"/>
              </a:spcBef>
              <a:spcAft>
                <a:spcPct val="0"/>
              </a:spcAft>
              <a:defRPr sz="3600">
                <a:solidFill>
                  <a:schemeClr val="accent1"/>
                </a:solidFill>
                <a:latin typeface="Arial" panose="020B0604020202020204" pitchFamily="34" charset="0"/>
                <a:ea typeface="ＭＳ Ｐゴシック" pitchFamily="1" charset="-128"/>
              </a:defRPr>
            </a:lvl5pPr>
            <a:lvl6pPr marL="457200" algn="ctr" rtl="0" fontAlgn="base">
              <a:spcBef>
                <a:spcPct val="0"/>
              </a:spcBef>
              <a:spcAft>
                <a:spcPct val="0"/>
              </a:spcAft>
              <a:defRPr sz="3600">
                <a:solidFill>
                  <a:schemeClr val="accent1"/>
                </a:solidFill>
                <a:latin typeface="News Gothic MT" pitchFamily="1" charset="0"/>
                <a:ea typeface="ＭＳ Ｐゴシック" pitchFamily="1" charset="-128"/>
              </a:defRPr>
            </a:lvl6pPr>
            <a:lvl7pPr marL="914400" algn="ctr" rtl="0" fontAlgn="base">
              <a:spcBef>
                <a:spcPct val="0"/>
              </a:spcBef>
              <a:spcAft>
                <a:spcPct val="0"/>
              </a:spcAft>
              <a:defRPr sz="3600">
                <a:solidFill>
                  <a:schemeClr val="accent1"/>
                </a:solidFill>
                <a:latin typeface="News Gothic MT" pitchFamily="1" charset="0"/>
                <a:ea typeface="ＭＳ Ｐゴシック" pitchFamily="1" charset="-128"/>
              </a:defRPr>
            </a:lvl7pPr>
            <a:lvl8pPr marL="1371600" algn="ctr" rtl="0" fontAlgn="base">
              <a:spcBef>
                <a:spcPct val="0"/>
              </a:spcBef>
              <a:spcAft>
                <a:spcPct val="0"/>
              </a:spcAft>
              <a:defRPr sz="3600">
                <a:solidFill>
                  <a:schemeClr val="accent1"/>
                </a:solidFill>
                <a:latin typeface="News Gothic MT" pitchFamily="1" charset="0"/>
                <a:ea typeface="ＭＳ Ｐゴシック" pitchFamily="1" charset="-128"/>
              </a:defRPr>
            </a:lvl8pPr>
            <a:lvl9pPr marL="1828800" algn="ctr" rtl="0" fontAlgn="base">
              <a:spcBef>
                <a:spcPct val="0"/>
              </a:spcBef>
              <a:spcAft>
                <a:spcPct val="0"/>
              </a:spcAft>
              <a:defRPr sz="3600">
                <a:solidFill>
                  <a:schemeClr val="accent1"/>
                </a:solidFill>
                <a:latin typeface="News Gothic MT" pitchFamily="1" charset="0"/>
                <a:ea typeface="ＭＳ Ｐゴシック" pitchFamily="1" charset="-128"/>
              </a:defRPr>
            </a:lvl9pPr>
          </a:lstStyle>
          <a:p>
            <a:pPr algn="l"/>
            <a:r>
              <a:rPr lang="en-AU" b="1" dirty="0" smtClean="0"/>
              <a:t>Resources </a:t>
            </a:r>
            <a:r>
              <a:rPr lang="en-AU" b="1" dirty="0"/>
              <a:t>to introduce ideas about </a:t>
            </a:r>
            <a:r>
              <a:rPr lang="en-AU" b="1" dirty="0" smtClean="0"/>
              <a:t>the</a:t>
            </a:r>
            <a:br>
              <a:rPr lang="en-AU" b="1" dirty="0" smtClean="0"/>
            </a:br>
            <a:r>
              <a:rPr lang="en-AU" b="1" dirty="0" smtClean="0"/>
              <a:t>NZ science research is by using some of the Nature of science focussed articles</a:t>
            </a:r>
            <a:endParaRPr lang="en-US" b="1" dirty="0"/>
          </a:p>
        </p:txBody>
      </p:sp>
      <p:sp>
        <p:nvSpPr>
          <p:cNvPr id="9" name="Content Placeholder 2"/>
          <p:cNvSpPr txBox="1">
            <a:spLocks/>
          </p:cNvSpPr>
          <p:nvPr/>
        </p:nvSpPr>
        <p:spPr bwMode="auto">
          <a:xfrm>
            <a:off x="304801" y="2057400"/>
            <a:ext cx="8458199"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9250" indent="-349250" algn="l" rtl="0" eaLnBrk="0" fontAlgn="base" hangingPunct="0">
              <a:spcBef>
                <a:spcPts val="2000"/>
              </a:spcBef>
              <a:spcAft>
                <a:spcPct val="0"/>
              </a:spcAft>
              <a:buClr>
                <a:srgbClr val="6FB7D7"/>
              </a:buClr>
              <a:buSzPct val="110000"/>
              <a:buFont typeface="Wingdings 2" panose="05020102010507070707" pitchFamily="18" charset="2"/>
              <a:buChar char=""/>
              <a:defRPr sz="2400" kern="1200">
                <a:solidFill>
                  <a:srgbClr val="595959"/>
                </a:solidFill>
                <a:latin typeface="Arial" panose="020B0604020202020204" pitchFamily="34" charset="0"/>
                <a:ea typeface="+mn-ea"/>
                <a:cs typeface="+mn-cs"/>
              </a:defRPr>
            </a:lvl1pPr>
            <a:lvl2pPr marL="685800" indent="-336550" algn="l" rtl="0" eaLnBrk="0" fontAlgn="base" hangingPunct="0">
              <a:spcBef>
                <a:spcPts val="600"/>
              </a:spcBef>
              <a:spcAft>
                <a:spcPct val="0"/>
              </a:spcAft>
              <a:buClr>
                <a:schemeClr val="accent1"/>
              </a:buClr>
              <a:buSzPct val="110000"/>
              <a:buFont typeface="Wingdings 2" panose="05020102010507070707" pitchFamily="18" charset="2"/>
              <a:buChar char=""/>
              <a:defRPr sz="2200" kern="1200">
                <a:solidFill>
                  <a:srgbClr val="595959"/>
                </a:solidFill>
                <a:latin typeface="Arial" panose="020B0604020202020204" pitchFamily="34" charset="0"/>
                <a:ea typeface="+mn-ea"/>
                <a:cs typeface="+mn-cs"/>
              </a:defRPr>
            </a:lvl2pPr>
            <a:lvl3pPr marL="968375" indent="-282575" algn="l" rtl="0" eaLnBrk="0" fontAlgn="base" hangingPunct="0">
              <a:spcBef>
                <a:spcPts val="600"/>
              </a:spcBef>
              <a:spcAft>
                <a:spcPct val="0"/>
              </a:spcAft>
              <a:buClr>
                <a:schemeClr val="accent1"/>
              </a:buClr>
              <a:buSzPct val="110000"/>
              <a:buFont typeface="Wingdings 2" panose="05020102010507070707" pitchFamily="18" charset="2"/>
              <a:buChar char=""/>
              <a:defRPr sz="2000" kern="1200">
                <a:solidFill>
                  <a:srgbClr val="595959"/>
                </a:solidFill>
                <a:latin typeface="Arial" panose="020B0604020202020204" pitchFamily="34" charset="0"/>
                <a:ea typeface="+mn-ea"/>
                <a:cs typeface="+mn-cs"/>
              </a:defRPr>
            </a:lvl3pPr>
            <a:lvl4pPr marL="1263650" indent="-295275" algn="l" rtl="0" eaLnBrk="0" fontAlgn="base" hangingPunct="0">
              <a:spcBef>
                <a:spcPts val="600"/>
              </a:spcBef>
              <a:spcAft>
                <a:spcPct val="0"/>
              </a:spcAft>
              <a:buClr>
                <a:schemeClr val="accent1"/>
              </a:buClr>
              <a:buSzPct val="110000"/>
              <a:buFont typeface="Wingdings 2" panose="05020102010507070707" pitchFamily="18" charset="2"/>
              <a:buChar char=""/>
              <a:defRPr kern="1200">
                <a:solidFill>
                  <a:srgbClr val="595959"/>
                </a:solidFill>
                <a:latin typeface="Arial" panose="020B0604020202020204" pitchFamily="34" charset="0"/>
                <a:ea typeface="+mn-ea"/>
                <a:cs typeface="+mn-cs"/>
              </a:defRPr>
            </a:lvl4pPr>
            <a:lvl5pPr marL="1546225" indent="-282575" algn="l" rtl="0" eaLnBrk="0" fontAlgn="base" hangingPunct="0">
              <a:spcBef>
                <a:spcPts val="600"/>
              </a:spcBef>
              <a:spcAft>
                <a:spcPct val="0"/>
              </a:spcAft>
              <a:buClr>
                <a:schemeClr val="accent1"/>
              </a:buClr>
              <a:buSzPct val="110000"/>
              <a:buFont typeface="Wingdings 2" panose="05020102010507070707" pitchFamily="18" charset="2"/>
              <a:buChar char=""/>
              <a:defRPr kern="1200">
                <a:solidFill>
                  <a:srgbClr val="595959"/>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AU" sz="2200" dirty="0" smtClean="0">
                <a:solidFill>
                  <a:schemeClr val="tx1"/>
                </a:solidFill>
              </a:rPr>
              <a:t>A </a:t>
            </a:r>
            <a:r>
              <a:rPr lang="en-AU" sz="2200" dirty="0">
                <a:solidFill>
                  <a:schemeClr val="tx1"/>
                </a:solidFill>
              </a:rPr>
              <a:t>great starting point is the </a:t>
            </a:r>
            <a:r>
              <a:rPr lang="en-AU" sz="2200" b="1" dirty="0" smtClean="0">
                <a:solidFill>
                  <a:schemeClr val="tx1"/>
                </a:solidFill>
              </a:rPr>
              <a:t>Earthworms</a:t>
            </a:r>
            <a:r>
              <a:rPr lang="en-AU" sz="2200" dirty="0" smtClean="0">
                <a:solidFill>
                  <a:schemeClr val="tx1"/>
                </a:solidFill>
              </a:rPr>
              <a:t> Science Story, </a:t>
            </a:r>
            <a:r>
              <a:rPr lang="en-AU" sz="2200" dirty="0">
                <a:solidFill>
                  <a:schemeClr val="tx1"/>
                </a:solidFill>
              </a:rPr>
              <a:t>which introduces the aspects of the </a:t>
            </a:r>
            <a:r>
              <a:rPr lang="en-AU" sz="2200" dirty="0" smtClean="0">
                <a:solidFill>
                  <a:schemeClr val="tx1"/>
                </a:solidFill>
              </a:rPr>
              <a:t>curriculum relating to:</a:t>
            </a:r>
          </a:p>
          <a:p>
            <a:pPr>
              <a:buFont typeface="Arial" panose="020B0604020202020204" pitchFamily="34" charset="0"/>
              <a:buChar char="•"/>
            </a:pPr>
            <a:r>
              <a:rPr lang="en-AU" sz="2200" dirty="0" smtClean="0">
                <a:solidFill>
                  <a:schemeClr val="tx1"/>
                </a:solidFill>
              </a:rPr>
              <a:t>investigating in science and </a:t>
            </a:r>
          </a:p>
          <a:p>
            <a:pPr>
              <a:buFont typeface="Arial" panose="020B0604020202020204" pitchFamily="34" charset="0"/>
              <a:buChar char="•"/>
            </a:pPr>
            <a:r>
              <a:rPr lang="en-AU" sz="2200" dirty="0" smtClean="0">
                <a:solidFill>
                  <a:schemeClr val="tx1"/>
                </a:solidFill>
              </a:rPr>
              <a:t>the role of observation in science.</a:t>
            </a:r>
          </a:p>
          <a:p>
            <a:pPr>
              <a:buFont typeface="Arial" panose="020B0604020202020204" pitchFamily="34" charset="0"/>
              <a:buChar char="•"/>
            </a:pPr>
            <a:r>
              <a:rPr lang="en-AU" sz="2200" dirty="0" smtClean="0">
                <a:solidFill>
                  <a:schemeClr val="tx1"/>
                </a:solidFill>
              </a:rPr>
              <a:t>the ethics of keeping earthworms in the classroom</a:t>
            </a:r>
          </a:p>
          <a:p>
            <a:pPr marL="0" indent="0">
              <a:buNone/>
            </a:pPr>
            <a:r>
              <a:rPr lang="en-AU" sz="2200" dirty="0" smtClean="0">
                <a:solidFill>
                  <a:schemeClr val="tx1"/>
                </a:solidFill>
              </a:rPr>
              <a:t>These three aspects can introduce ideas on how scientists work and use models to explore an issue, seek solutions to a problem or simply find evidence to back up an observation or a “hunch”.</a:t>
            </a:r>
          </a:p>
          <a:p>
            <a:pPr marL="0" indent="0">
              <a:buNone/>
            </a:pPr>
            <a:endParaRPr lang="en-AU" sz="2800" dirty="0"/>
          </a:p>
          <a:p>
            <a:pPr marL="0" indent="0">
              <a:buNone/>
            </a:pPr>
            <a:endParaRPr lang="en-AU" sz="2800" dirty="0" smtClean="0"/>
          </a:p>
          <a:p>
            <a:pPr marL="0" indent="0">
              <a:buNone/>
            </a:pPr>
            <a:endParaRPr lang="en-AU" sz="2800" dirty="0"/>
          </a:p>
          <a:p>
            <a:pPr marL="0" indent="0">
              <a:buNone/>
            </a:pPr>
            <a:endParaRPr lang="en-AU" sz="2800" dirty="0"/>
          </a:p>
          <a:p>
            <a:pPr marL="0" indent="0">
              <a:buNone/>
            </a:pPr>
            <a:r>
              <a:rPr lang="en-AU" dirty="0" smtClean="0"/>
              <a:t>Find </a:t>
            </a:r>
            <a:r>
              <a:rPr lang="en-AU" dirty="0"/>
              <a:t>this resource at: </a:t>
            </a:r>
            <a:r>
              <a:rPr lang="en-AU" dirty="0">
                <a:hlinkClick r:id="rId6"/>
              </a:rPr>
              <a:t>http</a:t>
            </a:r>
            <a:r>
              <a:rPr lang="en-AU" dirty="0" smtClean="0">
                <a:hlinkClick r:id="rId6"/>
              </a:rPr>
              <a:t>://</a:t>
            </a:r>
            <a:r>
              <a:rPr lang="en-AU" dirty="0" smtClean="0"/>
              <a:t>S</a:t>
            </a:r>
            <a:endParaRPr lang="en-AU" dirty="0"/>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15400" y="1914525"/>
            <a:ext cx="3000375" cy="447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415762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4">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32419"/>
            <a:ext cx="11049000" cy="5181600"/>
          </a:xfrm>
        </p:spPr>
        <p:txBody>
          <a:bodyPr/>
          <a:lstStyle/>
          <a:p>
            <a:pPr marL="0" indent="0">
              <a:spcBef>
                <a:spcPts val="0"/>
              </a:spcBef>
              <a:buNone/>
            </a:pPr>
            <a:r>
              <a:rPr lang="en-AU" dirty="0" smtClean="0">
                <a:solidFill>
                  <a:schemeClr val="tx1"/>
                </a:solidFill>
                <a:latin typeface="+mn-lt"/>
              </a:rPr>
              <a:t>Use a guided reading process with the Science Ideas and Concepts resource “The role of observation in science”.</a:t>
            </a:r>
          </a:p>
          <a:p>
            <a:pPr marL="0" indent="0">
              <a:spcBef>
                <a:spcPts val="0"/>
              </a:spcBef>
              <a:buNone/>
            </a:pPr>
            <a:endParaRPr lang="en-AU" sz="2200" dirty="0" smtClean="0">
              <a:solidFill>
                <a:schemeClr val="tx1"/>
              </a:solidFill>
              <a:latin typeface="+mn-lt"/>
            </a:endParaRPr>
          </a:p>
          <a:p>
            <a:pPr marL="0" indent="0">
              <a:spcBef>
                <a:spcPts val="0"/>
              </a:spcBef>
              <a:buNone/>
            </a:pPr>
            <a:r>
              <a:rPr lang="en-AU" sz="2200" b="1" dirty="0" smtClean="0">
                <a:solidFill>
                  <a:schemeClr val="tx1"/>
                </a:solidFill>
                <a:latin typeface="+mn-lt"/>
              </a:rPr>
              <a:t>1. Reading on the lines:</a:t>
            </a:r>
          </a:p>
          <a:p>
            <a:pPr marL="361950" indent="-361950" eaLnBrk="1" hangingPunct="1">
              <a:lnSpc>
                <a:spcPct val="90000"/>
              </a:lnSpc>
              <a:spcBef>
                <a:spcPts val="0"/>
              </a:spcBef>
              <a:buFont typeface="Arial" panose="020B0604020202020204" pitchFamily="34" charset="0"/>
              <a:buChar char="•"/>
            </a:pPr>
            <a:r>
              <a:rPr lang="en-AU" sz="2200" dirty="0">
                <a:solidFill>
                  <a:schemeClr val="tx1"/>
                </a:solidFill>
                <a:latin typeface="+mn-lt"/>
              </a:rPr>
              <a:t>List </a:t>
            </a:r>
            <a:r>
              <a:rPr lang="en-AU" sz="2200" dirty="0" smtClean="0">
                <a:solidFill>
                  <a:schemeClr val="tx1"/>
                </a:solidFill>
                <a:latin typeface="+mn-lt"/>
              </a:rPr>
              <a:t>three main ideas covered in this reading</a:t>
            </a:r>
            <a:endParaRPr lang="en-AU" sz="2200" dirty="0">
              <a:solidFill>
                <a:schemeClr val="tx1"/>
              </a:solidFill>
              <a:latin typeface="+mn-lt"/>
            </a:endParaRPr>
          </a:p>
          <a:p>
            <a:pPr marL="361950" indent="-361950" eaLnBrk="1" hangingPunct="1">
              <a:lnSpc>
                <a:spcPct val="90000"/>
              </a:lnSpc>
              <a:spcBef>
                <a:spcPts val="0"/>
              </a:spcBef>
              <a:buFont typeface="Arial" panose="020B0604020202020204" pitchFamily="34" charset="0"/>
              <a:buChar char="•"/>
            </a:pPr>
            <a:r>
              <a:rPr lang="en-AU" sz="2200" dirty="0">
                <a:solidFill>
                  <a:schemeClr val="tx1"/>
                </a:solidFill>
                <a:latin typeface="+mn-lt"/>
              </a:rPr>
              <a:t>List </a:t>
            </a:r>
            <a:r>
              <a:rPr lang="en-AU" sz="2200" dirty="0" smtClean="0">
                <a:solidFill>
                  <a:schemeClr val="tx1"/>
                </a:solidFill>
                <a:latin typeface="+mn-lt"/>
              </a:rPr>
              <a:t>two tools scientists use to help observe</a:t>
            </a:r>
            <a:endParaRPr lang="en-AU" sz="2200" dirty="0">
              <a:solidFill>
                <a:schemeClr val="tx1"/>
              </a:solidFill>
              <a:latin typeface="+mn-lt"/>
            </a:endParaRPr>
          </a:p>
          <a:p>
            <a:pPr marL="361950" indent="-361950" eaLnBrk="1" hangingPunct="1">
              <a:lnSpc>
                <a:spcPct val="90000"/>
              </a:lnSpc>
              <a:spcBef>
                <a:spcPts val="0"/>
              </a:spcBef>
              <a:buFont typeface="Arial" panose="020B0604020202020204" pitchFamily="34" charset="0"/>
              <a:buChar char="•"/>
            </a:pPr>
            <a:r>
              <a:rPr lang="en-AU" sz="2200" dirty="0" smtClean="0">
                <a:solidFill>
                  <a:schemeClr val="tx1"/>
                </a:solidFill>
                <a:latin typeface="+mn-lt"/>
              </a:rPr>
              <a:t>What did Darwin observe earthworms to find out about</a:t>
            </a:r>
            <a:endParaRPr lang="en-AU" sz="2200" dirty="0">
              <a:solidFill>
                <a:schemeClr val="tx1"/>
              </a:solidFill>
              <a:latin typeface="+mn-lt"/>
            </a:endParaRPr>
          </a:p>
          <a:p>
            <a:pPr marL="361950" indent="-361950" eaLnBrk="1" hangingPunct="1">
              <a:lnSpc>
                <a:spcPct val="90000"/>
              </a:lnSpc>
              <a:spcBef>
                <a:spcPts val="0"/>
              </a:spcBef>
              <a:buFont typeface="Arial" panose="020B0604020202020204" pitchFamily="34" charset="0"/>
              <a:buChar char="•"/>
            </a:pPr>
            <a:endParaRPr lang="en-AU" sz="2200" dirty="0">
              <a:solidFill>
                <a:schemeClr val="tx1"/>
              </a:solidFill>
              <a:latin typeface="+mn-lt"/>
            </a:endParaRPr>
          </a:p>
          <a:p>
            <a:pPr marL="361950" indent="-361950" eaLnBrk="1" hangingPunct="1">
              <a:lnSpc>
                <a:spcPct val="90000"/>
              </a:lnSpc>
              <a:spcBef>
                <a:spcPts val="0"/>
              </a:spcBef>
              <a:buNone/>
            </a:pPr>
            <a:r>
              <a:rPr lang="en-AU" sz="2200" b="1" dirty="0" smtClean="0">
                <a:solidFill>
                  <a:schemeClr val="tx1"/>
                </a:solidFill>
                <a:latin typeface="+mn-lt"/>
              </a:rPr>
              <a:t>2. Reading </a:t>
            </a:r>
            <a:r>
              <a:rPr lang="en-AU" sz="2200" b="1" dirty="0">
                <a:solidFill>
                  <a:schemeClr val="tx1"/>
                </a:solidFill>
                <a:latin typeface="+mn-lt"/>
              </a:rPr>
              <a:t>between the </a:t>
            </a:r>
            <a:r>
              <a:rPr lang="en-AU" sz="2200" b="1" dirty="0" smtClean="0">
                <a:solidFill>
                  <a:schemeClr val="tx1"/>
                </a:solidFill>
                <a:latin typeface="+mn-lt"/>
              </a:rPr>
              <a:t>lines:</a:t>
            </a:r>
            <a:endParaRPr lang="en-AU" sz="2200" b="1" dirty="0">
              <a:solidFill>
                <a:schemeClr val="tx1"/>
              </a:solidFill>
              <a:latin typeface="+mn-lt"/>
            </a:endParaRPr>
          </a:p>
          <a:p>
            <a:pPr marL="361950" indent="-361950" eaLnBrk="1" hangingPunct="1">
              <a:lnSpc>
                <a:spcPct val="90000"/>
              </a:lnSpc>
              <a:spcBef>
                <a:spcPts val="0"/>
              </a:spcBef>
              <a:buFont typeface="Arial" panose="020B0604020202020204" pitchFamily="34" charset="0"/>
              <a:buChar char="•"/>
            </a:pPr>
            <a:r>
              <a:rPr lang="en-AU" sz="2200" dirty="0">
                <a:solidFill>
                  <a:schemeClr val="tx1"/>
                </a:solidFill>
                <a:latin typeface="+mn-lt"/>
              </a:rPr>
              <a:t>How </a:t>
            </a:r>
            <a:r>
              <a:rPr lang="en-AU" sz="2200" dirty="0" smtClean="0">
                <a:solidFill>
                  <a:schemeClr val="tx1"/>
                </a:solidFill>
                <a:latin typeface="+mn-lt"/>
              </a:rPr>
              <a:t>do scientists use observation to carry out their </a:t>
            </a:r>
            <a:br>
              <a:rPr lang="en-AU" sz="2200" dirty="0" smtClean="0">
                <a:solidFill>
                  <a:schemeClr val="tx1"/>
                </a:solidFill>
                <a:latin typeface="+mn-lt"/>
              </a:rPr>
            </a:br>
            <a:r>
              <a:rPr lang="en-AU" sz="2200" dirty="0" smtClean="0">
                <a:solidFill>
                  <a:schemeClr val="tx1"/>
                </a:solidFill>
                <a:latin typeface="+mn-lt"/>
              </a:rPr>
              <a:t>research?</a:t>
            </a:r>
          </a:p>
          <a:p>
            <a:pPr marL="361950" indent="-361950" eaLnBrk="1" hangingPunct="1">
              <a:lnSpc>
                <a:spcPct val="90000"/>
              </a:lnSpc>
              <a:spcBef>
                <a:spcPts val="0"/>
              </a:spcBef>
              <a:buFont typeface="Arial" panose="020B0604020202020204" pitchFamily="34" charset="0"/>
              <a:buChar char="•"/>
            </a:pPr>
            <a:r>
              <a:rPr lang="en-AU" sz="2200" dirty="0" smtClean="0">
                <a:solidFill>
                  <a:schemeClr val="tx1"/>
                </a:solidFill>
                <a:latin typeface="+mn-lt"/>
              </a:rPr>
              <a:t>Why did Dr Fraser use CAT scans?</a:t>
            </a:r>
          </a:p>
          <a:p>
            <a:pPr marL="361950" indent="-361950" eaLnBrk="1" hangingPunct="1">
              <a:lnSpc>
                <a:spcPct val="90000"/>
              </a:lnSpc>
              <a:spcBef>
                <a:spcPts val="0"/>
              </a:spcBef>
              <a:buNone/>
            </a:pPr>
            <a:endParaRPr lang="en-AU" sz="2200" dirty="0">
              <a:solidFill>
                <a:schemeClr val="tx1"/>
              </a:solidFill>
              <a:latin typeface="+mn-lt"/>
            </a:endParaRPr>
          </a:p>
          <a:p>
            <a:pPr marL="361950" indent="-361950">
              <a:spcBef>
                <a:spcPts val="0"/>
              </a:spcBef>
              <a:buNone/>
            </a:pPr>
            <a:r>
              <a:rPr lang="en-NZ" sz="2200" b="1" dirty="0" smtClean="0">
                <a:solidFill>
                  <a:schemeClr val="tx1"/>
                </a:solidFill>
                <a:latin typeface="+mn-lt"/>
              </a:rPr>
              <a:t>3. </a:t>
            </a:r>
            <a:r>
              <a:rPr lang="en-NZ" sz="2200" b="1" dirty="0">
                <a:solidFill>
                  <a:schemeClr val="tx1"/>
                </a:solidFill>
                <a:latin typeface="+mn-lt"/>
              </a:rPr>
              <a:t>Reading beyond the </a:t>
            </a:r>
            <a:r>
              <a:rPr lang="en-NZ" sz="2200" b="1" dirty="0" smtClean="0">
                <a:solidFill>
                  <a:schemeClr val="tx1"/>
                </a:solidFill>
                <a:latin typeface="+mn-lt"/>
              </a:rPr>
              <a:t>lines:</a:t>
            </a:r>
          </a:p>
          <a:p>
            <a:pPr marL="361950" indent="-361950">
              <a:spcBef>
                <a:spcPts val="0"/>
              </a:spcBef>
              <a:buFont typeface="Arial" panose="020B0604020202020204" pitchFamily="34" charset="0"/>
              <a:buChar char="•"/>
            </a:pPr>
            <a:r>
              <a:rPr lang="en-NZ" sz="2200" dirty="0" smtClean="0">
                <a:solidFill>
                  <a:schemeClr val="tx1"/>
                </a:solidFill>
                <a:latin typeface="+mn-lt"/>
              </a:rPr>
              <a:t>Why </a:t>
            </a:r>
            <a:r>
              <a:rPr lang="en-NZ" sz="2200" dirty="0">
                <a:solidFill>
                  <a:schemeClr val="tx1"/>
                </a:solidFill>
                <a:latin typeface="+mn-lt"/>
              </a:rPr>
              <a:t>is observing and knowing about earthworms important for our future?</a:t>
            </a:r>
          </a:p>
          <a:p>
            <a:pPr marL="0" indent="0">
              <a:buNone/>
            </a:pPr>
            <a:endParaRPr lang="en-AU" dirty="0"/>
          </a:p>
        </p:txBody>
      </p:sp>
      <p:sp>
        <p:nvSpPr>
          <p:cNvPr id="6" name="Footer Placeholder 4"/>
          <p:cNvSpPr txBox="1">
            <a:spLocks noGrp="1"/>
          </p:cNvSpPr>
          <p:nvPr/>
        </p:nvSpPr>
        <p:spPr bwMode="auto">
          <a:xfrm>
            <a:off x="457200" y="6400800"/>
            <a:ext cx="59832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dirty="0">
                <a:solidFill>
                  <a:schemeClr val="accent2"/>
                </a:solidFill>
                <a:latin typeface="Verdana" panose="020B0604030504040204" pitchFamily="34" charset="0"/>
              </a:rPr>
              <a:t>© 2015 The University of Waikato | </a:t>
            </a:r>
            <a:r>
              <a:rPr lang="en-US" altLang="en-US" sz="1200" u="sng" dirty="0">
                <a:solidFill>
                  <a:schemeClr val="accent2"/>
                </a:solidFill>
                <a:latin typeface="Verdana" panose="020B0604030504040204" pitchFamily="34" charset="0"/>
                <a:hlinkClick r:id="rId5"/>
              </a:rPr>
              <a:t>www.sciencelearn.org.nz</a:t>
            </a:r>
            <a:endParaRPr lang="en-US" altLang="en-US" sz="1200" u="sng" dirty="0">
              <a:solidFill>
                <a:schemeClr val="accent2"/>
              </a:solidFill>
            </a:endParaRPr>
          </a:p>
        </p:txBody>
      </p:sp>
      <p:sp>
        <p:nvSpPr>
          <p:cNvPr id="7" name="Title 1"/>
          <p:cNvSpPr txBox="1">
            <a:spLocks/>
          </p:cNvSpPr>
          <p:nvPr/>
        </p:nvSpPr>
        <p:spPr bwMode="auto">
          <a:xfrm>
            <a:off x="379562" y="62898"/>
            <a:ext cx="9372601"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3600" kern="1200">
                <a:solidFill>
                  <a:schemeClr val="accent1"/>
                </a:solidFill>
                <a:latin typeface="Arial" panose="020B0604020202020204" pitchFamily="34" charset="0"/>
                <a:ea typeface="+mj-ea"/>
                <a:cs typeface="+mj-cs"/>
              </a:defRPr>
            </a:lvl1pPr>
            <a:lvl2pPr algn="ctr" rtl="0" eaLnBrk="0" fontAlgn="base" hangingPunct="0">
              <a:spcBef>
                <a:spcPct val="0"/>
              </a:spcBef>
              <a:spcAft>
                <a:spcPct val="0"/>
              </a:spcAft>
              <a:defRPr sz="3600">
                <a:solidFill>
                  <a:schemeClr val="accent1"/>
                </a:solidFill>
                <a:latin typeface="Arial" panose="020B0604020202020204" pitchFamily="34" charset="0"/>
                <a:ea typeface="ＭＳ Ｐゴシック" pitchFamily="1" charset="-128"/>
              </a:defRPr>
            </a:lvl2pPr>
            <a:lvl3pPr algn="ctr" rtl="0" eaLnBrk="0" fontAlgn="base" hangingPunct="0">
              <a:spcBef>
                <a:spcPct val="0"/>
              </a:spcBef>
              <a:spcAft>
                <a:spcPct val="0"/>
              </a:spcAft>
              <a:defRPr sz="3600">
                <a:solidFill>
                  <a:schemeClr val="accent1"/>
                </a:solidFill>
                <a:latin typeface="Arial" panose="020B0604020202020204" pitchFamily="34" charset="0"/>
                <a:ea typeface="ＭＳ Ｐゴシック" pitchFamily="1" charset="-128"/>
              </a:defRPr>
            </a:lvl3pPr>
            <a:lvl4pPr algn="ctr" rtl="0" eaLnBrk="0" fontAlgn="base" hangingPunct="0">
              <a:spcBef>
                <a:spcPct val="0"/>
              </a:spcBef>
              <a:spcAft>
                <a:spcPct val="0"/>
              </a:spcAft>
              <a:defRPr sz="3600">
                <a:solidFill>
                  <a:schemeClr val="accent1"/>
                </a:solidFill>
                <a:latin typeface="Arial" panose="020B0604020202020204" pitchFamily="34" charset="0"/>
                <a:ea typeface="ＭＳ Ｐゴシック" pitchFamily="1" charset="-128"/>
              </a:defRPr>
            </a:lvl4pPr>
            <a:lvl5pPr algn="ctr" rtl="0" eaLnBrk="0" fontAlgn="base" hangingPunct="0">
              <a:spcBef>
                <a:spcPct val="0"/>
              </a:spcBef>
              <a:spcAft>
                <a:spcPct val="0"/>
              </a:spcAft>
              <a:defRPr sz="3600">
                <a:solidFill>
                  <a:schemeClr val="accent1"/>
                </a:solidFill>
                <a:latin typeface="Arial" panose="020B0604020202020204" pitchFamily="34" charset="0"/>
                <a:ea typeface="ＭＳ Ｐゴシック" pitchFamily="1" charset="-128"/>
              </a:defRPr>
            </a:lvl5pPr>
            <a:lvl6pPr marL="457200" algn="ctr" rtl="0" fontAlgn="base">
              <a:spcBef>
                <a:spcPct val="0"/>
              </a:spcBef>
              <a:spcAft>
                <a:spcPct val="0"/>
              </a:spcAft>
              <a:defRPr sz="3600">
                <a:solidFill>
                  <a:schemeClr val="accent1"/>
                </a:solidFill>
                <a:latin typeface="News Gothic MT" pitchFamily="1" charset="0"/>
                <a:ea typeface="ＭＳ Ｐゴシック" pitchFamily="1" charset="-128"/>
              </a:defRPr>
            </a:lvl6pPr>
            <a:lvl7pPr marL="914400" algn="ctr" rtl="0" fontAlgn="base">
              <a:spcBef>
                <a:spcPct val="0"/>
              </a:spcBef>
              <a:spcAft>
                <a:spcPct val="0"/>
              </a:spcAft>
              <a:defRPr sz="3600">
                <a:solidFill>
                  <a:schemeClr val="accent1"/>
                </a:solidFill>
                <a:latin typeface="News Gothic MT" pitchFamily="1" charset="0"/>
                <a:ea typeface="ＭＳ Ｐゴシック" pitchFamily="1" charset="-128"/>
              </a:defRPr>
            </a:lvl7pPr>
            <a:lvl8pPr marL="1371600" algn="ctr" rtl="0" fontAlgn="base">
              <a:spcBef>
                <a:spcPct val="0"/>
              </a:spcBef>
              <a:spcAft>
                <a:spcPct val="0"/>
              </a:spcAft>
              <a:defRPr sz="3600">
                <a:solidFill>
                  <a:schemeClr val="accent1"/>
                </a:solidFill>
                <a:latin typeface="News Gothic MT" pitchFamily="1" charset="0"/>
                <a:ea typeface="ＭＳ Ｐゴシック" pitchFamily="1" charset="-128"/>
              </a:defRPr>
            </a:lvl8pPr>
            <a:lvl9pPr marL="1828800" algn="ctr" rtl="0" fontAlgn="base">
              <a:spcBef>
                <a:spcPct val="0"/>
              </a:spcBef>
              <a:spcAft>
                <a:spcPct val="0"/>
              </a:spcAft>
              <a:defRPr sz="3600">
                <a:solidFill>
                  <a:schemeClr val="accent1"/>
                </a:solidFill>
                <a:latin typeface="News Gothic MT" pitchFamily="1" charset="0"/>
                <a:ea typeface="ＭＳ Ｐゴシック" pitchFamily="1" charset="-128"/>
              </a:defRPr>
            </a:lvl9pPr>
          </a:lstStyle>
          <a:p>
            <a:pPr algn="l"/>
            <a:r>
              <a:rPr lang="en-AU" b="1" dirty="0" smtClean="0"/>
              <a:t>Developing understanding the role of observation in NZ Science Research</a:t>
            </a:r>
            <a:endParaRPr lang="en-US" b="1" dirty="0"/>
          </a:p>
        </p:txBody>
      </p:sp>
      <p:pic>
        <p:nvPicPr>
          <p:cNvPr id="9" name="Picture 9" descr="SLH_logo_blue_RGB.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48333" y="152401"/>
            <a:ext cx="2243667"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49242" y="2590800"/>
            <a:ext cx="3657600" cy="258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40905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138" y="270108"/>
            <a:ext cx="9753600" cy="1025292"/>
          </a:xfrm>
        </p:spPr>
        <p:txBody>
          <a:bodyPr/>
          <a:lstStyle/>
          <a:p>
            <a:pPr algn="l"/>
            <a:r>
              <a:rPr lang="en-NZ" b="1" dirty="0" smtClean="0"/>
              <a:t>Other useful places for Teacher ideas on SLH</a:t>
            </a:r>
            <a:endParaRPr lang="en-NZ" b="1" dirty="0"/>
          </a:p>
        </p:txBody>
      </p:sp>
      <p:sp>
        <p:nvSpPr>
          <p:cNvPr id="3" name="Content Placeholder 2"/>
          <p:cNvSpPr>
            <a:spLocks noGrp="1"/>
          </p:cNvSpPr>
          <p:nvPr>
            <p:ph idx="1"/>
          </p:nvPr>
        </p:nvSpPr>
        <p:spPr>
          <a:xfrm>
            <a:off x="6323765" y="2209800"/>
            <a:ext cx="5120640" cy="3276600"/>
          </a:xfrm>
        </p:spPr>
        <p:txBody>
          <a:bodyPr/>
          <a:lstStyle/>
          <a:p>
            <a:pPr marL="0" indent="0">
              <a:buNone/>
            </a:pPr>
            <a:endParaRPr lang="en-NZ" dirty="0"/>
          </a:p>
        </p:txBody>
      </p:sp>
      <p:sp>
        <p:nvSpPr>
          <p:cNvPr id="4" name="Text Placeholder 3"/>
          <p:cNvSpPr>
            <a:spLocks noGrp="1"/>
          </p:cNvSpPr>
          <p:nvPr>
            <p:ph type="body" sz="half" idx="2"/>
          </p:nvPr>
        </p:nvSpPr>
        <p:spPr>
          <a:xfrm>
            <a:off x="711199" y="2227109"/>
            <a:ext cx="5120640" cy="3720152"/>
          </a:xfrm>
        </p:spPr>
        <p:txBody>
          <a:bodyPr/>
          <a:lstStyle/>
          <a:p>
            <a:endParaRPr lang="en-NZ"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13" y="2057400"/>
            <a:ext cx="11153775" cy="4148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own Arrow 4"/>
          <p:cNvSpPr/>
          <p:nvPr/>
        </p:nvSpPr>
        <p:spPr>
          <a:xfrm>
            <a:off x="9220200" y="1066800"/>
            <a:ext cx="762000" cy="1143000"/>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NZ">
              <a:solidFill>
                <a:srgbClr val="FF0000"/>
              </a:solidFill>
            </a:endParaRPr>
          </a:p>
        </p:txBody>
      </p:sp>
      <p:sp>
        <p:nvSpPr>
          <p:cNvPr id="6" name="Right Arrow 5"/>
          <p:cNvSpPr/>
          <p:nvPr/>
        </p:nvSpPr>
        <p:spPr>
          <a:xfrm>
            <a:off x="2057400" y="5181600"/>
            <a:ext cx="1447800" cy="762000"/>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NZ"/>
          </a:p>
        </p:txBody>
      </p:sp>
      <p:sp>
        <p:nvSpPr>
          <p:cNvPr id="7" name="Down Arrow 6"/>
          <p:cNvSpPr/>
          <p:nvPr/>
        </p:nvSpPr>
        <p:spPr>
          <a:xfrm>
            <a:off x="6323765" y="3505200"/>
            <a:ext cx="762835" cy="1219200"/>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NZ"/>
          </a:p>
        </p:txBody>
      </p:sp>
      <p:sp>
        <p:nvSpPr>
          <p:cNvPr id="9" name="Footer Placeholder 4"/>
          <p:cNvSpPr txBox="1">
            <a:spLocks noGrp="1"/>
          </p:cNvSpPr>
          <p:nvPr/>
        </p:nvSpPr>
        <p:spPr bwMode="auto">
          <a:xfrm>
            <a:off x="457200" y="6400800"/>
            <a:ext cx="59832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dirty="0">
                <a:solidFill>
                  <a:schemeClr val="accent2"/>
                </a:solidFill>
                <a:latin typeface="Verdana" panose="020B0604030504040204" pitchFamily="34" charset="0"/>
              </a:rPr>
              <a:t>© 2015 The University of Waikato | </a:t>
            </a:r>
            <a:r>
              <a:rPr lang="en-US" altLang="en-US" sz="1200" u="sng" dirty="0">
                <a:solidFill>
                  <a:schemeClr val="accent2"/>
                </a:solidFill>
                <a:latin typeface="Verdana" panose="020B0604030504040204" pitchFamily="34" charset="0"/>
                <a:hlinkClick r:id="rId4"/>
              </a:rPr>
              <a:t>www.sciencelearn.org.nz</a:t>
            </a:r>
            <a:endParaRPr lang="en-US" altLang="en-US" sz="1200" u="sng" dirty="0">
              <a:solidFill>
                <a:schemeClr val="accent2"/>
              </a:solidFill>
            </a:endParaRPr>
          </a:p>
        </p:txBody>
      </p:sp>
    </p:spTree>
    <p:extLst>
      <p:ext uri="{BB962C8B-B14F-4D97-AF65-F5344CB8AC3E}">
        <p14:creationId xmlns:p14="http://schemas.microsoft.com/office/powerpoint/2010/main" val="42589559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198" y="611872"/>
            <a:ext cx="8966201" cy="975628"/>
          </a:xfrm>
        </p:spPr>
        <p:txBody>
          <a:bodyPr/>
          <a:lstStyle/>
          <a:p>
            <a:r>
              <a:rPr lang="en-NZ" b="1" dirty="0" smtClean="0"/>
              <a:t>Accessing today’s resources</a:t>
            </a:r>
            <a:r>
              <a:rPr lang="en-NZ" dirty="0" smtClean="0"/>
              <a:t/>
            </a:r>
            <a:br>
              <a:rPr lang="en-NZ" dirty="0" smtClean="0"/>
            </a:br>
            <a:endParaRPr lang="en-NZ" dirty="0"/>
          </a:p>
        </p:txBody>
      </p:sp>
      <p:sp>
        <p:nvSpPr>
          <p:cNvPr id="3" name="Content Placeholder 2"/>
          <p:cNvSpPr>
            <a:spLocks noGrp="1"/>
          </p:cNvSpPr>
          <p:nvPr>
            <p:ph idx="1"/>
          </p:nvPr>
        </p:nvSpPr>
        <p:spPr>
          <a:xfrm>
            <a:off x="5943600" y="1371600"/>
            <a:ext cx="5943599" cy="3746500"/>
          </a:xfrm>
        </p:spPr>
        <p:txBody>
          <a:bodyPr>
            <a:noAutofit/>
          </a:bodyPr>
          <a:lstStyle/>
          <a:p>
            <a:pPr marL="0" indent="0">
              <a:buNone/>
            </a:pPr>
            <a:r>
              <a:rPr lang="en-NZ" sz="2800" b="1" dirty="0" smtClean="0">
                <a:solidFill>
                  <a:schemeClr val="tx1"/>
                </a:solidFill>
              </a:rPr>
              <a:t>COMING SOON </a:t>
            </a:r>
            <a:r>
              <a:rPr lang="en-NZ" sz="2800" dirty="0" smtClean="0">
                <a:solidFill>
                  <a:schemeClr val="tx1"/>
                </a:solidFill>
              </a:rPr>
              <a:t>- </a:t>
            </a:r>
          </a:p>
          <a:p>
            <a:r>
              <a:rPr lang="en-NZ" sz="2800" dirty="0" smtClean="0">
                <a:solidFill>
                  <a:schemeClr val="tx1"/>
                </a:solidFill>
              </a:rPr>
              <a:t>This will include resources useful to develop scientific literacy and aspects of Communicating in Science </a:t>
            </a:r>
            <a:endParaRPr lang="en-NZ" sz="2800" dirty="0">
              <a:solidFill>
                <a:schemeClr val="tx1"/>
              </a:solidFill>
            </a:endParaRPr>
          </a:p>
        </p:txBody>
      </p:sp>
      <p:sp>
        <p:nvSpPr>
          <p:cNvPr id="4" name="Text Placeholder 3"/>
          <p:cNvSpPr>
            <a:spLocks noGrp="1"/>
          </p:cNvSpPr>
          <p:nvPr>
            <p:ph type="body" sz="half" idx="2"/>
          </p:nvPr>
        </p:nvSpPr>
        <p:spPr>
          <a:xfrm>
            <a:off x="711199" y="1371600"/>
            <a:ext cx="5120640" cy="4419600"/>
          </a:xfrm>
        </p:spPr>
        <p:txBody>
          <a:bodyPr>
            <a:noAutofit/>
          </a:bodyPr>
          <a:lstStyle/>
          <a:p>
            <a:pPr algn="l"/>
            <a:r>
              <a:rPr lang="en-NZ" sz="2800" dirty="0">
                <a:solidFill>
                  <a:schemeClr val="tx1"/>
                </a:solidFill>
              </a:rPr>
              <a:t>This power point will be added </a:t>
            </a:r>
            <a:r>
              <a:rPr lang="en-NZ" sz="2800" dirty="0" smtClean="0">
                <a:solidFill>
                  <a:schemeClr val="tx1"/>
                </a:solidFill>
              </a:rPr>
              <a:t>to the </a:t>
            </a:r>
            <a:r>
              <a:rPr lang="en-NZ" sz="2800" b="1" dirty="0" smtClean="0">
                <a:solidFill>
                  <a:schemeClr val="tx1"/>
                </a:solidFill>
              </a:rPr>
              <a:t>Teacher Ideas </a:t>
            </a:r>
            <a:r>
              <a:rPr lang="en-NZ" sz="2800" dirty="0" smtClean="0">
                <a:solidFill>
                  <a:schemeClr val="tx1"/>
                </a:solidFill>
              </a:rPr>
              <a:t>section under the </a:t>
            </a:r>
            <a:r>
              <a:rPr lang="en-NZ" sz="2800" b="1" dirty="0" smtClean="0">
                <a:solidFill>
                  <a:schemeClr val="tx1"/>
                </a:solidFill>
              </a:rPr>
              <a:t>Professional  Development </a:t>
            </a:r>
            <a:r>
              <a:rPr lang="en-NZ" sz="2800" dirty="0" smtClean="0">
                <a:solidFill>
                  <a:schemeClr val="tx1"/>
                </a:solidFill>
              </a:rPr>
              <a:t>section</a:t>
            </a:r>
          </a:p>
          <a:p>
            <a:pPr algn="l"/>
            <a:r>
              <a:rPr lang="en-NZ" sz="2800" dirty="0" smtClean="0">
                <a:solidFill>
                  <a:schemeClr val="tx1"/>
                </a:solidFill>
              </a:rPr>
              <a:t>Other useful resources can be found in the </a:t>
            </a:r>
            <a:r>
              <a:rPr lang="en-NZ" sz="2800" b="1" dirty="0" smtClean="0">
                <a:solidFill>
                  <a:schemeClr val="tx1"/>
                </a:solidFill>
              </a:rPr>
              <a:t>Unit Plans and Planning </a:t>
            </a:r>
            <a:r>
              <a:rPr lang="en-NZ" sz="2800" dirty="0" smtClean="0">
                <a:solidFill>
                  <a:schemeClr val="tx1"/>
                </a:solidFill>
              </a:rPr>
              <a:t>section</a:t>
            </a:r>
            <a:endParaRPr lang="en-NZ" sz="2800" b="1" dirty="0">
              <a:solidFill>
                <a:schemeClr val="tx1"/>
              </a:solidFill>
            </a:endParaRPr>
          </a:p>
        </p:txBody>
      </p:sp>
      <p:sp>
        <p:nvSpPr>
          <p:cNvPr id="5" name="Footer Placeholder 4"/>
          <p:cNvSpPr txBox="1">
            <a:spLocks noGrp="1"/>
          </p:cNvSpPr>
          <p:nvPr/>
        </p:nvSpPr>
        <p:spPr bwMode="auto">
          <a:xfrm>
            <a:off x="457200" y="6400800"/>
            <a:ext cx="59832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dirty="0">
                <a:solidFill>
                  <a:schemeClr val="accent2"/>
                </a:solidFill>
                <a:latin typeface="Verdana" panose="020B0604030504040204" pitchFamily="34" charset="0"/>
              </a:rPr>
              <a:t>© 2015 The University of Waikato | </a:t>
            </a:r>
            <a:r>
              <a:rPr lang="en-US" altLang="en-US" sz="1200" u="sng" dirty="0">
                <a:solidFill>
                  <a:schemeClr val="accent2"/>
                </a:solidFill>
                <a:latin typeface="Verdana" panose="020B0604030504040204" pitchFamily="34" charset="0"/>
                <a:hlinkClick r:id="rId3"/>
              </a:rPr>
              <a:t>www.sciencelearn.org.nz</a:t>
            </a:r>
            <a:endParaRPr lang="en-US" altLang="en-US" sz="1200" u="sng" dirty="0">
              <a:solidFill>
                <a:schemeClr val="accent2"/>
              </a:solidFill>
            </a:endParaRPr>
          </a:p>
        </p:txBody>
      </p:sp>
    </p:spTree>
    <p:extLst>
      <p:ext uri="{BB962C8B-B14F-4D97-AF65-F5344CB8AC3E}">
        <p14:creationId xmlns:p14="http://schemas.microsoft.com/office/powerpoint/2010/main" val="38444295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4">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4034" name="Rectangle 2"/>
          <p:cNvSpPr>
            <a:spLocks noGrp="1"/>
          </p:cNvSpPr>
          <p:nvPr>
            <p:ph type="title" idx="4294967295"/>
          </p:nvPr>
        </p:nvSpPr>
        <p:spPr>
          <a:xfrm>
            <a:off x="0" y="914400"/>
            <a:ext cx="10721975" cy="911225"/>
          </a:xfrm>
        </p:spPr>
        <p:txBody>
          <a:bodyPr>
            <a:normAutofit fontScale="90000"/>
          </a:bodyPr>
          <a:lstStyle/>
          <a:p>
            <a:pPr eaLnBrk="1" hangingPunct="1"/>
            <a:r>
              <a:rPr lang="en-AU" altLang="en-US" dirty="0" smtClean="0">
                <a:latin typeface="Verdana" pitchFamily="34" charset="0"/>
              </a:rPr>
              <a:t/>
            </a:r>
            <a:br>
              <a:rPr lang="en-AU" altLang="en-US" dirty="0" smtClean="0">
                <a:latin typeface="Verdana" pitchFamily="34" charset="0"/>
              </a:rPr>
            </a:br>
            <a:endParaRPr lang="en-US" altLang="en-US" dirty="0" smtClean="0">
              <a:latin typeface="News Gothic MT" charset="0"/>
            </a:endParaRPr>
          </a:p>
        </p:txBody>
      </p:sp>
      <p:sp>
        <p:nvSpPr>
          <p:cNvPr id="44037" name="Rectangle 1"/>
          <p:cNvSpPr>
            <a:spLocks noChangeArrowheads="1"/>
          </p:cNvSpPr>
          <p:nvPr/>
        </p:nvSpPr>
        <p:spPr bwMode="auto">
          <a:xfrm>
            <a:off x="104400" y="839836"/>
            <a:ext cx="115210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r>
              <a:rPr lang="en-US" altLang="en-US" dirty="0"/>
              <a:t>Packs of bookmarks and flyers available – email us </a:t>
            </a:r>
            <a:r>
              <a:rPr lang="en-US" altLang="en-US" dirty="0">
                <a:hlinkClick r:id="rId5"/>
              </a:rPr>
              <a:t>enquiries@sciencelearn.org.nz</a:t>
            </a:r>
            <a:r>
              <a:rPr lang="en-US" altLang="en-US" dirty="0"/>
              <a:t> </a:t>
            </a:r>
          </a:p>
        </p:txBody>
      </p:sp>
      <p:sp>
        <p:nvSpPr>
          <p:cNvPr id="44038" name="Rectangle 2"/>
          <p:cNvSpPr>
            <a:spLocks noChangeArrowheads="1"/>
          </p:cNvSpPr>
          <p:nvPr/>
        </p:nvSpPr>
        <p:spPr bwMode="auto">
          <a:xfrm>
            <a:off x="1147474" y="4233486"/>
            <a:ext cx="10905067"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altLang="en-US" sz="2200" dirty="0"/>
              <a:t>Follow us on Twitter: </a:t>
            </a:r>
            <a:r>
              <a:rPr lang="en-US" altLang="en-US" sz="2200" u="sng" dirty="0">
                <a:hlinkClick r:id="rId6"/>
              </a:rPr>
              <a:t>https://twitter.com/NZScienceLearn</a:t>
            </a:r>
          </a:p>
          <a:p>
            <a:pPr eaLnBrk="1" hangingPunct="1"/>
            <a:endParaRPr lang="en-US" altLang="en-US" sz="2200" u="sng" dirty="0">
              <a:hlinkClick r:id="rId7"/>
            </a:endParaRPr>
          </a:p>
          <a:p>
            <a:pPr eaLnBrk="1" hangingPunct="1"/>
            <a:r>
              <a:rPr lang="en-US" altLang="en-US" sz="2200" dirty="0"/>
              <a:t>Like us on Facebook: </a:t>
            </a:r>
            <a:r>
              <a:rPr lang="en-US" altLang="en-US" sz="2200" u="sng" dirty="0">
                <a:hlinkClick r:id="rId6"/>
              </a:rPr>
              <a:t>www.facebook.com/nzsciencelearn</a:t>
            </a:r>
            <a:endParaRPr lang="en-US" altLang="en-US" sz="2200" u="sng" dirty="0"/>
          </a:p>
          <a:p>
            <a:pPr eaLnBrk="1" hangingPunct="1"/>
            <a:r>
              <a:rPr lang="en-US" altLang="en-US" sz="2200" u="sng" dirty="0"/>
              <a:t> </a:t>
            </a:r>
          </a:p>
          <a:p>
            <a:pPr eaLnBrk="1" hangingPunct="1"/>
            <a:r>
              <a:rPr lang="en-US" altLang="en-US" sz="2200" dirty="0"/>
              <a:t>Explore our Pinterest </a:t>
            </a:r>
            <a:r>
              <a:rPr lang="en-US" altLang="en-US" sz="2200" dirty="0" smtClean="0"/>
              <a:t>boards</a:t>
            </a:r>
            <a:r>
              <a:rPr lang="en-US" altLang="en-US" sz="2200" dirty="0"/>
              <a:t>: </a:t>
            </a:r>
            <a:r>
              <a:rPr lang="en-US" altLang="en-US" sz="2200" dirty="0" smtClean="0">
                <a:hlinkClick r:id="rId7"/>
              </a:rPr>
              <a:t>www.pinterest.com/nzsciencelearn</a:t>
            </a:r>
            <a:endParaRPr lang="en-US" altLang="en-US" sz="2200" dirty="0" smtClean="0"/>
          </a:p>
        </p:txBody>
      </p:sp>
      <p:pic>
        <p:nvPicPr>
          <p:cNvPr id="44039" name="Picture 1" descr="promo SLH.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276600" y="1419225"/>
            <a:ext cx="4591051"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0" name="Picture 8" descr="twitter_newbird_blu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1026" y="4332918"/>
            <a:ext cx="513507" cy="31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1" name="Picture 2" descr="pinterest_badge_red.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18645" y="5628139"/>
            <a:ext cx="408769" cy="30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txBox="1">
            <a:spLocks/>
          </p:cNvSpPr>
          <p:nvPr/>
        </p:nvSpPr>
        <p:spPr bwMode="auto">
          <a:xfrm>
            <a:off x="228600" y="304800"/>
            <a:ext cx="9601306" cy="535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3600" kern="1200">
                <a:solidFill>
                  <a:schemeClr val="accent1"/>
                </a:solidFill>
                <a:latin typeface="Arial" panose="020B0604020202020204" pitchFamily="34" charset="0"/>
                <a:ea typeface="+mj-ea"/>
                <a:cs typeface="+mj-cs"/>
              </a:defRPr>
            </a:lvl1pPr>
            <a:lvl2pPr algn="ctr" rtl="0" eaLnBrk="0" fontAlgn="base" hangingPunct="0">
              <a:spcBef>
                <a:spcPct val="0"/>
              </a:spcBef>
              <a:spcAft>
                <a:spcPct val="0"/>
              </a:spcAft>
              <a:defRPr sz="3600">
                <a:solidFill>
                  <a:schemeClr val="accent1"/>
                </a:solidFill>
                <a:latin typeface="Arial" panose="020B0604020202020204" pitchFamily="34" charset="0"/>
                <a:ea typeface="ＭＳ Ｐゴシック" pitchFamily="1" charset="-128"/>
              </a:defRPr>
            </a:lvl2pPr>
            <a:lvl3pPr algn="ctr" rtl="0" eaLnBrk="0" fontAlgn="base" hangingPunct="0">
              <a:spcBef>
                <a:spcPct val="0"/>
              </a:spcBef>
              <a:spcAft>
                <a:spcPct val="0"/>
              </a:spcAft>
              <a:defRPr sz="3600">
                <a:solidFill>
                  <a:schemeClr val="accent1"/>
                </a:solidFill>
                <a:latin typeface="Arial" panose="020B0604020202020204" pitchFamily="34" charset="0"/>
                <a:ea typeface="ＭＳ Ｐゴシック" pitchFamily="1" charset="-128"/>
              </a:defRPr>
            </a:lvl3pPr>
            <a:lvl4pPr algn="ctr" rtl="0" eaLnBrk="0" fontAlgn="base" hangingPunct="0">
              <a:spcBef>
                <a:spcPct val="0"/>
              </a:spcBef>
              <a:spcAft>
                <a:spcPct val="0"/>
              </a:spcAft>
              <a:defRPr sz="3600">
                <a:solidFill>
                  <a:schemeClr val="accent1"/>
                </a:solidFill>
                <a:latin typeface="Arial" panose="020B0604020202020204" pitchFamily="34" charset="0"/>
                <a:ea typeface="ＭＳ Ｐゴシック" pitchFamily="1" charset="-128"/>
              </a:defRPr>
            </a:lvl4pPr>
            <a:lvl5pPr algn="ctr" rtl="0" eaLnBrk="0" fontAlgn="base" hangingPunct="0">
              <a:spcBef>
                <a:spcPct val="0"/>
              </a:spcBef>
              <a:spcAft>
                <a:spcPct val="0"/>
              </a:spcAft>
              <a:defRPr sz="3600">
                <a:solidFill>
                  <a:schemeClr val="accent1"/>
                </a:solidFill>
                <a:latin typeface="Arial" panose="020B0604020202020204" pitchFamily="34" charset="0"/>
                <a:ea typeface="ＭＳ Ｐゴシック" pitchFamily="1" charset="-128"/>
              </a:defRPr>
            </a:lvl5pPr>
            <a:lvl6pPr marL="457200" algn="ctr" rtl="0" fontAlgn="base">
              <a:spcBef>
                <a:spcPct val="0"/>
              </a:spcBef>
              <a:spcAft>
                <a:spcPct val="0"/>
              </a:spcAft>
              <a:defRPr sz="3600">
                <a:solidFill>
                  <a:schemeClr val="accent1"/>
                </a:solidFill>
                <a:latin typeface="News Gothic MT" pitchFamily="1" charset="0"/>
                <a:ea typeface="ＭＳ Ｐゴシック" pitchFamily="1" charset="-128"/>
              </a:defRPr>
            </a:lvl6pPr>
            <a:lvl7pPr marL="914400" algn="ctr" rtl="0" fontAlgn="base">
              <a:spcBef>
                <a:spcPct val="0"/>
              </a:spcBef>
              <a:spcAft>
                <a:spcPct val="0"/>
              </a:spcAft>
              <a:defRPr sz="3600">
                <a:solidFill>
                  <a:schemeClr val="accent1"/>
                </a:solidFill>
                <a:latin typeface="News Gothic MT" pitchFamily="1" charset="0"/>
                <a:ea typeface="ＭＳ Ｐゴシック" pitchFamily="1" charset="-128"/>
              </a:defRPr>
            </a:lvl7pPr>
            <a:lvl8pPr marL="1371600" algn="ctr" rtl="0" fontAlgn="base">
              <a:spcBef>
                <a:spcPct val="0"/>
              </a:spcBef>
              <a:spcAft>
                <a:spcPct val="0"/>
              </a:spcAft>
              <a:defRPr sz="3600">
                <a:solidFill>
                  <a:schemeClr val="accent1"/>
                </a:solidFill>
                <a:latin typeface="News Gothic MT" pitchFamily="1" charset="0"/>
                <a:ea typeface="ＭＳ Ｐゴシック" pitchFamily="1" charset="-128"/>
              </a:defRPr>
            </a:lvl8pPr>
            <a:lvl9pPr marL="1828800" algn="ctr" rtl="0" fontAlgn="base">
              <a:spcBef>
                <a:spcPct val="0"/>
              </a:spcBef>
              <a:spcAft>
                <a:spcPct val="0"/>
              </a:spcAft>
              <a:defRPr sz="3600">
                <a:solidFill>
                  <a:schemeClr val="accent1"/>
                </a:solidFill>
                <a:latin typeface="News Gothic MT" pitchFamily="1" charset="0"/>
                <a:ea typeface="ＭＳ Ｐゴシック" pitchFamily="1" charset="-128"/>
              </a:defRPr>
            </a:lvl9pPr>
          </a:lstStyle>
          <a:p>
            <a:pPr algn="l"/>
            <a:r>
              <a:rPr lang="en-AU" b="1" dirty="0" smtClean="0"/>
              <a:t>Would you like a promo pack?</a:t>
            </a:r>
            <a:endParaRPr lang="en-US" b="1" dirty="0"/>
          </a:p>
        </p:txBody>
      </p:sp>
      <p:sp>
        <p:nvSpPr>
          <p:cNvPr id="16" name="Footer Placeholder 4"/>
          <p:cNvSpPr txBox="1">
            <a:spLocks noGrp="1"/>
          </p:cNvSpPr>
          <p:nvPr/>
        </p:nvSpPr>
        <p:spPr bwMode="auto">
          <a:xfrm>
            <a:off x="457200" y="6400800"/>
            <a:ext cx="59832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dirty="0">
                <a:solidFill>
                  <a:schemeClr val="accent2"/>
                </a:solidFill>
                <a:latin typeface="Verdana" panose="020B0604030504040204" pitchFamily="34" charset="0"/>
              </a:rPr>
              <a:t>© 2015 The University of Waikato | </a:t>
            </a:r>
            <a:r>
              <a:rPr lang="en-US" altLang="en-US" sz="1200" u="sng" dirty="0">
                <a:solidFill>
                  <a:schemeClr val="accent2"/>
                </a:solidFill>
                <a:latin typeface="Verdana" panose="020B0604030504040204" pitchFamily="34" charset="0"/>
                <a:hlinkClick r:id="rId11"/>
              </a:rPr>
              <a:t>www.sciencelearn.org.nz</a:t>
            </a:r>
            <a:endParaRPr lang="en-US" altLang="en-US" sz="1200" u="sng" dirty="0">
              <a:solidFill>
                <a:schemeClr val="accent2"/>
              </a:solidFill>
            </a:endParaRPr>
          </a:p>
        </p:txBody>
      </p:sp>
      <p:pic>
        <p:nvPicPr>
          <p:cNvPr id="1026" name="Picture 2" descr="FB_FindUsOnFacebook-125x32"/>
          <p:cNvPicPr>
            <a:picLocks noChangeAspect="1" noChangeArrowheads="1"/>
          </p:cNvPicPr>
          <p:nvPr/>
        </p:nvPicPr>
        <p:blipFill rotWithShape="1">
          <a:blip r:embed="rId12">
            <a:extLst>
              <a:ext uri="{28A0092B-C50C-407E-A947-70E740481C1C}">
                <a14:useLocalDpi xmlns:a14="http://schemas.microsoft.com/office/drawing/2010/main" val="0"/>
              </a:ext>
            </a:extLst>
          </a:blip>
          <a:srcRect r="73936"/>
          <a:stretch/>
        </p:blipFill>
        <p:spPr bwMode="auto">
          <a:xfrm>
            <a:off x="718646" y="4994690"/>
            <a:ext cx="3111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69218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4">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NZ" dirty="0"/>
              <a:t/>
            </a:r>
            <a:br>
              <a:rPr lang="en-NZ" dirty="0"/>
            </a:br>
            <a:r>
              <a:rPr lang="en-NZ" b="1" dirty="0" smtClean="0"/>
              <a:t>Thank you</a:t>
            </a:r>
            <a:br>
              <a:rPr lang="en-NZ" b="1" dirty="0" smtClean="0"/>
            </a:br>
            <a:r>
              <a:rPr lang="en-NZ" b="1" dirty="0" smtClean="0"/>
              <a:t> </a:t>
            </a:r>
            <a:r>
              <a:rPr lang="en-NZ" b="1" dirty="0"/>
              <a:t/>
            </a:r>
            <a:br>
              <a:rPr lang="en-NZ" b="1" dirty="0"/>
            </a:br>
            <a:r>
              <a:rPr lang="en-NZ" b="1" dirty="0"/>
              <a:t>Questions and comments? </a:t>
            </a:r>
          </a:p>
        </p:txBody>
      </p:sp>
      <p:sp>
        <p:nvSpPr>
          <p:cNvPr id="4" name="Footer Placeholder 4"/>
          <p:cNvSpPr txBox="1">
            <a:spLocks noGrp="1"/>
          </p:cNvSpPr>
          <p:nvPr/>
        </p:nvSpPr>
        <p:spPr bwMode="auto">
          <a:xfrm>
            <a:off x="457200" y="6400800"/>
            <a:ext cx="59832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dirty="0">
                <a:solidFill>
                  <a:schemeClr val="accent2"/>
                </a:solidFill>
                <a:latin typeface="Verdana" panose="020B0604030504040204" pitchFamily="34" charset="0"/>
              </a:rPr>
              <a:t>© 2015 The University of Waikato | </a:t>
            </a:r>
            <a:r>
              <a:rPr lang="en-US" altLang="en-US" sz="1200" u="sng" dirty="0">
                <a:solidFill>
                  <a:schemeClr val="accent2"/>
                </a:solidFill>
                <a:latin typeface="Verdana" panose="020B0604030504040204" pitchFamily="34" charset="0"/>
                <a:hlinkClick r:id="rId5"/>
              </a:rPr>
              <a:t>www.sciencelearn.org.nz</a:t>
            </a:r>
            <a:endParaRPr lang="en-US" altLang="en-US" sz="1200" u="sng" dirty="0">
              <a:solidFill>
                <a:schemeClr val="accent2"/>
              </a:solidFill>
            </a:endParaRPr>
          </a:p>
        </p:txBody>
      </p:sp>
      <p:pic>
        <p:nvPicPr>
          <p:cNvPr id="5" name="Picture 9" descr="SLH_logo_blue_RGB.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48333" y="152401"/>
            <a:ext cx="2243667"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1688703" y="5572918"/>
            <a:ext cx="8814594"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100" i="1" dirty="0"/>
              <a:t>The images contained within this PowerPoint presentation are copyrighted to the University of Waikato and other 3</a:t>
            </a:r>
            <a:r>
              <a:rPr lang="en-US" altLang="en-US" sz="1100" i="1" baseline="30000" dirty="0"/>
              <a:t>rd</a:t>
            </a:r>
            <a:r>
              <a:rPr lang="en-US" altLang="en-US" sz="1100" i="1" dirty="0"/>
              <a:t> party individuals and organisations.</a:t>
            </a:r>
            <a:r>
              <a:rPr lang="en-NZ" altLang="en-US" sz="1100" dirty="0"/>
              <a:t> </a:t>
            </a:r>
            <a:r>
              <a:rPr lang="en-US" altLang="en-US" sz="1100" i="1" dirty="0"/>
              <a:t>Any reuse beyond the classroom as per the intended use of these resources, should be cleared with the copyright owner/s.</a:t>
            </a:r>
            <a:endParaRPr lang="en-NZ" altLang="en-US" sz="1100" dirty="0"/>
          </a:p>
        </p:txBody>
      </p:sp>
    </p:spTree>
    <p:extLst>
      <p:ext uri="{BB962C8B-B14F-4D97-AF65-F5344CB8AC3E}">
        <p14:creationId xmlns:p14="http://schemas.microsoft.com/office/powerpoint/2010/main" val="236583353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4">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85906"/>
            <a:ext cx="10405296" cy="1295400"/>
          </a:xfrm>
        </p:spPr>
        <p:txBody>
          <a:bodyPr anchor="t"/>
          <a:lstStyle/>
          <a:p>
            <a:pPr algn="l"/>
            <a:r>
              <a:rPr lang="en-AU" b="1" dirty="0"/>
              <a:t>First approach: review the Contexts using </a:t>
            </a:r>
            <a:br>
              <a:rPr lang="en-AU" b="1" dirty="0"/>
            </a:br>
            <a:r>
              <a:rPr lang="en-AU" b="1" dirty="0" smtClean="0"/>
              <a:t>the </a:t>
            </a:r>
            <a:r>
              <a:rPr lang="en-AU" b="1" dirty="0"/>
              <a:t>“Sort order” of “Most Recent” </a:t>
            </a:r>
            <a:endParaRPr lang="en-US" b="1" dirty="0"/>
          </a:p>
        </p:txBody>
      </p:sp>
      <p:sp>
        <p:nvSpPr>
          <p:cNvPr id="6" name="Footer Placeholder 4"/>
          <p:cNvSpPr txBox="1">
            <a:spLocks noGrp="1"/>
          </p:cNvSpPr>
          <p:nvPr/>
        </p:nvSpPr>
        <p:spPr bwMode="auto">
          <a:xfrm>
            <a:off x="457200" y="6400800"/>
            <a:ext cx="59832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dirty="0">
                <a:solidFill>
                  <a:schemeClr val="accent2"/>
                </a:solidFill>
                <a:latin typeface="Verdana" panose="020B0604030504040204" pitchFamily="34" charset="0"/>
              </a:rPr>
              <a:t>© 2015 The University of Waikato | </a:t>
            </a:r>
            <a:r>
              <a:rPr lang="en-US" altLang="en-US" sz="1200" u="sng" dirty="0">
                <a:solidFill>
                  <a:schemeClr val="accent2"/>
                </a:solidFill>
                <a:latin typeface="Verdana" panose="020B0604030504040204" pitchFamily="34" charset="0"/>
                <a:hlinkClick r:id="rId5"/>
              </a:rPr>
              <a:t>www.sciencelearn.org.nz</a:t>
            </a:r>
            <a:endParaRPr lang="en-US" altLang="en-US" sz="1200" u="sng" dirty="0">
              <a:solidFill>
                <a:schemeClr val="accent2"/>
              </a:solidFill>
            </a:endParaRPr>
          </a:p>
        </p:txBody>
      </p:sp>
      <p:pic>
        <p:nvPicPr>
          <p:cNvPr id="8" name="Picture 2"/>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708392" y="2819400"/>
            <a:ext cx="10723562" cy="2100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own Arrow 4"/>
          <p:cNvSpPr/>
          <p:nvPr/>
        </p:nvSpPr>
        <p:spPr>
          <a:xfrm>
            <a:off x="1752600" y="2362200"/>
            <a:ext cx="762000" cy="150033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Tree>
    <p:extLst>
      <p:ext uri="{BB962C8B-B14F-4D97-AF65-F5344CB8AC3E}">
        <p14:creationId xmlns:p14="http://schemas.microsoft.com/office/powerpoint/2010/main" val="357841256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4">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9463" y="485906"/>
            <a:ext cx="10723033" cy="1295400"/>
          </a:xfrm>
        </p:spPr>
        <p:txBody>
          <a:bodyPr anchor="t"/>
          <a:lstStyle/>
          <a:p>
            <a:pPr algn="l"/>
            <a:r>
              <a:rPr lang="en-AU" b="1" dirty="0" smtClean="0"/>
              <a:t>Another way to explore what's there …</a:t>
            </a:r>
            <a:r>
              <a:rPr lang="en-US" b="1" dirty="0"/>
              <a:t/>
            </a:r>
            <a:br>
              <a:rPr lang="en-US" b="1" dirty="0"/>
            </a:br>
            <a:r>
              <a:rPr lang="en-US" b="1" dirty="0" smtClean="0"/>
              <a:t>use the </a:t>
            </a:r>
            <a:r>
              <a:rPr lang="en-US" b="1" dirty="0" smtClean="0"/>
              <a:t>top “search</a:t>
            </a:r>
            <a:r>
              <a:rPr lang="en-US" b="1" dirty="0" smtClean="0"/>
              <a:t>” box</a:t>
            </a:r>
            <a:endParaRPr lang="en-US" b="1" dirty="0"/>
          </a:p>
        </p:txBody>
      </p:sp>
      <p:pic>
        <p:nvPicPr>
          <p:cNvPr id="1026"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990600" y="2667000"/>
            <a:ext cx="8907780" cy="1744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162800" y="1143000"/>
            <a:ext cx="3657600"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NZ" sz="2400" dirty="0" smtClean="0"/>
              <a:t>Type “recent research” into the search box</a:t>
            </a:r>
            <a:endParaRPr lang="en-NZ" sz="2400" dirty="0"/>
          </a:p>
        </p:txBody>
      </p:sp>
      <p:sp>
        <p:nvSpPr>
          <p:cNvPr id="5" name="Down Arrow 4"/>
          <p:cNvSpPr/>
          <p:nvPr/>
        </p:nvSpPr>
        <p:spPr>
          <a:xfrm>
            <a:off x="8382000" y="1973997"/>
            <a:ext cx="762000" cy="107244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 name="Footer Placeholder 4"/>
          <p:cNvSpPr txBox="1">
            <a:spLocks noGrp="1"/>
          </p:cNvSpPr>
          <p:nvPr/>
        </p:nvSpPr>
        <p:spPr bwMode="auto">
          <a:xfrm>
            <a:off x="457200" y="6400800"/>
            <a:ext cx="59832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dirty="0">
                <a:solidFill>
                  <a:schemeClr val="accent2"/>
                </a:solidFill>
                <a:latin typeface="Verdana" panose="020B0604030504040204" pitchFamily="34" charset="0"/>
              </a:rPr>
              <a:t>© 2015 The University of Waikato | </a:t>
            </a:r>
            <a:r>
              <a:rPr lang="en-US" altLang="en-US" sz="1200" u="sng" dirty="0">
                <a:solidFill>
                  <a:schemeClr val="accent2"/>
                </a:solidFill>
                <a:latin typeface="Verdana" panose="020B0604030504040204" pitchFamily="34" charset="0"/>
                <a:hlinkClick r:id="rId6"/>
              </a:rPr>
              <a:t>www.sciencelearn.org.nz</a:t>
            </a:r>
            <a:endParaRPr lang="en-US" altLang="en-US" sz="1200" u="sng" dirty="0">
              <a:solidFill>
                <a:schemeClr val="accent2"/>
              </a:solidFill>
            </a:endParaRPr>
          </a:p>
        </p:txBody>
      </p:sp>
    </p:spTree>
    <p:extLst>
      <p:ext uri="{BB962C8B-B14F-4D97-AF65-F5344CB8AC3E}">
        <p14:creationId xmlns:p14="http://schemas.microsoft.com/office/powerpoint/2010/main" val="14099597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4">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838200" y="1447800"/>
            <a:ext cx="8839200" cy="3848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p:cNvSpPr/>
          <p:nvPr/>
        </p:nvSpPr>
        <p:spPr>
          <a:xfrm rot="16200000">
            <a:off x="4721163" y="4382185"/>
            <a:ext cx="1524000" cy="7239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8" name="Right Arrow 7"/>
          <p:cNvSpPr/>
          <p:nvPr/>
        </p:nvSpPr>
        <p:spPr>
          <a:xfrm rot="16200000">
            <a:off x="2419350" y="5066615"/>
            <a:ext cx="1524000" cy="7239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7" name="Footer Placeholder 4"/>
          <p:cNvSpPr txBox="1">
            <a:spLocks noGrp="1"/>
          </p:cNvSpPr>
          <p:nvPr/>
        </p:nvSpPr>
        <p:spPr bwMode="auto">
          <a:xfrm>
            <a:off x="457200" y="6400800"/>
            <a:ext cx="59832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dirty="0">
                <a:solidFill>
                  <a:schemeClr val="accent2"/>
                </a:solidFill>
                <a:latin typeface="Verdana" panose="020B0604030504040204" pitchFamily="34" charset="0"/>
              </a:rPr>
              <a:t>© 2015 The University of Waikato | </a:t>
            </a:r>
            <a:r>
              <a:rPr lang="en-US" altLang="en-US" sz="1200" u="sng" dirty="0">
                <a:solidFill>
                  <a:schemeClr val="accent2"/>
                </a:solidFill>
                <a:latin typeface="Verdana" panose="020B0604030504040204" pitchFamily="34" charset="0"/>
                <a:hlinkClick r:id="rId6"/>
              </a:rPr>
              <a:t>www.sciencelearn.org.nz</a:t>
            </a:r>
            <a:endParaRPr lang="en-US" altLang="en-US" sz="1200" u="sng" dirty="0">
              <a:solidFill>
                <a:schemeClr val="accent2"/>
              </a:solidFill>
            </a:endParaRPr>
          </a:p>
        </p:txBody>
      </p:sp>
      <p:sp>
        <p:nvSpPr>
          <p:cNvPr id="4" name="TextBox 3"/>
          <p:cNvSpPr txBox="1"/>
          <p:nvPr/>
        </p:nvSpPr>
        <p:spPr>
          <a:xfrm>
            <a:off x="4191000" y="5683827"/>
            <a:ext cx="6019800"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NZ" sz="2000" dirty="0" smtClean="0"/>
              <a:t>Fill in details here about the science research you are interested in and select the sections to consider</a:t>
            </a:r>
            <a:endParaRPr lang="en-NZ" sz="2000" dirty="0"/>
          </a:p>
        </p:txBody>
      </p:sp>
      <p:sp>
        <p:nvSpPr>
          <p:cNvPr id="9" name="Title 1"/>
          <p:cNvSpPr txBox="1">
            <a:spLocks/>
          </p:cNvSpPr>
          <p:nvPr/>
        </p:nvSpPr>
        <p:spPr bwMode="auto">
          <a:xfrm>
            <a:off x="104293" y="150237"/>
            <a:ext cx="1072303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3600" kern="1200">
                <a:solidFill>
                  <a:schemeClr val="accent1"/>
                </a:solidFill>
                <a:latin typeface="Arial" panose="020B0604020202020204" pitchFamily="34" charset="0"/>
                <a:ea typeface="+mj-ea"/>
                <a:cs typeface="+mj-cs"/>
              </a:defRPr>
            </a:lvl1pPr>
            <a:lvl2pPr algn="ctr" rtl="0" eaLnBrk="0" fontAlgn="base" hangingPunct="0">
              <a:spcBef>
                <a:spcPct val="0"/>
              </a:spcBef>
              <a:spcAft>
                <a:spcPct val="0"/>
              </a:spcAft>
              <a:defRPr sz="3600">
                <a:solidFill>
                  <a:schemeClr val="accent1"/>
                </a:solidFill>
                <a:latin typeface="Arial" panose="020B0604020202020204" pitchFamily="34" charset="0"/>
                <a:ea typeface="ＭＳ Ｐゴシック" pitchFamily="1" charset="-128"/>
              </a:defRPr>
            </a:lvl2pPr>
            <a:lvl3pPr algn="ctr" rtl="0" eaLnBrk="0" fontAlgn="base" hangingPunct="0">
              <a:spcBef>
                <a:spcPct val="0"/>
              </a:spcBef>
              <a:spcAft>
                <a:spcPct val="0"/>
              </a:spcAft>
              <a:defRPr sz="3600">
                <a:solidFill>
                  <a:schemeClr val="accent1"/>
                </a:solidFill>
                <a:latin typeface="Arial" panose="020B0604020202020204" pitchFamily="34" charset="0"/>
                <a:ea typeface="ＭＳ Ｐゴシック" pitchFamily="1" charset="-128"/>
              </a:defRPr>
            </a:lvl3pPr>
            <a:lvl4pPr algn="ctr" rtl="0" eaLnBrk="0" fontAlgn="base" hangingPunct="0">
              <a:spcBef>
                <a:spcPct val="0"/>
              </a:spcBef>
              <a:spcAft>
                <a:spcPct val="0"/>
              </a:spcAft>
              <a:defRPr sz="3600">
                <a:solidFill>
                  <a:schemeClr val="accent1"/>
                </a:solidFill>
                <a:latin typeface="Arial" panose="020B0604020202020204" pitchFamily="34" charset="0"/>
                <a:ea typeface="ＭＳ Ｐゴシック" pitchFamily="1" charset="-128"/>
              </a:defRPr>
            </a:lvl4pPr>
            <a:lvl5pPr algn="ctr" rtl="0" eaLnBrk="0" fontAlgn="base" hangingPunct="0">
              <a:spcBef>
                <a:spcPct val="0"/>
              </a:spcBef>
              <a:spcAft>
                <a:spcPct val="0"/>
              </a:spcAft>
              <a:defRPr sz="3600">
                <a:solidFill>
                  <a:schemeClr val="accent1"/>
                </a:solidFill>
                <a:latin typeface="Arial" panose="020B0604020202020204" pitchFamily="34" charset="0"/>
                <a:ea typeface="ＭＳ Ｐゴシック" pitchFamily="1" charset="-128"/>
              </a:defRPr>
            </a:lvl5pPr>
            <a:lvl6pPr marL="457200" algn="ctr" rtl="0" fontAlgn="base">
              <a:spcBef>
                <a:spcPct val="0"/>
              </a:spcBef>
              <a:spcAft>
                <a:spcPct val="0"/>
              </a:spcAft>
              <a:defRPr sz="3600">
                <a:solidFill>
                  <a:schemeClr val="accent1"/>
                </a:solidFill>
                <a:latin typeface="News Gothic MT" pitchFamily="1" charset="0"/>
                <a:ea typeface="ＭＳ Ｐゴシック" pitchFamily="1" charset="-128"/>
              </a:defRPr>
            </a:lvl6pPr>
            <a:lvl7pPr marL="914400" algn="ctr" rtl="0" fontAlgn="base">
              <a:spcBef>
                <a:spcPct val="0"/>
              </a:spcBef>
              <a:spcAft>
                <a:spcPct val="0"/>
              </a:spcAft>
              <a:defRPr sz="3600">
                <a:solidFill>
                  <a:schemeClr val="accent1"/>
                </a:solidFill>
                <a:latin typeface="News Gothic MT" pitchFamily="1" charset="0"/>
                <a:ea typeface="ＭＳ Ｐゴシック" pitchFamily="1" charset="-128"/>
              </a:defRPr>
            </a:lvl7pPr>
            <a:lvl8pPr marL="1371600" algn="ctr" rtl="0" fontAlgn="base">
              <a:spcBef>
                <a:spcPct val="0"/>
              </a:spcBef>
              <a:spcAft>
                <a:spcPct val="0"/>
              </a:spcAft>
              <a:defRPr sz="3600">
                <a:solidFill>
                  <a:schemeClr val="accent1"/>
                </a:solidFill>
                <a:latin typeface="News Gothic MT" pitchFamily="1" charset="0"/>
                <a:ea typeface="ＭＳ Ｐゴシック" pitchFamily="1" charset="-128"/>
              </a:defRPr>
            </a:lvl8pPr>
            <a:lvl9pPr marL="1828800" algn="ctr" rtl="0" fontAlgn="base">
              <a:spcBef>
                <a:spcPct val="0"/>
              </a:spcBef>
              <a:spcAft>
                <a:spcPct val="0"/>
              </a:spcAft>
              <a:defRPr sz="3600">
                <a:solidFill>
                  <a:schemeClr val="accent1"/>
                </a:solidFill>
                <a:latin typeface="News Gothic MT" pitchFamily="1" charset="0"/>
                <a:ea typeface="ＭＳ Ｐゴシック" pitchFamily="1" charset="-128"/>
              </a:defRPr>
            </a:lvl9pPr>
          </a:lstStyle>
          <a:p>
            <a:pPr algn="l"/>
            <a:r>
              <a:rPr lang="en-AU" b="1" dirty="0" smtClean="0"/>
              <a:t>… or use the advanced search option</a:t>
            </a:r>
            <a:endParaRPr lang="en-US" b="1" dirty="0"/>
          </a:p>
        </p:txBody>
      </p:sp>
    </p:spTree>
    <p:extLst>
      <p:ext uri="{BB962C8B-B14F-4D97-AF65-F5344CB8AC3E}">
        <p14:creationId xmlns:p14="http://schemas.microsoft.com/office/powerpoint/2010/main" val="29661281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199"/>
            <a:ext cx="9906000" cy="762000"/>
          </a:xfrm>
        </p:spPr>
        <p:txBody>
          <a:bodyPr/>
          <a:lstStyle/>
          <a:p>
            <a:pPr algn="l"/>
            <a:r>
              <a:rPr lang="en-NZ" b="1" dirty="0" smtClean="0"/>
              <a:t>Resources identified using Contexts search</a:t>
            </a:r>
            <a:endParaRPr lang="en-NZ" b="1" dirty="0"/>
          </a:p>
        </p:txBody>
      </p:sp>
      <p:sp>
        <p:nvSpPr>
          <p:cNvPr id="3" name="Content Placeholder 2"/>
          <p:cNvSpPr>
            <a:spLocks noGrp="1"/>
          </p:cNvSpPr>
          <p:nvPr>
            <p:ph idx="1"/>
          </p:nvPr>
        </p:nvSpPr>
        <p:spPr>
          <a:xfrm>
            <a:off x="6324600" y="990600"/>
            <a:ext cx="5501640" cy="5410199"/>
          </a:xfrm>
        </p:spPr>
        <p:txBody>
          <a:bodyPr>
            <a:normAutofit/>
          </a:bodyPr>
          <a:lstStyle/>
          <a:p>
            <a:pPr marL="0" indent="0">
              <a:spcBef>
                <a:spcPts val="0"/>
              </a:spcBef>
              <a:buNone/>
            </a:pPr>
            <a:r>
              <a:rPr lang="en-NZ" sz="2400" dirty="0" smtClean="0">
                <a:solidFill>
                  <a:schemeClr val="tx1"/>
                </a:solidFill>
              </a:rPr>
              <a:t>Context: </a:t>
            </a:r>
            <a:r>
              <a:rPr lang="en-NZ" sz="2400" b="1" u="sng" dirty="0">
                <a:solidFill>
                  <a:schemeClr val="tx1"/>
                </a:solidFill>
              </a:rPr>
              <a:t>Soil, Farming and Science</a:t>
            </a:r>
          </a:p>
          <a:p>
            <a:pPr marL="0" indent="0">
              <a:spcBef>
                <a:spcPts val="0"/>
              </a:spcBef>
              <a:buNone/>
            </a:pPr>
            <a:r>
              <a:rPr lang="en-NZ" sz="2400" i="1" dirty="0">
                <a:solidFill>
                  <a:schemeClr val="tx1"/>
                </a:solidFill>
              </a:rPr>
              <a:t>NZ research includes articles on </a:t>
            </a:r>
            <a:r>
              <a:rPr lang="en-NZ" sz="2800" dirty="0">
                <a:solidFill>
                  <a:schemeClr val="tx1"/>
                </a:solidFill>
              </a:rPr>
              <a:t>:</a:t>
            </a:r>
          </a:p>
          <a:p>
            <a:pPr marL="361950" indent="-361950">
              <a:spcBef>
                <a:spcPts val="600"/>
              </a:spcBef>
              <a:buFont typeface="Arial" panose="020B0604020202020204" pitchFamily="34" charset="0"/>
              <a:buChar char="•"/>
            </a:pPr>
            <a:r>
              <a:rPr lang="en-NZ" dirty="0">
                <a:solidFill>
                  <a:schemeClr val="tx1"/>
                </a:solidFill>
              </a:rPr>
              <a:t>Inhibiting nitrous emissions –</a:t>
            </a:r>
          </a:p>
          <a:p>
            <a:pPr marL="361950" indent="-361950">
              <a:spcBef>
                <a:spcPts val="600"/>
              </a:spcBef>
              <a:buFont typeface="Arial" panose="020B0604020202020204" pitchFamily="34" charset="0"/>
              <a:buChar char="•"/>
            </a:pPr>
            <a:r>
              <a:rPr lang="en-NZ" dirty="0" err="1">
                <a:solidFill>
                  <a:schemeClr val="tx1"/>
                </a:solidFill>
              </a:rPr>
              <a:t>Denitrification</a:t>
            </a:r>
            <a:r>
              <a:rPr lang="en-NZ" dirty="0">
                <a:solidFill>
                  <a:schemeClr val="tx1"/>
                </a:solidFill>
              </a:rPr>
              <a:t> beds</a:t>
            </a:r>
          </a:p>
          <a:p>
            <a:pPr marL="361950" indent="-361950">
              <a:spcBef>
                <a:spcPts val="600"/>
              </a:spcBef>
              <a:buFont typeface="Arial" panose="020B0604020202020204" pitchFamily="34" charset="0"/>
              <a:buChar char="•"/>
            </a:pPr>
            <a:r>
              <a:rPr lang="en-NZ" dirty="0">
                <a:solidFill>
                  <a:schemeClr val="tx1"/>
                </a:solidFill>
              </a:rPr>
              <a:t>Managing nutrients</a:t>
            </a:r>
          </a:p>
          <a:p>
            <a:pPr>
              <a:spcBef>
                <a:spcPts val="0"/>
              </a:spcBef>
            </a:pPr>
            <a:endParaRPr lang="en-NZ" sz="900" dirty="0">
              <a:solidFill>
                <a:schemeClr val="tx1"/>
              </a:solidFill>
            </a:endParaRPr>
          </a:p>
          <a:p>
            <a:pPr marL="0" indent="0">
              <a:spcBef>
                <a:spcPts val="0"/>
              </a:spcBef>
              <a:buNone/>
            </a:pPr>
            <a:r>
              <a:rPr lang="en-NZ" sz="2400" dirty="0" smtClean="0">
                <a:solidFill>
                  <a:schemeClr val="tx1"/>
                </a:solidFill>
              </a:rPr>
              <a:t>Context: </a:t>
            </a:r>
            <a:r>
              <a:rPr lang="en-NZ" sz="2400" b="1" u="sng" dirty="0" smtClean="0">
                <a:solidFill>
                  <a:schemeClr val="tx1"/>
                </a:solidFill>
              </a:rPr>
              <a:t>Satellites</a:t>
            </a:r>
            <a:endParaRPr lang="en-NZ" sz="2400" b="1" u="sng" dirty="0">
              <a:solidFill>
                <a:schemeClr val="tx1"/>
              </a:solidFill>
            </a:endParaRPr>
          </a:p>
          <a:p>
            <a:pPr marL="0" indent="0">
              <a:spcBef>
                <a:spcPts val="0"/>
              </a:spcBef>
              <a:buNone/>
            </a:pPr>
            <a:r>
              <a:rPr lang="en-NZ" sz="2400" i="1" dirty="0">
                <a:solidFill>
                  <a:schemeClr val="tx1"/>
                </a:solidFill>
              </a:rPr>
              <a:t>NZ research includes articles </a:t>
            </a:r>
            <a:r>
              <a:rPr lang="en-NZ" sz="2400" i="1" dirty="0" smtClean="0">
                <a:solidFill>
                  <a:schemeClr val="tx1"/>
                </a:solidFill>
              </a:rPr>
              <a:t>on:</a:t>
            </a:r>
            <a:endParaRPr lang="en-NZ" sz="2400" i="1" dirty="0">
              <a:solidFill>
                <a:schemeClr val="tx1"/>
              </a:solidFill>
            </a:endParaRPr>
          </a:p>
          <a:p>
            <a:pPr marL="361950" indent="-361950">
              <a:spcBef>
                <a:spcPts val="600"/>
              </a:spcBef>
              <a:buFont typeface="Arial" panose="020B0604020202020204" pitchFamily="34" charset="0"/>
              <a:buChar char="•"/>
            </a:pPr>
            <a:r>
              <a:rPr lang="en-NZ" dirty="0">
                <a:solidFill>
                  <a:schemeClr val="tx1"/>
                </a:solidFill>
              </a:rPr>
              <a:t>Satellites measure ice thickness</a:t>
            </a:r>
          </a:p>
          <a:p>
            <a:pPr marL="361950" indent="-361950">
              <a:spcBef>
                <a:spcPts val="600"/>
              </a:spcBef>
              <a:buFont typeface="Arial" panose="020B0604020202020204" pitchFamily="34" charset="0"/>
              <a:buChar char="•"/>
            </a:pPr>
            <a:r>
              <a:rPr lang="en-NZ" dirty="0">
                <a:solidFill>
                  <a:schemeClr val="tx1"/>
                </a:solidFill>
              </a:rPr>
              <a:t>Satellites and weather</a:t>
            </a:r>
          </a:p>
          <a:p>
            <a:pPr marL="0" indent="0">
              <a:spcBef>
                <a:spcPts val="0"/>
              </a:spcBef>
              <a:buNone/>
            </a:pPr>
            <a:endParaRPr lang="en-NZ" sz="1000" dirty="0">
              <a:solidFill>
                <a:schemeClr val="tx1"/>
              </a:solidFill>
            </a:endParaRPr>
          </a:p>
          <a:p>
            <a:pPr marL="0" indent="0">
              <a:spcBef>
                <a:spcPts val="0"/>
              </a:spcBef>
              <a:buNone/>
            </a:pPr>
            <a:r>
              <a:rPr lang="en-NZ" sz="2400" dirty="0">
                <a:solidFill>
                  <a:schemeClr val="tx1"/>
                </a:solidFill>
              </a:rPr>
              <a:t>Innovation Stories - </a:t>
            </a:r>
            <a:r>
              <a:rPr lang="en-NZ" sz="2400" b="1" u="sng" dirty="0" err="1">
                <a:solidFill>
                  <a:schemeClr val="tx1"/>
                </a:solidFill>
              </a:rPr>
              <a:t>Biospife</a:t>
            </a:r>
            <a:endParaRPr lang="en-NZ" sz="2400" b="1" u="sng" dirty="0">
              <a:solidFill>
                <a:schemeClr val="tx1"/>
              </a:solidFill>
            </a:endParaRPr>
          </a:p>
          <a:p>
            <a:pPr marL="0" indent="0">
              <a:spcBef>
                <a:spcPts val="0"/>
              </a:spcBef>
              <a:buNone/>
            </a:pPr>
            <a:r>
              <a:rPr lang="en-NZ" sz="2400" i="1" dirty="0">
                <a:solidFill>
                  <a:schemeClr val="tx1"/>
                </a:solidFill>
              </a:rPr>
              <a:t>NZ research includes articles </a:t>
            </a:r>
            <a:r>
              <a:rPr lang="en-NZ" sz="2400" i="1" dirty="0" smtClean="0">
                <a:solidFill>
                  <a:schemeClr val="tx1"/>
                </a:solidFill>
              </a:rPr>
              <a:t>on:</a:t>
            </a:r>
            <a:endParaRPr lang="en-NZ" sz="2400" i="1" dirty="0">
              <a:solidFill>
                <a:schemeClr val="tx1"/>
              </a:solidFill>
            </a:endParaRPr>
          </a:p>
          <a:p>
            <a:pPr marL="361950" indent="-361950">
              <a:spcBef>
                <a:spcPts val="600"/>
              </a:spcBef>
              <a:buFont typeface="Arial" panose="020B0604020202020204" pitchFamily="34" charset="0"/>
              <a:buChar char="•"/>
            </a:pPr>
            <a:r>
              <a:rPr lang="en-NZ" dirty="0">
                <a:solidFill>
                  <a:schemeClr val="tx1"/>
                </a:solidFill>
              </a:rPr>
              <a:t>The </a:t>
            </a:r>
            <a:r>
              <a:rPr lang="en-NZ" dirty="0" err="1">
                <a:solidFill>
                  <a:schemeClr val="tx1"/>
                </a:solidFill>
              </a:rPr>
              <a:t>Zespri</a:t>
            </a:r>
            <a:r>
              <a:rPr lang="en-NZ" dirty="0">
                <a:solidFill>
                  <a:schemeClr val="tx1"/>
                </a:solidFill>
              </a:rPr>
              <a:t> </a:t>
            </a:r>
            <a:r>
              <a:rPr lang="en-NZ" dirty="0" err="1">
                <a:solidFill>
                  <a:schemeClr val="tx1"/>
                </a:solidFill>
              </a:rPr>
              <a:t>Biospife</a:t>
            </a:r>
            <a:r>
              <a:rPr lang="en-NZ" dirty="0">
                <a:solidFill>
                  <a:schemeClr val="tx1"/>
                </a:solidFill>
              </a:rPr>
              <a:t> article and video</a:t>
            </a:r>
          </a:p>
          <a:p>
            <a:pPr>
              <a:spcBef>
                <a:spcPts val="0"/>
              </a:spcBef>
              <a:buFont typeface="Arial" panose="020B0604020202020204" pitchFamily="34" charset="0"/>
              <a:buChar char="•"/>
            </a:pPr>
            <a:endParaRPr lang="en-NZ" b="1" u="sng" dirty="0"/>
          </a:p>
        </p:txBody>
      </p:sp>
      <p:sp>
        <p:nvSpPr>
          <p:cNvPr id="4" name="Text Placeholder 3"/>
          <p:cNvSpPr>
            <a:spLocks noGrp="1"/>
          </p:cNvSpPr>
          <p:nvPr>
            <p:ph type="body" sz="half" idx="2"/>
          </p:nvPr>
        </p:nvSpPr>
        <p:spPr>
          <a:xfrm>
            <a:off x="457200" y="838199"/>
            <a:ext cx="6096000" cy="5715001"/>
          </a:xfrm>
        </p:spPr>
        <p:txBody>
          <a:bodyPr>
            <a:normAutofit/>
          </a:bodyPr>
          <a:lstStyle/>
          <a:p>
            <a:pPr algn="l">
              <a:spcBef>
                <a:spcPts val="0"/>
              </a:spcBef>
            </a:pPr>
            <a:r>
              <a:rPr lang="en-NZ" sz="2400" dirty="0" smtClean="0">
                <a:solidFill>
                  <a:schemeClr val="tx1"/>
                </a:solidFill>
              </a:rPr>
              <a:t>Context: </a:t>
            </a:r>
            <a:r>
              <a:rPr lang="en-NZ" sz="2400" b="1" u="sng" dirty="0" smtClean="0">
                <a:solidFill>
                  <a:schemeClr val="tx1"/>
                </a:solidFill>
              </a:rPr>
              <a:t>Gases and Plasma</a:t>
            </a:r>
            <a:endParaRPr lang="en-NZ" sz="2400" dirty="0" smtClean="0">
              <a:solidFill>
                <a:schemeClr val="tx1"/>
              </a:solidFill>
            </a:endParaRPr>
          </a:p>
          <a:p>
            <a:pPr algn="l">
              <a:spcBef>
                <a:spcPts val="0"/>
              </a:spcBef>
            </a:pPr>
            <a:r>
              <a:rPr lang="en-NZ" sz="2200" i="1" dirty="0" smtClean="0">
                <a:solidFill>
                  <a:schemeClr val="tx1"/>
                </a:solidFill>
              </a:rPr>
              <a:t>NZ research includes articles on:</a:t>
            </a:r>
          </a:p>
          <a:p>
            <a:pPr marL="361950" indent="-361950" algn="l">
              <a:spcBef>
                <a:spcPts val="600"/>
              </a:spcBef>
              <a:buFont typeface="Arial" panose="020B0604020202020204" pitchFamily="34" charset="0"/>
              <a:buChar char="•"/>
            </a:pPr>
            <a:r>
              <a:rPr lang="en-NZ" sz="2200" dirty="0" smtClean="0">
                <a:solidFill>
                  <a:schemeClr val="tx1"/>
                </a:solidFill>
              </a:rPr>
              <a:t>Heat pump design for timber drying</a:t>
            </a:r>
          </a:p>
          <a:p>
            <a:pPr marL="361950" indent="-361950" algn="l">
              <a:spcBef>
                <a:spcPts val="600"/>
              </a:spcBef>
              <a:buFont typeface="Arial" panose="020B0604020202020204" pitchFamily="34" charset="0"/>
              <a:buChar char="•"/>
            </a:pPr>
            <a:r>
              <a:rPr lang="en-NZ" sz="2200" dirty="0" smtClean="0">
                <a:solidFill>
                  <a:schemeClr val="tx1"/>
                </a:solidFill>
              </a:rPr>
              <a:t>Lightning location network</a:t>
            </a:r>
          </a:p>
          <a:p>
            <a:pPr marL="361950" indent="-361950" algn="l">
              <a:spcBef>
                <a:spcPts val="600"/>
              </a:spcBef>
              <a:buFont typeface="Arial" panose="020B0604020202020204" pitchFamily="34" charset="0"/>
              <a:buChar char="•"/>
            </a:pPr>
            <a:r>
              <a:rPr lang="en-NZ" sz="2200" dirty="0" smtClean="0">
                <a:solidFill>
                  <a:schemeClr val="tx1"/>
                </a:solidFill>
              </a:rPr>
              <a:t>Plasma spray gun research</a:t>
            </a:r>
          </a:p>
          <a:p>
            <a:pPr algn="l">
              <a:spcBef>
                <a:spcPts val="0"/>
              </a:spcBef>
            </a:pPr>
            <a:endParaRPr lang="en-NZ" sz="2800" dirty="0">
              <a:solidFill>
                <a:schemeClr val="tx1"/>
              </a:solidFill>
            </a:endParaRPr>
          </a:p>
          <a:p>
            <a:pPr algn="l">
              <a:spcBef>
                <a:spcPts val="0"/>
              </a:spcBef>
            </a:pPr>
            <a:r>
              <a:rPr lang="en-NZ" sz="2400" dirty="0" smtClean="0">
                <a:solidFill>
                  <a:schemeClr val="tx1"/>
                </a:solidFill>
              </a:rPr>
              <a:t>Context</a:t>
            </a:r>
            <a:r>
              <a:rPr lang="en-NZ" sz="2400" b="1" dirty="0" smtClean="0">
                <a:solidFill>
                  <a:schemeClr val="tx1"/>
                </a:solidFill>
              </a:rPr>
              <a:t>: </a:t>
            </a:r>
            <a:r>
              <a:rPr lang="en-NZ" sz="2400" b="1" u="sng" dirty="0" err="1" smtClean="0">
                <a:solidFill>
                  <a:schemeClr val="tx1"/>
                </a:solidFill>
              </a:rPr>
              <a:t>Toku</a:t>
            </a:r>
            <a:r>
              <a:rPr lang="en-NZ" sz="2400" b="1" u="sng" dirty="0" smtClean="0">
                <a:solidFill>
                  <a:schemeClr val="tx1"/>
                </a:solidFill>
              </a:rPr>
              <a:t> Awa </a:t>
            </a:r>
            <a:r>
              <a:rPr lang="en-NZ" sz="2400" b="1" u="sng" dirty="0" err="1" smtClean="0">
                <a:solidFill>
                  <a:schemeClr val="tx1"/>
                </a:solidFill>
              </a:rPr>
              <a:t>Koiora</a:t>
            </a:r>
            <a:endParaRPr lang="en-NZ" sz="2400" b="1" u="sng" dirty="0" smtClean="0">
              <a:solidFill>
                <a:schemeClr val="tx1"/>
              </a:solidFill>
            </a:endParaRPr>
          </a:p>
          <a:p>
            <a:pPr algn="l">
              <a:spcBef>
                <a:spcPts val="0"/>
              </a:spcBef>
            </a:pPr>
            <a:r>
              <a:rPr lang="en-NZ" sz="2200" i="1" dirty="0">
                <a:solidFill>
                  <a:schemeClr val="tx1"/>
                </a:solidFill>
              </a:rPr>
              <a:t>NZ research includes articles </a:t>
            </a:r>
            <a:r>
              <a:rPr lang="en-NZ" sz="2200" i="1" dirty="0" smtClean="0">
                <a:solidFill>
                  <a:schemeClr val="tx1"/>
                </a:solidFill>
              </a:rPr>
              <a:t>on</a:t>
            </a:r>
            <a:r>
              <a:rPr lang="en-NZ" sz="2200" dirty="0" smtClean="0">
                <a:solidFill>
                  <a:schemeClr val="tx1"/>
                </a:solidFill>
              </a:rPr>
              <a:t>:</a:t>
            </a:r>
            <a:endParaRPr lang="en-NZ" sz="2200" dirty="0">
              <a:solidFill>
                <a:schemeClr val="tx1"/>
              </a:solidFill>
            </a:endParaRPr>
          </a:p>
          <a:p>
            <a:pPr marL="342900" indent="-342900" algn="l">
              <a:spcBef>
                <a:spcPts val="600"/>
              </a:spcBef>
              <a:buFont typeface="Arial" panose="020B0604020202020204" pitchFamily="34" charset="0"/>
              <a:buChar char="•"/>
            </a:pPr>
            <a:r>
              <a:rPr lang="en-NZ" sz="2200" dirty="0" err="1" smtClean="0">
                <a:solidFill>
                  <a:schemeClr val="tx1"/>
                </a:solidFill>
              </a:rPr>
              <a:t>Huntly</a:t>
            </a:r>
            <a:r>
              <a:rPr lang="en-NZ" sz="2200" dirty="0" smtClean="0">
                <a:solidFill>
                  <a:schemeClr val="tx1"/>
                </a:solidFill>
              </a:rPr>
              <a:t> power station</a:t>
            </a:r>
          </a:p>
          <a:p>
            <a:pPr marL="342900" indent="-342900" algn="l">
              <a:spcBef>
                <a:spcPts val="600"/>
              </a:spcBef>
              <a:buFont typeface="Arial" panose="020B0604020202020204" pitchFamily="34" charset="0"/>
              <a:buChar char="•"/>
            </a:pPr>
            <a:r>
              <a:rPr lang="en-NZ" sz="2200" dirty="0" smtClean="0">
                <a:solidFill>
                  <a:schemeClr val="tx1"/>
                </a:solidFill>
              </a:rPr>
              <a:t>Trapping koi carp</a:t>
            </a:r>
          </a:p>
          <a:p>
            <a:pPr marL="342900" indent="-342900" algn="l">
              <a:spcBef>
                <a:spcPts val="600"/>
              </a:spcBef>
              <a:buFont typeface="Arial" panose="020B0604020202020204" pitchFamily="34" charset="0"/>
              <a:buChar char="•"/>
            </a:pPr>
            <a:r>
              <a:rPr lang="en-NZ" sz="2200" dirty="0" smtClean="0">
                <a:solidFill>
                  <a:schemeClr val="tx1"/>
                </a:solidFill>
              </a:rPr>
              <a:t>Wetlands  the rivers kidneys</a:t>
            </a:r>
            <a:endParaRPr lang="en-NZ" sz="2400" dirty="0">
              <a:solidFill>
                <a:schemeClr val="tx1"/>
              </a:solidFill>
            </a:endParaRPr>
          </a:p>
          <a:p>
            <a:pPr algn="l">
              <a:spcBef>
                <a:spcPts val="0"/>
              </a:spcBef>
            </a:pPr>
            <a:endParaRPr lang="en-NZ" sz="2800" dirty="0" smtClean="0">
              <a:solidFill>
                <a:schemeClr val="tx1"/>
              </a:solidFill>
            </a:endParaRPr>
          </a:p>
          <a:p>
            <a:pPr algn="l">
              <a:spcBef>
                <a:spcPts val="0"/>
              </a:spcBef>
            </a:pPr>
            <a:r>
              <a:rPr lang="en-NZ" sz="2800" dirty="0" smtClean="0">
                <a:solidFill>
                  <a:schemeClr val="tx1"/>
                </a:solidFill>
              </a:rPr>
              <a:t> </a:t>
            </a:r>
          </a:p>
          <a:p>
            <a:endParaRPr lang="en-NZ" b="1" dirty="0"/>
          </a:p>
          <a:p>
            <a:endParaRPr lang="en-NZ" dirty="0"/>
          </a:p>
        </p:txBody>
      </p:sp>
      <p:sp>
        <p:nvSpPr>
          <p:cNvPr id="5" name="Footer Placeholder 4"/>
          <p:cNvSpPr txBox="1">
            <a:spLocks noGrp="1"/>
          </p:cNvSpPr>
          <p:nvPr/>
        </p:nvSpPr>
        <p:spPr bwMode="auto">
          <a:xfrm>
            <a:off x="457200" y="6400800"/>
            <a:ext cx="59832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dirty="0">
                <a:solidFill>
                  <a:schemeClr val="accent2"/>
                </a:solidFill>
                <a:latin typeface="Verdana" panose="020B0604030504040204" pitchFamily="34" charset="0"/>
              </a:rPr>
              <a:t>© 2015 The University of Waikato | </a:t>
            </a:r>
            <a:r>
              <a:rPr lang="en-US" altLang="en-US" sz="1200" u="sng" dirty="0">
                <a:solidFill>
                  <a:schemeClr val="accent2"/>
                </a:solidFill>
                <a:latin typeface="Verdana" panose="020B0604030504040204" pitchFamily="34" charset="0"/>
                <a:hlinkClick r:id="rId3"/>
              </a:rPr>
              <a:t>www.sciencelearn.org.nz</a:t>
            </a:r>
            <a:endParaRPr lang="en-US" altLang="en-US" sz="1200" u="sng" dirty="0">
              <a:solidFill>
                <a:schemeClr val="accent2"/>
              </a:solidFill>
            </a:endParaRPr>
          </a:p>
        </p:txBody>
      </p:sp>
    </p:spTree>
    <p:extLst>
      <p:ext uri="{BB962C8B-B14F-4D97-AF65-F5344CB8AC3E}">
        <p14:creationId xmlns:p14="http://schemas.microsoft.com/office/powerpoint/2010/main" val="61658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4">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1" y="1445637"/>
            <a:ext cx="10134600" cy="4802763"/>
          </a:xfrm>
        </p:spPr>
        <p:txBody>
          <a:bodyPr>
            <a:noAutofit/>
          </a:bodyPr>
          <a:lstStyle/>
          <a:p>
            <a:pPr marL="0" indent="0">
              <a:spcBef>
                <a:spcPts val="600"/>
              </a:spcBef>
              <a:buNone/>
            </a:pPr>
            <a:r>
              <a:rPr lang="en-NZ" b="1" dirty="0" smtClean="0">
                <a:solidFill>
                  <a:schemeClr val="tx1"/>
                </a:solidFill>
              </a:rPr>
              <a:t>From </a:t>
            </a:r>
            <a:r>
              <a:rPr lang="en-NZ" b="1" u="sng" dirty="0" err="1" smtClean="0">
                <a:solidFill>
                  <a:schemeClr val="tx1"/>
                </a:solidFill>
              </a:rPr>
              <a:t>Toku</a:t>
            </a:r>
            <a:r>
              <a:rPr lang="en-NZ" b="1" u="sng" dirty="0" smtClean="0">
                <a:solidFill>
                  <a:schemeClr val="tx1"/>
                </a:solidFill>
              </a:rPr>
              <a:t> Awa </a:t>
            </a:r>
            <a:r>
              <a:rPr lang="en-NZ" b="1" u="sng" dirty="0" err="1" smtClean="0">
                <a:solidFill>
                  <a:schemeClr val="tx1"/>
                </a:solidFill>
              </a:rPr>
              <a:t>Koiora</a:t>
            </a:r>
            <a:endParaRPr lang="en-NZ" b="1" u="sng" dirty="0" smtClean="0">
              <a:solidFill>
                <a:schemeClr val="tx1"/>
              </a:solidFill>
            </a:endParaRPr>
          </a:p>
          <a:p>
            <a:pPr>
              <a:spcBef>
                <a:spcPts val="600"/>
              </a:spcBef>
            </a:pPr>
            <a:r>
              <a:rPr lang="en-NZ" sz="2200" b="1" dirty="0" smtClean="0">
                <a:solidFill>
                  <a:schemeClr val="tx1"/>
                </a:solidFill>
              </a:rPr>
              <a:t>Wetlands – the rivers kidneys </a:t>
            </a:r>
            <a:r>
              <a:rPr lang="en-NZ" sz="2200" dirty="0" smtClean="0">
                <a:solidFill>
                  <a:schemeClr val="tx1"/>
                </a:solidFill>
              </a:rPr>
              <a:t>because it demonstrates </a:t>
            </a:r>
            <a:br>
              <a:rPr lang="en-NZ" sz="2200" dirty="0" smtClean="0">
                <a:solidFill>
                  <a:schemeClr val="tx1"/>
                </a:solidFill>
              </a:rPr>
            </a:br>
            <a:r>
              <a:rPr lang="en-NZ" sz="2200" dirty="0" smtClean="0">
                <a:solidFill>
                  <a:schemeClr val="tx1"/>
                </a:solidFill>
              </a:rPr>
              <a:t>links between scientists, students and iwi</a:t>
            </a:r>
          </a:p>
          <a:p>
            <a:pPr>
              <a:spcBef>
                <a:spcPts val="600"/>
              </a:spcBef>
            </a:pPr>
            <a:r>
              <a:rPr lang="en-NZ" sz="2200" b="1" dirty="0" smtClean="0">
                <a:solidFill>
                  <a:schemeClr val="tx1"/>
                </a:solidFill>
              </a:rPr>
              <a:t>Tuna  working with glass eels </a:t>
            </a:r>
            <a:r>
              <a:rPr lang="en-NZ" sz="2200" dirty="0" smtClean="0">
                <a:solidFill>
                  <a:schemeClr val="tx1"/>
                </a:solidFill>
              </a:rPr>
              <a:t>because it shows that </a:t>
            </a:r>
            <a:br>
              <a:rPr lang="en-NZ" sz="2200" dirty="0" smtClean="0">
                <a:solidFill>
                  <a:schemeClr val="tx1"/>
                </a:solidFill>
              </a:rPr>
            </a:br>
            <a:r>
              <a:rPr lang="en-NZ" sz="2200" dirty="0" smtClean="0">
                <a:solidFill>
                  <a:schemeClr val="tx1"/>
                </a:solidFill>
              </a:rPr>
              <a:t>sometimes science research outcomes may be commercially </a:t>
            </a:r>
            <a:br>
              <a:rPr lang="en-NZ" sz="2200" dirty="0" smtClean="0">
                <a:solidFill>
                  <a:schemeClr val="tx1"/>
                </a:solidFill>
              </a:rPr>
            </a:br>
            <a:r>
              <a:rPr lang="en-NZ" sz="2200" dirty="0" smtClean="0">
                <a:solidFill>
                  <a:schemeClr val="tx1"/>
                </a:solidFill>
              </a:rPr>
              <a:t>viable, but other considerations might be important</a:t>
            </a:r>
          </a:p>
          <a:p>
            <a:pPr>
              <a:spcBef>
                <a:spcPts val="600"/>
              </a:spcBef>
            </a:pPr>
            <a:r>
              <a:rPr lang="en-NZ" sz="2200" b="1" dirty="0" smtClean="0">
                <a:solidFill>
                  <a:schemeClr val="tx1"/>
                </a:solidFill>
              </a:rPr>
              <a:t>Trapping koi carp  </a:t>
            </a:r>
            <a:r>
              <a:rPr lang="en-NZ" sz="2200" dirty="0" smtClean="0">
                <a:solidFill>
                  <a:schemeClr val="tx1"/>
                </a:solidFill>
              </a:rPr>
              <a:t>shows the response of scientists to an </a:t>
            </a:r>
            <a:br>
              <a:rPr lang="en-NZ" sz="2200" dirty="0" smtClean="0">
                <a:solidFill>
                  <a:schemeClr val="tx1"/>
                </a:solidFill>
              </a:rPr>
            </a:br>
            <a:r>
              <a:rPr lang="en-NZ" sz="2200" dirty="0" smtClean="0">
                <a:solidFill>
                  <a:schemeClr val="tx1"/>
                </a:solidFill>
              </a:rPr>
              <a:t>environmental problem by relying on careful observation to lead to an effective outcome</a:t>
            </a:r>
          </a:p>
          <a:p>
            <a:pPr>
              <a:spcBef>
                <a:spcPts val="600"/>
              </a:spcBef>
            </a:pPr>
            <a:r>
              <a:rPr lang="en-NZ" sz="2200" b="1" dirty="0" err="1" smtClean="0">
                <a:solidFill>
                  <a:schemeClr val="tx1"/>
                </a:solidFill>
              </a:rPr>
              <a:t>Whitebaiting</a:t>
            </a:r>
            <a:r>
              <a:rPr lang="en-NZ" sz="2200" dirty="0" smtClean="0">
                <a:solidFill>
                  <a:schemeClr val="tx1"/>
                </a:solidFill>
              </a:rPr>
              <a:t> models links between scientists and other groups where anecdotal information can help scientists see the bigger picture</a:t>
            </a:r>
          </a:p>
          <a:p>
            <a:pPr marL="0" indent="0">
              <a:spcBef>
                <a:spcPts val="0"/>
              </a:spcBef>
              <a:buNone/>
            </a:pPr>
            <a:endParaRPr lang="en-NZ" sz="2200" dirty="0" smtClean="0">
              <a:solidFill>
                <a:schemeClr val="tx1"/>
              </a:solidFill>
            </a:endParaRPr>
          </a:p>
          <a:p>
            <a:pPr marL="0" indent="0">
              <a:spcBef>
                <a:spcPts val="0"/>
              </a:spcBef>
              <a:buNone/>
            </a:pPr>
            <a:r>
              <a:rPr lang="en-NZ" sz="2200" dirty="0" smtClean="0">
                <a:solidFill>
                  <a:schemeClr val="tx1"/>
                </a:solidFill>
              </a:rPr>
              <a:t>These could be developed to use in a teaching sequence</a:t>
            </a:r>
          </a:p>
        </p:txBody>
      </p:sp>
      <p:sp>
        <p:nvSpPr>
          <p:cNvPr id="4" name="Footer Placeholder 4"/>
          <p:cNvSpPr txBox="1">
            <a:spLocks noGrp="1"/>
          </p:cNvSpPr>
          <p:nvPr/>
        </p:nvSpPr>
        <p:spPr bwMode="auto">
          <a:xfrm>
            <a:off x="457200" y="6400800"/>
            <a:ext cx="59832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dirty="0">
                <a:solidFill>
                  <a:schemeClr val="accent2"/>
                </a:solidFill>
                <a:latin typeface="Verdana" panose="020B0604030504040204" pitchFamily="34" charset="0"/>
              </a:rPr>
              <a:t>© 2015 The University of Waikato | </a:t>
            </a:r>
            <a:r>
              <a:rPr lang="en-US" altLang="en-US" sz="1200" u="sng" dirty="0">
                <a:solidFill>
                  <a:schemeClr val="accent2"/>
                </a:solidFill>
                <a:latin typeface="Verdana" panose="020B0604030504040204" pitchFamily="34" charset="0"/>
                <a:hlinkClick r:id="rId5"/>
              </a:rPr>
              <a:t>www.sciencelearn.org.nz</a:t>
            </a:r>
            <a:endParaRPr lang="en-US" altLang="en-US" sz="1200" u="sng" dirty="0">
              <a:solidFill>
                <a:schemeClr val="accent2"/>
              </a:solidFill>
            </a:endParaRPr>
          </a:p>
        </p:txBody>
      </p:sp>
      <p:sp>
        <p:nvSpPr>
          <p:cNvPr id="5" name="Title 1"/>
          <p:cNvSpPr txBox="1">
            <a:spLocks/>
          </p:cNvSpPr>
          <p:nvPr/>
        </p:nvSpPr>
        <p:spPr bwMode="auto">
          <a:xfrm>
            <a:off x="104295" y="150237"/>
            <a:ext cx="9725506"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3600" kern="1200">
                <a:solidFill>
                  <a:schemeClr val="accent1"/>
                </a:solidFill>
                <a:latin typeface="Arial" panose="020B0604020202020204" pitchFamily="34" charset="0"/>
                <a:ea typeface="+mj-ea"/>
                <a:cs typeface="+mj-cs"/>
              </a:defRPr>
            </a:lvl1pPr>
            <a:lvl2pPr algn="ctr" rtl="0" eaLnBrk="0" fontAlgn="base" hangingPunct="0">
              <a:spcBef>
                <a:spcPct val="0"/>
              </a:spcBef>
              <a:spcAft>
                <a:spcPct val="0"/>
              </a:spcAft>
              <a:defRPr sz="3600">
                <a:solidFill>
                  <a:schemeClr val="accent1"/>
                </a:solidFill>
                <a:latin typeface="Arial" panose="020B0604020202020204" pitchFamily="34" charset="0"/>
                <a:ea typeface="ＭＳ Ｐゴシック" pitchFamily="1" charset="-128"/>
              </a:defRPr>
            </a:lvl2pPr>
            <a:lvl3pPr algn="ctr" rtl="0" eaLnBrk="0" fontAlgn="base" hangingPunct="0">
              <a:spcBef>
                <a:spcPct val="0"/>
              </a:spcBef>
              <a:spcAft>
                <a:spcPct val="0"/>
              </a:spcAft>
              <a:defRPr sz="3600">
                <a:solidFill>
                  <a:schemeClr val="accent1"/>
                </a:solidFill>
                <a:latin typeface="Arial" panose="020B0604020202020204" pitchFamily="34" charset="0"/>
                <a:ea typeface="ＭＳ Ｐゴシック" pitchFamily="1" charset="-128"/>
              </a:defRPr>
            </a:lvl3pPr>
            <a:lvl4pPr algn="ctr" rtl="0" eaLnBrk="0" fontAlgn="base" hangingPunct="0">
              <a:spcBef>
                <a:spcPct val="0"/>
              </a:spcBef>
              <a:spcAft>
                <a:spcPct val="0"/>
              </a:spcAft>
              <a:defRPr sz="3600">
                <a:solidFill>
                  <a:schemeClr val="accent1"/>
                </a:solidFill>
                <a:latin typeface="Arial" panose="020B0604020202020204" pitchFamily="34" charset="0"/>
                <a:ea typeface="ＭＳ Ｐゴシック" pitchFamily="1" charset="-128"/>
              </a:defRPr>
            </a:lvl4pPr>
            <a:lvl5pPr algn="ctr" rtl="0" eaLnBrk="0" fontAlgn="base" hangingPunct="0">
              <a:spcBef>
                <a:spcPct val="0"/>
              </a:spcBef>
              <a:spcAft>
                <a:spcPct val="0"/>
              </a:spcAft>
              <a:defRPr sz="3600">
                <a:solidFill>
                  <a:schemeClr val="accent1"/>
                </a:solidFill>
                <a:latin typeface="Arial" panose="020B0604020202020204" pitchFamily="34" charset="0"/>
                <a:ea typeface="ＭＳ Ｐゴシック" pitchFamily="1" charset="-128"/>
              </a:defRPr>
            </a:lvl5pPr>
            <a:lvl6pPr marL="457200" algn="ctr" rtl="0" fontAlgn="base">
              <a:spcBef>
                <a:spcPct val="0"/>
              </a:spcBef>
              <a:spcAft>
                <a:spcPct val="0"/>
              </a:spcAft>
              <a:defRPr sz="3600">
                <a:solidFill>
                  <a:schemeClr val="accent1"/>
                </a:solidFill>
                <a:latin typeface="News Gothic MT" pitchFamily="1" charset="0"/>
                <a:ea typeface="ＭＳ Ｐゴシック" pitchFamily="1" charset="-128"/>
              </a:defRPr>
            </a:lvl6pPr>
            <a:lvl7pPr marL="914400" algn="ctr" rtl="0" fontAlgn="base">
              <a:spcBef>
                <a:spcPct val="0"/>
              </a:spcBef>
              <a:spcAft>
                <a:spcPct val="0"/>
              </a:spcAft>
              <a:defRPr sz="3600">
                <a:solidFill>
                  <a:schemeClr val="accent1"/>
                </a:solidFill>
                <a:latin typeface="News Gothic MT" pitchFamily="1" charset="0"/>
                <a:ea typeface="ＭＳ Ｐゴシック" pitchFamily="1" charset="-128"/>
              </a:defRPr>
            </a:lvl7pPr>
            <a:lvl8pPr marL="1371600" algn="ctr" rtl="0" fontAlgn="base">
              <a:spcBef>
                <a:spcPct val="0"/>
              </a:spcBef>
              <a:spcAft>
                <a:spcPct val="0"/>
              </a:spcAft>
              <a:defRPr sz="3600">
                <a:solidFill>
                  <a:schemeClr val="accent1"/>
                </a:solidFill>
                <a:latin typeface="News Gothic MT" pitchFamily="1" charset="0"/>
                <a:ea typeface="ＭＳ Ｐゴシック" pitchFamily="1" charset="-128"/>
              </a:defRPr>
            </a:lvl8pPr>
            <a:lvl9pPr marL="1828800" algn="ctr" rtl="0" fontAlgn="base">
              <a:spcBef>
                <a:spcPct val="0"/>
              </a:spcBef>
              <a:spcAft>
                <a:spcPct val="0"/>
              </a:spcAft>
              <a:defRPr sz="3600">
                <a:solidFill>
                  <a:schemeClr val="accent1"/>
                </a:solidFill>
                <a:latin typeface="News Gothic MT" pitchFamily="1" charset="0"/>
                <a:ea typeface="ＭＳ Ｐゴシック" pitchFamily="1" charset="-128"/>
              </a:defRPr>
            </a:lvl9pPr>
          </a:lstStyle>
          <a:p>
            <a:pPr algn="l"/>
            <a:r>
              <a:rPr lang="en-NZ" b="1" dirty="0" smtClean="0"/>
              <a:t>From </a:t>
            </a:r>
            <a:r>
              <a:rPr lang="en-NZ" b="1" dirty="0"/>
              <a:t>the huge list you </a:t>
            </a:r>
            <a:r>
              <a:rPr lang="en-NZ" b="1" dirty="0" smtClean="0"/>
              <a:t>get, </a:t>
            </a:r>
            <a:r>
              <a:rPr lang="en-NZ" b="1" dirty="0"/>
              <a:t>I have selected </a:t>
            </a:r>
            <a:r>
              <a:rPr lang="en-NZ" b="1"/>
              <a:t>some </a:t>
            </a:r>
            <a:r>
              <a:rPr lang="en-NZ" b="1" smtClean="0"/>
              <a:t>research to </a:t>
            </a:r>
            <a:r>
              <a:rPr lang="en-NZ" b="1" dirty="0"/>
              <a:t>follow up:</a:t>
            </a:r>
            <a:endParaRPr lang="en-US" b="1" dirty="0"/>
          </a:p>
        </p:txBody>
      </p:sp>
      <p:pic>
        <p:nvPicPr>
          <p:cNvPr id="7171"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8372463" y="1295400"/>
            <a:ext cx="3695711"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60336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580" y="381000"/>
            <a:ext cx="6908801" cy="683528"/>
          </a:xfrm>
        </p:spPr>
        <p:txBody>
          <a:bodyPr/>
          <a:lstStyle/>
          <a:p>
            <a:pPr algn="l"/>
            <a:r>
              <a:rPr lang="en-NZ" b="1" dirty="0"/>
              <a:t>From </a:t>
            </a:r>
            <a:r>
              <a:rPr lang="en-NZ" b="1" u="sng" dirty="0"/>
              <a:t>Gases and </a:t>
            </a:r>
            <a:r>
              <a:rPr lang="en-NZ" b="1" u="sng" dirty="0" smtClean="0"/>
              <a:t>Plasmas </a:t>
            </a:r>
            <a:endParaRPr lang="en-AU" b="1" u="sng" dirty="0"/>
          </a:p>
        </p:txBody>
      </p:sp>
      <p:sp>
        <p:nvSpPr>
          <p:cNvPr id="3" name="Content Placeholder 2"/>
          <p:cNvSpPr>
            <a:spLocks noGrp="1"/>
          </p:cNvSpPr>
          <p:nvPr>
            <p:ph idx="1"/>
          </p:nvPr>
        </p:nvSpPr>
        <p:spPr>
          <a:xfrm>
            <a:off x="7620000" y="1295400"/>
            <a:ext cx="4191000" cy="4724400"/>
          </a:xfrm>
        </p:spPr>
        <p:txBody>
          <a:bodyPr/>
          <a:lstStyle/>
          <a:p>
            <a:pPr marL="0" indent="0">
              <a:buNone/>
            </a:pPr>
            <a:endParaRPr lang="en-AU" dirty="0"/>
          </a:p>
        </p:txBody>
      </p:sp>
      <p:sp>
        <p:nvSpPr>
          <p:cNvPr id="4" name="Text Placeholder 3"/>
          <p:cNvSpPr>
            <a:spLocks noGrp="1"/>
          </p:cNvSpPr>
          <p:nvPr>
            <p:ph type="body" sz="half" idx="2"/>
          </p:nvPr>
        </p:nvSpPr>
        <p:spPr>
          <a:xfrm>
            <a:off x="381000" y="1447800"/>
            <a:ext cx="7238999" cy="4800600"/>
          </a:xfrm>
        </p:spPr>
        <p:txBody>
          <a:bodyPr>
            <a:noAutofit/>
          </a:bodyPr>
          <a:lstStyle/>
          <a:p>
            <a:pPr marL="342900" indent="-342900" algn="l">
              <a:spcBef>
                <a:spcPts val="600"/>
              </a:spcBef>
              <a:buFont typeface="Arial" panose="020B0604020202020204" pitchFamily="34" charset="0"/>
              <a:buChar char="•"/>
            </a:pPr>
            <a:r>
              <a:rPr lang="en-NZ" sz="2200" b="1" dirty="0" smtClean="0">
                <a:solidFill>
                  <a:schemeClr val="tx1"/>
                </a:solidFill>
              </a:rPr>
              <a:t>Lightning </a:t>
            </a:r>
            <a:r>
              <a:rPr lang="en-NZ" sz="2200" b="1" dirty="0">
                <a:solidFill>
                  <a:schemeClr val="tx1"/>
                </a:solidFill>
              </a:rPr>
              <a:t>location </a:t>
            </a:r>
            <a:r>
              <a:rPr lang="en-NZ" sz="2200" b="1" dirty="0" smtClean="0">
                <a:solidFill>
                  <a:schemeClr val="tx1"/>
                </a:solidFill>
              </a:rPr>
              <a:t>network</a:t>
            </a:r>
            <a:r>
              <a:rPr lang="en-NZ" sz="2200" dirty="0" smtClean="0">
                <a:solidFill>
                  <a:schemeClr val="tx1"/>
                </a:solidFill>
              </a:rPr>
              <a:t> </a:t>
            </a:r>
            <a:r>
              <a:rPr lang="en-NZ" sz="2200" dirty="0">
                <a:solidFill>
                  <a:schemeClr val="tx1"/>
                </a:solidFill>
              </a:rPr>
              <a:t>might not sound exciting – but Dr Craig Rodger has developed and run a world wide network used to detect and locate lightning </a:t>
            </a:r>
            <a:r>
              <a:rPr lang="en-NZ" sz="2200" dirty="0" smtClean="0">
                <a:solidFill>
                  <a:schemeClr val="tx1"/>
                </a:solidFill>
              </a:rPr>
              <a:t>strikes.</a:t>
            </a:r>
            <a:endParaRPr lang="en-NZ" sz="2200" dirty="0">
              <a:solidFill>
                <a:schemeClr val="tx1"/>
              </a:solidFill>
            </a:endParaRPr>
          </a:p>
          <a:p>
            <a:pPr marL="342900" indent="-342900" algn="l">
              <a:spcBef>
                <a:spcPts val="600"/>
              </a:spcBef>
              <a:buFont typeface="Arial" panose="020B0604020202020204" pitchFamily="34" charset="0"/>
              <a:buChar char="•"/>
            </a:pPr>
            <a:r>
              <a:rPr lang="en-NZ" sz="2200" b="1" dirty="0">
                <a:solidFill>
                  <a:schemeClr val="tx1"/>
                </a:solidFill>
              </a:rPr>
              <a:t>Heat pump for timber drying </a:t>
            </a:r>
            <a:r>
              <a:rPr lang="en-NZ" sz="2200" dirty="0" smtClean="0">
                <a:solidFill>
                  <a:schemeClr val="tx1"/>
                </a:solidFill>
              </a:rPr>
              <a:t>demonstrates </a:t>
            </a:r>
            <a:r>
              <a:rPr lang="en-NZ" sz="2200" dirty="0">
                <a:solidFill>
                  <a:schemeClr val="tx1"/>
                </a:solidFill>
              </a:rPr>
              <a:t>how scientists can link with technologists to provide an efficient solution that has not been economically </a:t>
            </a:r>
            <a:r>
              <a:rPr lang="en-NZ" sz="2200" dirty="0" smtClean="0">
                <a:solidFill>
                  <a:schemeClr val="tx1"/>
                </a:solidFill>
              </a:rPr>
              <a:t>viable.</a:t>
            </a:r>
            <a:endParaRPr lang="en-NZ" sz="2200" dirty="0">
              <a:solidFill>
                <a:schemeClr val="tx1"/>
              </a:solidFill>
            </a:endParaRPr>
          </a:p>
          <a:p>
            <a:pPr marL="342900" indent="-342900" algn="l">
              <a:spcBef>
                <a:spcPts val="600"/>
              </a:spcBef>
              <a:buFont typeface="Arial" panose="020B0604020202020204" pitchFamily="34" charset="0"/>
              <a:buChar char="•"/>
            </a:pPr>
            <a:r>
              <a:rPr lang="en-NZ" sz="2200" b="1" dirty="0">
                <a:solidFill>
                  <a:schemeClr val="tx1"/>
                </a:solidFill>
              </a:rPr>
              <a:t>Plasma spray splat patterns </a:t>
            </a:r>
            <a:r>
              <a:rPr lang="en-NZ" sz="2200" dirty="0" smtClean="0">
                <a:solidFill>
                  <a:schemeClr val="tx1"/>
                </a:solidFill>
              </a:rPr>
              <a:t>demonstrates </a:t>
            </a:r>
            <a:r>
              <a:rPr lang="en-NZ" sz="2200" dirty="0">
                <a:solidFill>
                  <a:schemeClr val="tx1"/>
                </a:solidFill>
              </a:rPr>
              <a:t>how a team of scientists worked to solve a problem – with major impact for the aluminium industry – </a:t>
            </a:r>
            <a:r>
              <a:rPr lang="en-NZ" sz="2200" dirty="0" smtClean="0">
                <a:solidFill>
                  <a:schemeClr val="tx1"/>
                </a:solidFill>
              </a:rPr>
              <a:t>Professor </a:t>
            </a:r>
            <a:r>
              <a:rPr lang="en-NZ" sz="2200" dirty="0">
                <a:solidFill>
                  <a:schemeClr val="tx1"/>
                </a:solidFill>
              </a:rPr>
              <a:t>Margaret Hyland led the </a:t>
            </a:r>
            <a:r>
              <a:rPr lang="en-NZ" sz="2200" dirty="0" smtClean="0">
                <a:solidFill>
                  <a:schemeClr val="tx1"/>
                </a:solidFill>
              </a:rPr>
              <a:t>team.</a:t>
            </a:r>
            <a:endParaRPr lang="en-NZ" sz="2200" dirty="0">
              <a:solidFill>
                <a:schemeClr val="tx1"/>
              </a:solidFill>
            </a:endParaRPr>
          </a:p>
        </p:txBody>
      </p:sp>
      <p:sp>
        <p:nvSpPr>
          <p:cNvPr id="5" name="Footer Placeholder 4"/>
          <p:cNvSpPr txBox="1">
            <a:spLocks noGrp="1"/>
          </p:cNvSpPr>
          <p:nvPr/>
        </p:nvSpPr>
        <p:spPr bwMode="auto">
          <a:xfrm>
            <a:off x="457200" y="6400800"/>
            <a:ext cx="59832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dirty="0">
                <a:solidFill>
                  <a:schemeClr val="accent2"/>
                </a:solidFill>
                <a:latin typeface="Verdana" panose="020B0604030504040204" pitchFamily="34" charset="0"/>
              </a:rPr>
              <a:t>© 2015 The University of Waikato | </a:t>
            </a:r>
            <a:r>
              <a:rPr lang="en-US" altLang="en-US" sz="1200" u="sng" dirty="0">
                <a:solidFill>
                  <a:schemeClr val="accent2"/>
                </a:solidFill>
                <a:latin typeface="Verdana" panose="020B0604030504040204" pitchFamily="34" charset="0"/>
                <a:hlinkClick r:id="rId3"/>
              </a:rPr>
              <a:t>www.sciencelearn.org.nz</a:t>
            </a:r>
            <a:endParaRPr lang="en-US" altLang="en-US" sz="1200" u="sng" dirty="0">
              <a:solidFill>
                <a:schemeClr val="accent2"/>
              </a:solidFill>
            </a:endParaRPr>
          </a:p>
        </p:txBody>
      </p:sp>
      <p:pic>
        <p:nvPicPr>
          <p:cNvPr id="5121" name="Picture 1" descr="C:\Users\vanyabootham\Dropbox\Hub PD\NZ Research\SV0821_What_IS_WWLLN_THMNL-MAS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1295400"/>
            <a:ext cx="3271758" cy="2179716"/>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vanyabootham\Dropbox\Hub PD\NZ Research\SV0838_PlasmaSprayResearch_THMNL-MAST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3789012"/>
            <a:ext cx="3337762" cy="2220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9540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198" y="304800"/>
            <a:ext cx="9042401" cy="1282700"/>
          </a:xfrm>
        </p:spPr>
        <p:txBody>
          <a:bodyPr/>
          <a:lstStyle/>
          <a:p>
            <a:r>
              <a:rPr lang="en-NZ" b="1" dirty="0" smtClean="0"/>
              <a:t>Two possible teaching activities using the Science Capabilities</a:t>
            </a:r>
            <a:endParaRPr lang="en-NZ" b="1" dirty="0"/>
          </a:p>
        </p:txBody>
      </p:sp>
      <p:sp>
        <p:nvSpPr>
          <p:cNvPr id="3" name="Content Placeholder 2"/>
          <p:cNvSpPr>
            <a:spLocks noGrp="1"/>
          </p:cNvSpPr>
          <p:nvPr>
            <p:ph idx="1"/>
          </p:nvPr>
        </p:nvSpPr>
        <p:spPr>
          <a:xfrm>
            <a:off x="6323764" y="1587500"/>
            <a:ext cx="5411035" cy="3920508"/>
          </a:xfrm>
        </p:spPr>
        <p:txBody>
          <a:bodyPr/>
          <a:lstStyle/>
          <a:p>
            <a:pPr marL="0" indent="0">
              <a:spcBef>
                <a:spcPts val="600"/>
              </a:spcBef>
              <a:buNone/>
            </a:pPr>
            <a:r>
              <a:rPr lang="en-NZ" b="1" dirty="0">
                <a:solidFill>
                  <a:schemeClr val="tx1"/>
                </a:solidFill>
              </a:rPr>
              <a:t>Interpreting Representations Science </a:t>
            </a:r>
            <a:r>
              <a:rPr lang="en-NZ" b="1" dirty="0" smtClean="0">
                <a:solidFill>
                  <a:schemeClr val="tx1"/>
                </a:solidFill>
              </a:rPr>
              <a:t>Capability</a:t>
            </a:r>
          </a:p>
          <a:p>
            <a:pPr marL="0" indent="0">
              <a:spcBef>
                <a:spcPts val="600"/>
              </a:spcBef>
              <a:buNone/>
            </a:pPr>
            <a:r>
              <a:rPr lang="en-NZ" dirty="0">
                <a:solidFill>
                  <a:schemeClr val="tx1"/>
                </a:solidFill>
              </a:rPr>
              <a:t>Students need to be supported </a:t>
            </a:r>
            <a:r>
              <a:rPr lang="en-NZ" dirty="0" smtClean="0">
                <a:solidFill>
                  <a:schemeClr val="tx1"/>
                </a:solidFill>
              </a:rPr>
              <a:t>to find and process information </a:t>
            </a:r>
            <a:r>
              <a:rPr lang="en-NZ" dirty="0">
                <a:solidFill>
                  <a:schemeClr val="tx1"/>
                </a:solidFill>
              </a:rPr>
              <a:t>from visual </a:t>
            </a:r>
            <a:r>
              <a:rPr lang="en-NZ" dirty="0" smtClean="0">
                <a:solidFill>
                  <a:schemeClr val="tx1"/>
                </a:solidFill>
              </a:rPr>
              <a:t>representations. </a:t>
            </a:r>
            <a:r>
              <a:rPr lang="en-NZ" dirty="0" smtClean="0">
                <a:solidFill>
                  <a:schemeClr val="tx1"/>
                </a:solidFill>
              </a:rPr>
              <a:t>In </a:t>
            </a:r>
            <a:r>
              <a:rPr lang="en-NZ" dirty="0" smtClean="0">
                <a:solidFill>
                  <a:schemeClr val="tx1"/>
                </a:solidFill>
              </a:rPr>
              <a:t>this activity, the </a:t>
            </a:r>
            <a:r>
              <a:rPr lang="en-NZ" b="1" u="sng" dirty="0" smtClean="0">
                <a:solidFill>
                  <a:schemeClr val="tx1"/>
                </a:solidFill>
              </a:rPr>
              <a:t>Basic </a:t>
            </a:r>
            <a:r>
              <a:rPr lang="en-NZ" b="1" u="sng" dirty="0">
                <a:solidFill>
                  <a:schemeClr val="tx1"/>
                </a:solidFill>
              </a:rPr>
              <a:t>heat pump cycle </a:t>
            </a:r>
            <a:r>
              <a:rPr lang="en-NZ" b="1" u="sng" dirty="0" smtClean="0">
                <a:solidFill>
                  <a:schemeClr val="tx1"/>
                </a:solidFill>
              </a:rPr>
              <a:t>diagram</a:t>
            </a:r>
            <a:r>
              <a:rPr lang="en-NZ" b="1" dirty="0" smtClean="0">
                <a:solidFill>
                  <a:schemeClr val="tx1"/>
                </a:solidFill>
              </a:rPr>
              <a:t> </a:t>
            </a:r>
            <a:r>
              <a:rPr lang="en-NZ" dirty="0" smtClean="0">
                <a:solidFill>
                  <a:schemeClr val="tx1"/>
                </a:solidFill>
              </a:rPr>
              <a:t>is used to enable students to think about the information in the diagram and how it is presented to help them understand how a heat pump works.</a:t>
            </a:r>
            <a:endParaRPr lang="en-NZ" dirty="0">
              <a:solidFill>
                <a:schemeClr val="tx1"/>
              </a:solidFill>
            </a:endParaRPr>
          </a:p>
        </p:txBody>
      </p:sp>
      <p:sp>
        <p:nvSpPr>
          <p:cNvPr id="4" name="Text Placeholder 3"/>
          <p:cNvSpPr>
            <a:spLocks noGrp="1"/>
          </p:cNvSpPr>
          <p:nvPr>
            <p:ph type="body" sz="half" idx="2"/>
          </p:nvPr>
        </p:nvSpPr>
        <p:spPr>
          <a:xfrm>
            <a:off x="533400" y="1587500"/>
            <a:ext cx="5298439" cy="3920508"/>
          </a:xfrm>
        </p:spPr>
        <p:txBody>
          <a:bodyPr/>
          <a:lstStyle/>
          <a:p>
            <a:pPr algn="just"/>
            <a:r>
              <a:rPr lang="en-AU" sz="2200" b="1" dirty="0">
                <a:solidFill>
                  <a:schemeClr val="tx1"/>
                </a:solidFill>
              </a:rPr>
              <a:t>Using Evidence - Science Capability </a:t>
            </a:r>
            <a:endParaRPr lang="en-NZ" sz="2200" b="1" dirty="0">
              <a:solidFill>
                <a:schemeClr val="tx1"/>
              </a:solidFill>
            </a:endParaRPr>
          </a:p>
          <a:p>
            <a:pPr algn="l">
              <a:spcBef>
                <a:spcPts val="600"/>
              </a:spcBef>
            </a:pPr>
            <a:r>
              <a:rPr lang="en-AU" sz="2200" dirty="0">
                <a:solidFill>
                  <a:schemeClr val="tx1"/>
                </a:solidFill>
              </a:rPr>
              <a:t>This capability can be used to support students to use information from annotated diagrams to explain scientific observations. </a:t>
            </a:r>
            <a:r>
              <a:rPr lang="en-AU" sz="2200" dirty="0" smtClean="0">
                <a:solidFill>
                  <a:schemeClr val="tx1"/>
                </a:solidFill>
              </a:rPr>
              <a:t>In </a:t>
            </a:r>
            <a:r>
              <a:rPr lang="en-AU" sz="2200" dirty="0">
                <a:solidFill>
                  <a:schemeClr val="tx1"/>
                </a:solidFill>
              </a:rPr>
              <a:t>this activity, students use the </a:t>
            </a:r>
            <a:r>
              <a:rPr lang="en-AU" sz="2200" b="1" u="sng" dirty="0">
                <a:solidFill>
                  <a:schemeClr val="tx1"/>
                </a:solidFill>
              </a:rPr>
              <a:t>Heat and change of state diagram</a:t>
            </a:r>
            <a:r>
              <a:rPr lang="en-AU" sz="2200" dirty="0">
                <a:solidFill>
                  <a:schemeClr val="tx1"/>
                </a:solidFill>
              </a:rPr>
              <a:t> to write an explanation of how heat energy is involved in the change of state as ice changes to water and then to water vapour.   </a:t>
            </a:r>
            <a:endParaRPr lang="en-NZ" sz="2200" dirty="0">
              <a:solidFill>
                <a:schemeClr val="tx1"/>
              </a:solidFill>
            </a:endParaRPr>
          </a:p>
        </p:txBody>
      </p:sp>
      <p:sp>
        <p:nvSpPr>
          <p:cNvPr id="5" name="Rectangle 4"/>
          <p:cNvSpPr/>
          <p:nvPr/>
        </p:nvSpPr>
        <p:spPr>
          <a:xfrm>
            <a:off x="533400" y="6417677"/>
            <a:ext cx="7823202" cy="276999"/>
          </a:xfrm>
          <a:prstGeom prst="rect">
            <a:avLst/>
          </a:prstGeom>
        </p:spPr>
        <p:txBody>
          <a:bodyPr wrap="square">
            <a:spAutoFit/>
          </a:bodyPr>
          <a:lstStyle/>
          <a:p>
            <a:r>
              <a:rPr lang="en-US" altLang="en-US" sz="1200" dirty="0">
                <a:solidFill>
                  <a:schemeClr val="accent2"/>
                </a:solidFill>
                <a:latin typeface="Verdana" panose="020B0604030504040204" pitchFamily="34" charset="0"/>
              </a:rPr>
              <a:t>© 2015 The University of Waikato | </a:t>
            </a:r>
            <a:r>
              <a:rPr lang="en-US" altLang="en-US" sz="1200" u="sng" dirty="0">
                <a:solidFill>
                  <a:schemeClr val="accent2"/>
                </a:solidFill>
                <a:latin typeface="Verdana" panose="020B0604030504040204" pitchFamily="34" charset="0"/>
                <a:hlinkClick r:id="rId3"/>
              </a:rPr>
              <a:t>www.sciencelearn.org.nz</a:t>
            </a:r>
            <a:endParaRPr lang="en-US" altLang="en-US" sz="1200" u="sng" dirty="0">
              <a:solidFill>
                <a:schemeClr val="accent2"/>
              </a:solidFill>
            </a:endParaRPr>
          </a:p>
        </p:txBody>
      </p:sp>
    </p:spTree>
    <p:extLst>
      <p:ext uri="{BB962C8B-B14F-4D97-AF65-F5344CB8AC3E}">
        <p14:creationId xmlns:p14="http://schemas.microsoft.com/office/powerpoint/2010/main" val="391305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8208"/>
            <a:ext cx="9677400" cy="910992"/>
          </a:xfrm>
        </p:spPr>
        <p:txBody>
          <a:bodyPr/>
          <a:lstStyle/>
          <a:p>
            <a:pPr algn="l"/>
            <a:r>
              <a:rPr lang="en-NZ" b="1" dirty="0"/>
              <a:t>From the Context </a:t>
            </a:r>
            <a:r>
              <a:rPr lang="en-NZ" b="1" u="sng" dirty="0"/>
              <a:t>Soil, Farming and </a:t>
            </a:r>
            <a:r>
              <a:rPr lang="en-NZ" b="1" u="sng" dirty="0" smtClean="0"/>
              <a:t>Science</a:t>
            </a:r>
            <a:endParaRPr lang="en-AU" dirty="0"/>
          </a:p>
        </p:txBody>
      </p:sp>
      <p:sp>
        <p:nvSpPr>
          <p:cNvPr id="3" name="Content Placeholder 2"/>
          <p:cNvSpPr>
            <a:spLocks noGrp="1"/>
          </p:cNvSpPr>
          <p:nvPr>
            <p:ph idx="1"/>
          </p:nvPr>
        </p:nvSpPr>
        <p:spPr>
          <a:xfrm>
            <a:off x="15011400" y="4267200"/>
            <a:ext cx="319205" cy="1371600"/>
          </a:xfrm>
        </p:spPr>
        <p:txBody>
          <a:bodyPr/>
          <a:lstStyle/>
          <a:p>
            <a:endParaRPr lang="en-AU" dirty="0"/>
          </a:p>
        </p:txBody>
      </p:sp>
      <p:sp>
        <p:nvSpPr>
          <p:cNvPr id="4" name="Text Placeholder 3"/>
          <p:cNvSpPr>
            <a:spLocks noGrp="1"/>
          </p:cNvSpPr>
          <p:nvPr>
            <p:ph type="body" sz="half" idx="2"/>
          </p:nvPr>
        </p:nvSpPr>
        <p:spPr>
          <a:xfrm>
            <a:off x="381001" y="1219200"/>
            <a:ext cx="8534399" cy="5334000"/>
          </a:xfrm>
        </p:spPr>
        <p:txBody>
          <a:bodyPr>
            <a:normAutofit/>
          </a:bodyPr>
          <a:lstStyle/>
          <a:p>
            <a:pPr marL="285750" indent="-285750" algn="l">
              <a:spcBef>
                <a:spcPts val="600"/>
              </a:spcBef>
              <a:buFont typeface="Arial" panose="020B0604020202020204" pitchFamily="34" charset="0"/>
              <a:buChar char="•"/>
            </a:pPr>
            <a:r>
              <a:rPr lang="en-NZ" sz="2200" b="1" dirty="0" smtClean="0">
                <a:solidFill>
                  <a:schemeClr val="tx1"/>
                </a:solidFill>
              </a:rPr>
              <a:t>Inhibiting nitrification and Inhibiting </a:t>
            </a:r>
            <a:r>
              <a:rPr lang="en-NZ" sz="2200" b="1" dirty="0">
                <a:solidFill>
                  <a:schemeClr val="tx1"/>
                </a:solidFill>
              </a:rPr>
              <a:t>nitrous emissions </a:t>
            </a:r>
            <a:r>
              <a:rPr lang="en-NZ" sz="2200" dirty="0" smtClean="0">
                <a:solidFill>
                  <a:schemeClr val="tx1"/>
                </a:solidFill>
              </a:rPr>
              <a:t>– where science may provide possible solutions, but industry and trade issues may not allow the solution to the issue to be implemented.</a:t>
            </a:r>
          </a:p>
          <a:p>
            <a:pPr marL="285750" indent="-285750" algn="l">
              <a:spcBef>
                <a:spcPts val="600"/>
              </a:spcBef>
              <a:buFont typeface="Arial" panose="020B0604020202020204" pitchFamily="34" charset="0"/>
              <a:buChar char="•"/>
            </a:pPr>
            <a:r>
              <a:rPr lang="en-NZ" sz="2200" b="1" dirty="0" smtClean="0">
                <a:solidFill>
                  <a:schemeClr val="tx1"/>
                </a:solidFill>
              </a:rPr>
              <a:t>Denitrification beds </a:t>
            </a:r>
            <a:r>
              <a:rPr lang="en-NZ" sz="2200" dirty="0" smtClean="0">
                <a:solidFill>
                  <a:schemeClr val="tx1"/>
                </a:solidFill>
              </a:rPr>
              <a:t>– a creative approach – demonstrates that creativity is an essential part of seeking solutions to scientific problems – and that international cooperation can lead to solutions to worldwide issues.</a:t>
            </a:r>
          </a:p>
          <a:p>
            <a:pPr marL="285750" indent="-285750" algn="l">
              <a:spcBef>
                <a:spcPts val="600"/>
              </a:spcBef>
              <a:buFont typeface="Arial" panose="020B0604020202020204" pitchFamily="34" charset="0"/>
              <a:buChar char="•"/>
            </a:pPr>
            <a:r>
              <a:rPr lang="en-NZ" sz="2200" b="1" dirty="0" smtClean="0">
                <a:solidFill>
                  <a:schemeClr val="tx1"/>
                </a:solidFill>
              </a:rPr>
              <a:t>Managing nutrients  </a:t>
            </a:r>
            <a:r>
              <a:rPr lang="en-NZ" sz="2200" dirty="0" smtClean="0">
                <a:solidFill>
                  <a:schemeClr val="tx1"/>
                </a:solidFill>
              </a:rPr>
              <a:t>- shows that a team approach to a problem can allow different aspects of the problem to be modelled and possible solutions developed, however the economic and practical considerations may outweigh the uptake of the scientists’ suggestions when they presented to the primary producers.</a:t>
            </a:r>
          </a:p>
          <a:p>
            <a:pPr marL="285750" indent="-285750" algn="l">
              <a:spcBef>
                <a:spcPts val="0"/>
              </a:spcBef>
              <a:buFont typeface="Arial" panose="020B0604020202020204" pitchFamily="34" charset="0"/>
              <a:buChar char="•"/>
            </a:pPr>
            <a:endParaRPr lang="en-NZ" dirty="0"/>
          </a:p>
          <a:p>
            <a:pPr algn="l">
              <a:spcBef>
                <a:spcPts val="0"/>
              </a:spcBef>
            </a:pPr>
            <a:endParaRPr lang="en-NZ" dirty="0"/>
          </a:p>
          <a:p>
            <a:pPr algn="l"/>
            <a:endParaRPr lang="en-AU" dirty="0"/>
          </a:p>
        </p:txBody>
      </p:sp>
      <p:sp>
        <p:nvSpPr>
          <p:cNvPr id="5" name="Footer Placeholder 4"/>
          <p:cNvSpPr txBox="1">
            <a:spLocks noGrp="1"/>
          </p:cNvSpPr>
          <p:nvPr/>
        </p:nvSpPr>
        <p:spPr bwMode="auto">
          <a:xfrm>
            <a:off x="457200" y="6400800"/>
            <a:ext cx="59832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dirty="0">
                <a:solidFill>
                  <a:schemeClr val="accent2"/>
                </a:solidFill>
                <a:latin typeface="Verdana" panose="020B0604030504040204" pitchFamily="34" charset="0"/>
              </a:rPr>
              <a:t>© 2015 The University of Waikato | </a:t>
            </a:r>
            <a:r>
              <a:rPr lang="en-US" altLang="en-US" sz="1200" u="sng" dirty="0">
                <a:solidFill>
                  <a:schemeClr val="accent2"/>
                </a:solidFill>
                <a:latin typeface="Verdana" panose="020B0604030504040204" pitchFamily="34" charset="0"/>
                <a:hlinkClick r:id="rId3"/>
              </a:rPr>
              <a:t>www.sciencelearn.org.nz</a:t>
            </a:r>
            <a:endParaRPr lang="en-US" altLang="en-US" sz="1200" u="sng" dirty="0">
              <a:solidFill>
                <a:schemeClr val="accent2"/>
              </a:solidFill>
            </a:endParaRPr>
          </a:p>
        </p:txBody>
      </p:sp>
      <p:pic>
        <p:nvPicPr>
          <p:cNvPr id="614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9164128" y="1600201"/>
            <a:ext cx="2728912" cy="1936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descr="C:\Users\vanyabootham\Documents\Add to transition drive\2014-15 work\Professional Development\NZ scientists' current research\DenitrificationBedsAndWalls_AnnotatedImg.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178" r="2070"/>
          <a:stretch/>
        </p:blipFill>
        <p:spPr bwMode="auto">
          <a:xfrm>
            <a:off x="9164128" y="3962400"/>
            <a:ext cx="2728912" cy="1987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004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0_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10_Breeze">
      <a:majorFont>
        <a:latin typeface=""/>
        <a:ea typeface="ＭＳ Ｐゴシック"/>
        <a:cs typeface=""/>
      </a:majorFont>
      <a:minorFont>
        <a:latin typeface=""/>
        <a:ea typeface="ＭＳ Ｐゴシック"/>
        <a:cs typeface=""/>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themeOverride>
</file>

<file path=ppt/theme/themeOverride2.xml><?xml version="1.0" encoding="utf-8"?>
<a:themeOverride xmlns:a="http://schemas.openxmlformats.org/drawingml/2006/main">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themeOverride>
</file>

<file path=ppt/theme/themeOverride3.xml><?xml version="1.0" encoding="utf-8"?>
<a:themeOverride xmlns:a="http://schemas.openxmlformats.org/drawingml/2006/main">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themeOverride>
</file>

<file path=ppt/theme/themeOverride4.xml><?xml version="1.0" encoding="utf-8"?>
<a:themeOverride xmlns:a="http://schemas.openxmlformats.org/drawingml/2006/main">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themeOverride>
</file>

<file path=ppt/theme/themeOverride5.xml><?xml version="1.0" encoding="utf-8"?>
<a:themeOverride xmlns:a="http://schemas.openxmlformats.org/drawingml/2006/main">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themeOverride>
</file>

<file path=ppt/theme/themeOverride6.xml><?xml version="1.0" encoding="utf-8"?>
<a:themeOverride xmlns:a="http://schemas.openxmlformats.org/drawingml/2006/main">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themeOverride>
</file>

<file path=ppt/theme/themeOverride7.xml><?xml version="1.0" encoding="utf-8"?>
<a:themeOverride xmlns:a="http://schemas.openxmlformats.org/drawingml/2006/main">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themeOverride>
</file>

<file path=ppt/theme/themeOverride8.xml><?xml version="1.0" encoding="utf-8"?>
<a:themeOverride xmlns:a="http://schemas.openxmlformats.org/drawingml/2006/main">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themeOverride>
</file>

<file path=ppt/theme/themeOverride9.xml><?xml version="1.0" encoding="utf-8"?>
<a:themeOverride xmlns:a="http://schemas.openxmlformats.org/drawingml/2006/main">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themeOverride>
</file>

<file path=docProps/app.xml><?xml version="1.0" encoding="utf-8"?>
<Properties xmlns="http://schemas.openxmlformats.org/officeDocument/2006/extended-properties" xmlns:vt="http://schemas.openxmlformats.org/officeDocument/2006/docPropsVTypes">
  <Template>OfficeLight_16x9</Template>
  <TotalTime>2692</TotalTime>
  <Words>1293</Words>
  <Application>Microsoft Office PowerPoint</Application>
  <PresentationFormat>Custom</PresentationFormat>
  <Paragraphs>175</Paragraphs>
  <Slides>17</Slides>
  <Notes>17</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Office Theme</vt:lpstr>
      <vt:lpstr>10_Breeze</vt:lpstr>
      <vt:lpstr>PowerPoint Presentation</vt:lpstr>
      <vt:lpstr>First approach: review the Contexts using  the “Sort order” of “Most Recent” </vt:lpstr>
      <vt:lpstr>Another way to explore what's there … use the top “search” box</vt:lpstr>
      <vt:lpstr>PowerPoint Presentation</vt:lpstr>
      <vt:lpstr>Resources identified using Contexts search</vt:lpstr>
      <vt:lpstr>PowerPoint Presentation</vt:lpstr>
      <vt:lpstr>From Gases and Plasmas </vt:lpstr>
      <vt:lpstr>Two possible teaching activities using the Science Capabilities</vt:lpstr>
      <vt:lpstr>From the Context Soil, Farming and Science</vt:lpstr>
      <vt:lpstr>From the context Satellites</vt:lpstr>
      <vt:lpstr>PowerPoint Presentation</vt:lpstr>
      <vt:lpstr>PowerPoint Presentation</vt:lpstr>
      <vt:lpstr>PowerPoint Presentation</vt:lpstr>
      <vt:lpstr>Other useful places for Teacher ideas on SLH</vt:lpstr>
      <vt:lpstr>Accessing today’s resources </vt:lpstr>
      <vt:lpstr> </vt:lpstr>
      <vt:lpstr> Thank you   Questions and comments?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Rice</dc:creator>
  <cp:lastModifiedBy>Vanya Bootham</cp:lastModifiedBy>
  <cp:revision>123</cp:revision>
  <cp:lastPrinted>2015-03-26T02:17:02Z</cp:lastPrinted>
  <dcterms:created xsi:type="dcterms:W3CDTF">2015-03-02T06:49:01Z</dcterms:created>
  <dcterms:modified xsi:type="dcterms:W3CDTF">2015-05-12T02:02:47Z</dcterms:modified>
</cp:coreProperties>
</file>