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1"/>
  </p:sldMasterIdLst>
  <p:notesMasterIdLst>
    <p:notesMasterId r:id="rId46"/>
  </p:notesMasterIdLst>
  <p:handoutMasterIdLst>
    <p:handoutMasterId r:id="rId47"/>
  </p:handoutMasterIdLst>
  <p:sldIdLst>
    <p:sldId id="264" r:id="rId2"/>
    <p:sldId id="323" r:id="rId3"/>
    <p:sldId id="378" r:id="rId4"/>
    <p:sldId id="416" r:id="rId5"/>
    <p:sldId id="417" r:id="rId6"/>
    <p:sldId id="461" r:id="rId7"/>
    <p:sldId id="404" r:id="rId8"/>
    <p:sldId id="422" r:id="rId9"/>
    <p:sldId id="423" r:id="rId10"/>
    <p:sldId id="424" r:id="rId11"/>
    <p:sldId id="426" r:id="rId12"/>
    <p:sldId id="428" r:id="rId13"/>
    <p:sldId id="430" r:id="rId14"/>
    <p:sldId id="432" r:id="rId15"/>
    <p:sldId id="433" r:id="rId16"/>
    <p:sldId id="434" r:id="rId17"/>
    <p:sldId id="435" r:id="rId18"/>
    <p:sldId id="436" r:id="rId19"/>
    <p:sldId id="437" r:id="rId20"/>
    <p:sldId id="463" r:id="rId21"/>
    <p:sldId id="440" r:id="rId22"/>
    <p:sldId id="439" r:id="rId23"/>
    <p:sldId id="441" r:id="rId24"/>
    <p:sldId id="442" r:id="rId25"/>
    <p:sldId id="443" r:id="rId26"/>
    <p:sldId id="444" r:id="rId27"/>
    <p:sldId id="445" r:id="rId28"/>
    <p:sldId id="446" r:id="rId29"/>
    <p:sldId id="447" r:id="rId30"/>
    <p:sldId id="462" r:id="rId31"/>
    <p:sldId id="449" r:id="rId32"/>
    <p:sldId id="450" r:id="rId33"/>
    <p:sldId id="451" r:id="rId34"/>
    <p:sldId id="452" r:id="rId35"/>
    <p:sldId id="453" r:id="rId36"/>
    <p:sldId id="454" r:id="rId37"/>
    <p:sldId id="455" r:id="rId38"/>
    <p:sldId id="456" r:id="rId39"/>
    <p:sldId id="457" r:id="rId40"/>
    <p:sldId id="458" r:id="rId41"/>
    <p:sldId id="459" r:id="rId42"/>
    <p:sldId id="460" r:id="rId43"/>
    <p:sldId id="341" r:id="rId44"/>
    <p:sldId id="289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1" d="100"/>
          <a:sy n="121" d="100"/>
        </p:scale>
        <p:origin x="162" y="9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6A46225-50C2-F04E-9186-77C0D69DB88B}" type="datetimeFigureOut">
              <a:rPr lang="en-US"/>
              <a:pPr>
                <a:defRPr/>
              </a:pPr>
              <a:t>3/24/2016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79F920F-9D87-DD40-8B1A-A808EEBED4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50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1D48DA-D48C-CE44-87AC-2C88AB42B651}" type="datetime1">
              <a:rPr lang="en-US"/>
              <a:pPr>
                <a:defRPr/>
              </a:pPr>
              <a:t>3/24/2016</a:t>
            </a:fld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BD3EAEF-4547-F04C-BB39-3845B992B5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99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CC375F-6B43-2D4C-9A3A-C8B2B605B6CC}" type="slidenum">
              <a:rPr lang="en-US" sz="1200">
                <a:ea typeface="MS PGothic" charset="0"/>
                <a:cs typeface="MS PGothic" charset="0"/>
              </a:rPr>
              <a:pPr/>
              <a:t>1</a:t>
            </a:fld>
            <a:endParaRPr lang="en-US" sz="12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150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0E0E58-FD42-2844-9AEC-D85B5E7B5962}" type="slidenum">
              <a:rPr lang="en-AU" sz="1200">
                <a:latin typeface="Calibri" charset="0"/>
              </a:rPr>
              <a:pPr/>
              <a:t>2</a:t>
            </a:fld>
            <a:endParaRPr lang="en-AU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2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98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64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NZ" dirty="0">
              <a:latin typeface="Calibri" charset="0"/>
              <a:ea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CD92F6-1FAE-3A42-B3C7-648B69FE84B6}" type="slidenum">
              <a:rPr lang="en-AU" sz="1200">
                <a:latin typeface="Calibri" charset="0"/>
              </a:rPr>
              <a:pPr/>
              <a:t>43</a:t>
            </a:fld>
            <a:endParaRPr lang="en-AU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42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349250" indent="-349250" defTabSz="914400"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None/>
            </a:pPr>
            <a:endParaRPr lang="en-US" dirty="0">
              <a:solidFill>
                <a:srgbClr val="595959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B5DC76-A50D-1A4B-B10B-A9A5BB203534}" type="slidenum">
              <a:rPr lang="en-AU" sz="1200">
                <a:latin typeface="Calibri" charset="0"/>
                <a:ea typeface="MS PGothic" charset="0"/>
                <a:cs typeface="MS PGothic" charset="0"/>
              </a:rPr>
              <a:pPr/>
              <a:t>44</a:t>
            </a:fld>
            <a:endParaRPr lang="en-AU" sz="1200" dirty="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612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LH_logo_blue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152400"/>
            <a:ext cx="16827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F32C1-D93C-2D41-9F51-079D2CD97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4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LH_logo_blue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152400"/>
            <a:ext cx="16827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1587500"/>
            <a:ext cx="3840480" cy="38989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C571A-C8DE-9E4D-A025-CE10203C2B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57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5F5444D2-0186-AE4B-AA87-DD4FFB28B7F9}" type="datetime1">
              <a:rPr lang="en-NZ"/>
              <a:pPr>
                <a:defRPr/>
              </a:pPr>
              <a:t>24/03/2016</a:t>
            </a:fld>
            <a:endParaRPr lang="en-N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 dirty="0"/>
              <a:t>© THE UNIVERSITY OF WAIKATO • TE WHARE WANANGA O WAIKATO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EAC13-3E6B-064E-9B14-F8DCA3F9C75B}" type="slidenum">
              <a:rPr lang="en-NZ"/>
              <a:pPr>
                <a:defRPr/>
              </a:pPr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85947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533400"/>
            <a:ext cx="80422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781800" y="6275388"/>
            <a:ext cx="981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itchFamily="-112" charset="-52"/>
                <a:ea typeface="+mn-ea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59832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A555733-C5C4-FD4D-8AFD-29BA952590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Arial" charset="0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400" kern="1200">
          <a:solidFill>
            <a:srgbClr val="595959"/>
          </a:solidFill>
          <a:latin typeface="Arial" charset="0"/>
          <a:ea typeface="+mn-ea"/>
          <a:cs typeface="ＭＳ Ｐゴシック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sz="2200" kern="1200">
          <a:solidFill>
            <a:srgbClr val="595959"/>
          </a:solidFill>
          <a:latin typeface="Arial" charset="0"/>
          <a:ea typeface="+mn-ea"/>
          <a:cs typeface="+mn-cs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sz="2000" kern="1200">
          <a:solidFill>
            <a:srgbClr val="595959"/>
          </a:solidFill>
          <a:latin typeface="Arial" charset="0"/>
          <a:ea typeface="+mn-ea"/>
          <a:cs typeface="+mn-cs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Arial" charset="0"/>
          <a:ea typeface="+mn-ea"/>
          <a:cs typeface="+mn-cs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hyperlink" Target="http://www.sciencelearn.org.nz/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learn.org.nz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://sciencelearn.org.nz/Contexts/Pollination/Teaching-and-Learning-Approaches/Plant-parts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7" Type="http://schemas.openxmlformats.org/officeDocument/2006/relationships/image" Target="../media/image41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12" Type="http://schemas.openxmlformats.org/officeDocument/2006/relationships/image" Target="../media/image52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5" Type="http://schemas.openxmlformats.org/officeDocument/2006/relationships/image" Target="../media/image45.jp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http://sciencelearn.org.nz/Science-Stories/Observing-Water/Sci-Media/Interactive/Water-solid-liquid-and-gas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jpeg"/><Relationship Id="rId5" Type="http://schemas.openxmlformats.org/officeDocument/2006/relationships/image" Target="../media/image86.jpg"/><Relationship Id="rId10" Type="http://schemas.openxmlformats.org/officeDocument/2006/relationships/image" Target="../media/image91.png"/><Relationship Id="rId4" Type="http://schemas.openxmlformats.org/officeDocument/2006/relationships/image" Target="../media/image85.jpeg"/><Relationship Id="rId9" Type="http://schemas.openxmlformats.org/officeDocument/2006/relationships/image" Target="../media/image9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png"/><Relationship Id="rId4" Type="http://schemas.openxmlformats.org/officeDocument/2006/relationships/image" Target="../media/image10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png"/><Relationship Id="rId4" Type="http://schemas.openxmlformats.org/officeDocument/2006/relationships/image" Target="../media/image11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learn.org.nz/Contexts/Hidden-Taonga/Sci-Media/Animations-and-Interactives/Mummified-caterpillar" TargetMode="External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3" Type="http://schemas.openxmlformats.org/officeDocument/2006/relationships/image" Target="../media/image128.jpg"/><Relationship Id="rId7" Type="http://schemas.openxmlformats.org/officeDocument/2006/relationships/image" Target="../media/image132.jpg"/><Relationship Id="rId2" Type="http://schemas.openxmlformats.org/officeDocument/2006/relationships/hyperlink" Target="http://sciencelearn.org.nz/Science-Stories/Soil-Dig-It/What-makes-up-soil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jpg"/><Relationship Id="rId5" Type="http://schemas.openxmlformats.org/officeDocument/2006/relationships/image" Target="../media/image130.jpg"/><Relationship Id="rId4" Type="http://schemas.openxmlformats.org/officeDocument/2006/relationships/image" Target="../media/image129.jpg"/><Relationship Id="rId9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7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g"/><Relationship Id="rId3" Type="http://schemas.openxmlformats.org/officeDocument/2006/relationships/image" Target="../media/image139.jpg"/><Relationship Id="rId7" Type="http://schemas.openxmlformats.org/officeDocument/2006/relationships/image" Target="../media/image143.jpg"/><Relationship Id="rId2" Type="http://schemas.openxmlformats.org/officeDocument/2006/relationships/hyperlink" Target="mailto:enquiries@sciencelearn.org.nz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10" Type="http://schemas.openxmlformats.org/officeDocument/2006/relationships/image" Target="../media/image146.jpg"/><Relationship Id="rId4" Type="http://schemas.openxmlformats.org/officeDocument/2006/relationships/image" Target="../media/image140.jpg"/><Relationship Id="rId9" Type="http://schemas.openxmlformats.org/officeDocument/2006/relationships/image" Target="../media/image145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emf"/><Relationship Id="rId3" Type="http://schemas.openxmlformats.org/officeDocument/2006/relationships/hyperlink" Target="mailto:enquiries@sciencelearn.org.nz" TargetMode="External"/><Relationship Id="rId7" Type="http://schemas.openxmlformats.org/officeDocument/2006/relationships/image" Target="../media/image147.png"/><Relationship Id="rId12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ond.co.nz/community/214015/science-learning-hub" TargetMode="External"/><Relationship Id="rId11" Type="http://schemas.openxmlformats.org/officeDocument/2006/relationships/image" Target="../media/image151.jpeg"/><Relationship Id="rId5" Type="http://schemas.openxmlformats.org/officeDocument/2006/relationships/hyperlink" Target="http://www.pinterest.com/nzsciencelearn" TargetMode="External"/><Relationship Id="rId10" Type="http://schemas.openxmlformats.org/officeDocument/2006/relationships/image" Target="../media/image150.png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image" Target="../media/image14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12" Type="http://schemas.openxmlformats.org/officeDocument/2006/relationships/image" Target="../media/image1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jpeg"/><Relationship Id="rId11" Type="http://schemas.openxmlformats.org/officeDocument/2006/relationships/image" Target="../media/image160.jpeg"/><Relationship Id="rId5" Type="http://schemas.openxmlformats.org/officeDocument/2006/relationships/image" Target="../media/image154.jpeg"/><Relationship Id="rId10" Type="http://schemas.openxmlformats.org/officeDocument/2006/relationships/image" Target="../media/image159.pn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enquiries@sciencelearn.org.nz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hyperlink" Target="http://www.sciencelearn.org.nz/" TargetMode="External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4.jpg"/><Relationship Id="rId7" Type="http://schemas.openxmlformats.org/officeDocument/2006/relationships/image" Target="../media/image2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hyperlink" Target="http://www.sciencelearn.org.nz/" TargetMode="External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/>
          </p:cNvSpPr>
          <p:nvPr>
            <p:ph type="title" idx="4294967295"/>
          </p:nvPr>
        </p:nvSpPr>
        <p:spPr>
          <a:xfrm>
            <a:off x="550863" y="914400"/>
            <a:ext cx="8042275" cy="911225"/>
          </a:xfrm>
        </p:spPr>
        <p:txBody>
          <a:bodyPr/>
          <a:lstStyle/>
          <a:p>
            <a:pPr eaLnBrk="1" hangingPunct="1"/>
            <a:r>
              <a:rPr lang="en-AU" dirty="0">
                <a:latin typeface="Verdana" charset="0"/>
                <a:ea typeface="MS PGothic" charset="0"/>
                <a:cs typeface="MS PGothic" charset="0"/>
              </a:rPr>
              <a:t/>
            </a:r>
            <a:br>
              <a:rPr lang="en-AU" dirty="0">
                <a:latin typeface="Verdana" charset="0"/>
                <a:ea typeface="MS PGothic" charset="0"/>
                <a:cs typeface="MS PGothic" charset="0"/>
              </a:rPr>
            </a:br>
            <a:endParaRPr lang="en-US" dirty="0">
              <a:latin typeface="News Gothic MT" charset="0"/>
              <a:ea typeface="MS PGothic" charset="0"/>
              <a:cs typeface="MS PGothic" charset="0"/>
            </a:endParaRPr>
          </a:p>
        </p:txBody>
      </p:sp>
      <p:sp>
        <p:nvSpPr>
          <p:cNvPr id="7170" name="Footer Placeholder 4"/>
          <p:cNvSpPr txBox="1">
            <a:spLocks/>
          </p:cNvSpPr>
          <p:nvPr/>
        </p:nvSpPr>
        <p:spPr bwMode="auto">
          <a:xfrm>
            <a:off x="23813" y="390525"/>
            <a:ext cx="6934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200" dirty="0">
              <a:solidFill>
                <a:schemeClr val="accent2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171" name="Footer Placeholder 4"/>
          <p:cNvSpPr txBox="1">
            <a:spLocks noGrp="1"/>
          </p:cNvSpPr>
          <p:nvPr/>
        </p:nvSpPr>
        <p:spPr bwMode="auto">
          <a:xfrm>
            <a:off x="457200" y="6400800"/>
            <a:ext cx="59832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  <a:ea typeface="MS PGothic" charset="0"/>
              <a:cs typeface="MS PGothic" charset="0"/>
            </a:endParaRPr>
          </a:p>
        </p:txBody>
      </p:sp>
      <p:grpSp>
        <p:nvGrpSpPr>
          <p:cNvPr id="7172" name="Group 9"/>
          <p:cNvGrpSpPr>
            <a:grpSpLocks/>
          </p:cNvGrpSpPr>
          <p:nvPr/>
        </p:nvGrpSpPr>
        <p:grpSpPr bwMode="auto">
          <a:xfrm>
            <a:off x="0" y="-57150"/>
            <a:ext cx="9144000" cy="6880225"/>
            <a:chOff x="0" y="0"/>
            <a:chExt cx="9144000" cy="5160262"/>
          </a:xfrm>
        </p:grpSpPr>
        <p:pic>
          <p:nvPicPr>
            <p:cNvPr id="7174" name="Picture 3" descr="Core Education PPT Template.pp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4" descr="Core Education PPT Template.pp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658150"/>
              <a:ext cx="9144000" cy="50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3" name="TextBox 10"/>
          <p:cNvSpPr txBox="1">
            <a:spLocks noChangeArrowheads="1"/>
          </p:cNvSpPr>
          <p:nvPr/>
        </p:nvSpPr>
        <p:spPr bwMode="auto">
          <a:xfrm>
            <a:off x="0" y="1268760"/>
            <a:ext cx="9144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A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charset="0"/>
                <a:ea typeface="MS PGothic" charset="0"/>
                <a:cs typeface="MS PGothic" charset="0"/>
              </a:rPr>
              <a:t>Science for juniors</a:t>
            </a:r>
          </a:p>
          <a:p>
            <a:pPr algn="ctr" eaLnBrk="1" hangingPunct="1">
              <a:defRPr/>
            </a:pPr>
            <a:endParaRPr lang="en-US" sz="2000" dirty="0" smtClean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</a:rPr>
              <a:t>Barb Ryan </a:t>
            </a:r>
          </a:p>
          <a:p>
            <a:pPr algn="ctr" eaLnBrk="1" hangingPunct="1">
              <a:defRPr/>
            </a:pP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</a:rPr>
              <a:t>March 2016</a:t>
            </a:r>
          </a:p>
          <a:p>
            <a:pPr algn="ctr" eaLnBrk="1" hangingPunct="1">
              <a:defRPr/>
            </a:pPr>
            <a:endParaRPr lang="en-US" sz="2000" dirty="0" smtClean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 smtClean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</a:rPr>
              <a:t>@NZScienceLearn</a:t>
            </a:r>
          </a:p>
          <a:p>
            <a:pPr algn="ctr" eaLnBrk="1" hangingPunct="1">
              <a:defRPr/>
            </a:pPr>
            <a:endParaRPr lang="en-US" sz="2000" dirty="0" smtClean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 smtClean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  <a:hlinkClick r:id="rId6"/>
              </a:rPr>
              <a:t>www.sciencelearn.org.nz</a:t>
            </a: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</a:rPr>
              <a:t> </a:t>
            </a:r>
          </a:p>
          <a:p>
            <a:pPr algn="ctr" eaLnBrk="1" hangingPunct="1">
              <a:defRPr/>
            </a:pPr>
            <a:endParaRPr lang="en-US" sz="1600" dirty="0" smtClean="0">
              <a:latin typeface="Arial Black" charset="0"/>
              <a:ea typeface="MS PGothic" charset="0"/>
              <a:cs typeface="MS PGothic" charset="0"/>
            </a:endParaRPr>
          </a:p>
        </p:txBody>
      </p:sp>
      <p:pic>
        <p:nvPicPr>
          <p:cNvPr id="5" name="Picture 4" descr="Screen Shot 2016-02-18 at 2.14.05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852936"/>
            <a:ext cx="2564050" cy="1728192"/>
          </a:xfrm>
          <a:prstGeom prst="rect">
            <a:avLst/>
          </a:prstGeom>
        </p:spPr>
      </p:pic>
      <p:pic>
        <p:nvPicPr>
          <p:cNvPr id="2" name="Picture 1" descr="Screen Shot 2016-02-25 at 10.43.09 a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8"/>
            <a:ext cx="2454243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6093296"/>
            <a:ext cx="7992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sciencelearn.org.nz</a:t>
            </a:r>
            <a:r>
              <a:rPr lang="en-US" sz="1400" dirty="0"/>
              <a:t>/Contexts/Pollination/Teaching-and-Learning-Approaches/Plant-parts</a:t>
            </a:r>
          </a:p>
        </p:txBody>
      </p:sp>
      <p:pic>
        <p:nvPicPr>
          <p:cNvPr id="6" name="Picture 5" descr="Screen Shot 2016-02-24 at 12.14.10 pm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7924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2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5 at 11.16.29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92696"/>
            <a:ext cx="6794500" cy="4826000"/>
          </a:xfrm>
          <a:prstGeom prst="rect">
            <a:avLst/>
          </a:prstGeom>
        </p:spPr>
      </p:pic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</a:t>
            </a:r>
            <a:r>
              <a:rPr lang="en-US" sz="1200" dirty="0" smtClean="0">
                <a:solidFill>
                  <a:schemeClr val="accent2"/>
                </a:solidFill>
                <a:latin typeface="Verdana" charset="0"/>
              </a:rPr>
              <a:t>2016 </a:t>
            </a:r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pic>
        <p:nvPicPr>
          <p:cNvPr id="5" name="Picture 4" descr="Screen Shot 2016-02-25 at 11.16.48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3969" cy="6858000"/>
          </a:xfrm>
          <a:prstGeom prst="rect">
            <a:avLst/>
          </a:prstGeom>
        </p:spPr>
      </p:pic>
      <p:pic>
        <p:nvPicPr>
          <p:cNvPr id="6" name="Picture 5" descr="Screen Shot 2016-02-25 at 11.16.57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0"/>
            <a:ext cx="4634802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6" descr="Screen Shot 2016-02-25 at 11.17.08 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15" y="0"/>
            <a:ext cx="4575785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29820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5 at 11.24.05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08720"/>
            <a:ext cx="6921500" cy="5219700"/>
          </a:xfrm>
          <a:prstGeom prst="rect">
            <a:avLst/>
          </a:prstGeom>
        </p:spPr>
      </p:pic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</a:t>
            </a:r>
            <a:r>
              <a:rPr lang="en-US" sz="1200" dirty="0" smtClean="0">
                <a:solidFill>
                  <a:schemeClr val="accent2"/>
                </a:solidFill>
                <a:latin typeface="Verdana" charset="0"/>
              </a:rPr>
              <a:t>2016 </a:t>
            </a:r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pic>
        <p:nvPicPr>
          <p:cNvPr id="6" name="Picture 5" descr="Screen Shot 2016-02-25 at 11.25.42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581900" cy="43561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6" descr="Screen Shot 2016-02-25 at 11.35.5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060848"/>
            <a:ext cx="3035424" cy="20509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8" name="Picture 7" descr="Screen Shot 2016-02-25 at 11.29.39 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8431">
            <a:off x="834437" y="2092048"/>
            <a:ext cx="7277100" cy="1524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Picture 8" descr="Screen Shot 2016-02-25 at 11.31.05 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5700532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44511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5 at 11.43.59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7400255" cy="4287998"/>
          </a:xfrm>
          <a:prstGeom prst="rect">
            <a:avLst/>
          </a:prstGeom>
        </p:spPr>
      </p:pic>
      <p:pic>
        <p:nvPicPr>
          <p:cNvPr id="4" name="Picture 3" descr="Screen Shot 2016-02-25 at 11.47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426">
            <a:off x="1979712" y="116632"/>
            <a:ext cx="5523638" cy="6858000"/>
          </a:xfrm>
          <a:prstGeom prst="rect">
            <a:avLst/>
          </a:prstGeom>
        </p:spPr>
      </p:pic>
      <p:pic>
        <p:nvPicPr>
          <p:cNvPr id="9" name="Picture 8" descr="Screen Shot 2016-02-25 at 11.52.45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548680"/>
            <a:ext cx="8813800" cy="61214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1" name="Picture 10" descr="Screen Shot 2016-02-25 at 11.47.03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547100" cy="60198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Picture 11" descr="Screen Shot 2016-02-25 at 11.46.36 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8547100" cy="59182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3" name="Picture 12" descr="Screen Shot 2016-02-25 at 11.46.49 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496300" cy="59055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7" name="Picture 16" descr="Screen Shot 2016-02-25 at 11.46.20 a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178800" cy="5715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5" name="Picture 14" descr="Screen Shot 2016-02-25 at 11.57.17 a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7696200" cy="55245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6" name="Picture 15" descr="Screen Shot 2016-02-25 at 11.58.16 am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077200" cy="57658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4" name="Picture 13" descr="Screen Shot 2016-02-25 at 11.44.33 am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5165766" cy="6858000"/>
          </a:xfrm>
          <a:prstGeom prst="rect">
            <a:avLst/>
          </a:prstGeom>
        </p:spPr>
      </p:pic>
      <p:pic>
        <p:nvPicPr>
          <p:cNvPr id="18" name="Picture 17" descr="Screen Shot 2016-02-25 at 11.44.42 am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7" y="548680"/>
            <a:ext cx="9144000" cy="6184581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416594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5 at 12.11.02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8"/>
            <a:ext cx="6756400" cy="4064000"/>
          </a:xfrm>
          <a:prstGeom prst="rect">
            <a:avLst/>
          </a:prstGeom>
        </p:spPr>
      </p:pic>
      <p:pic>
        <p:nvPicPr>
          <p:cNvPr id="2" name="Picture 1" descr="WoolySocks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3356992"/>
            <a:ext cx="1745755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4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6-02-25 at 12.33.40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7117626" cy="4953124"/>
          </a:xfrm>
          <a:prstGeom prst="rect">
            <a:avLst/>
          </a:prstGeom>
        </p:spPr>
      </p:pic>
      <p:pic>
        <p:nvPicPr>
          <p:cNvPr id="5" name="Picture 4" descr="Screen Shot 2016-02-25 at 12.34.23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0439">
            <a:off x="2063928" y="246386"/>
            <a:ext cx="4830792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 descr="Screen Shot 2016-02-25 at 12.34.37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40768"/>
            <a:ext cx="5397500" cy="43307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6" descr="Screen Shot 2016-02-25 at 12.34.45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6632"/>
            <a:ext cx="5409127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311533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5 at 12.38.44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4744"/>
            <a:ext cx="6794500" cy="4292600"/>
          </a:xfrm>
          <a:prstGeom prst="rect">
            <a:avLst/>
          </a:prstGeom>
        </p:spPr>
      </p:pic>
      <p:pic>
        <p:nvPicPr>
          <p:cNvPr id="4" name="Picture 3" descr="Screen Shot 2016-02-25 at 12.39.35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6632"/>
            <a:ext cx="5343896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8673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3867"/>
            <a:ext cx="8042275" cy="911225"/>
          </a:xfrm>
        </p:spPr>
        <p:txBody>
          <a:bodyPr/>
          <a:lstStyle/>
          <a:p>
            <a:r>
              <a:rPr lang="en-US" dirty="0" smtClean="0"/>
              <a:t>Science ideas and concepts</a:t>
            </a:r>
            <a:endParaRPr lang="en-US" dirty="0"/>
          </a:p>
        </p:txBody>
      </p:sp>
      <p:pic>
        <p:nvPicPr>
          <p:cNvPr id="3" name="Picture 2" descr="Screen Shot 2016-02-25 at 12.42.30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6832600" cy="60579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Picture 3" descr="Screen Shot 2016-02-25 at 12.42.41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389">
            <a:off x="525186" y="923010"/>
            <a:ext cx="6807200" cy="64262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4" descr="Screen Shot 2016-02-25 at 12.42.53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6731000" cy="6375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 descr="Screen Shot 2016-02-25 at 12.43.04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062">
            <a:off x="2073932" y="1126842"/>
            <a:ext cx="6452483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6" descr="Screen Shot 2016-02-25 at 12.43.15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626">
            <a:off x="3331981" y="1449485"/>
            <a:ext cx="6819900" cy="63373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321210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5 at 1.43.01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27910"/>
            <a:ext cx="6807200" cy="6286500"/>
          </a:xfrm>
          <a:prstGeom prst="rect">
            <a:avLst/>
          </a:prstGeom>
        </p:spPr>
      </p:pic>
      <p:pic>
        <p:nvPicPr>
          <p:cNvPr id="2" name="Picture 1" descr="Water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4664"/>
            <a:ext cx="252028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25 at 1.43.34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92696"/>
            <a:ext cx="6807200" cy="3898900"/>
          </a:xfrm>
          <a:prstGeom prst="rect">
            <a:avLst/>
          </a:prstGeom>
        </p:spPr>
      </p:pic>
      <p:pic>
        <p:nvPicPr>
          <p:cNvPr id="5" name="Picture 4" descr="Screen Shot 2016-02-25 at 1.43.58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32" y="0"/>
            <a:ext cx="7556500" cy="5562600"/>
          </a:xfrm>
          <a:prstGeom prst="rect">
            <a:avLst/>
          </a:prstGeom>
        </p:spPr>
      </p:pic>
      <p:pic>
        <p:nvPicPr>
          <p:cNvPr id="6" name="Picture 5" descr="Screen Shot 2016-02-25 at 3.49.17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6408786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37745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6"/>
          <p:cNvSpPr>
            <a:spLocks noGrp="1"/>
          </p:cNvSpPr>
          <p:nvPr>
            <p:ph type="title"/>
          </p:nvPr>
        </p:nvSpPr>
        <p:spPr>
          <a:xfrm>
            <a:off x="-71438" y="-11113"/>
            <a:ext cx="8042276" cy="911226"/>
          </a:xfrm>
        </p:spPr>
        <p:txBody>
          <a:bodyPr/>
          <a:lstStyle/>
          <a:p>
            <a:r>
              <a:rPr lang="en-AU" sz="3200" dirty="0">
                <a:ea typeface="ＭＳ Ｐゴシック" charset="0"/>
              </a:rPr>
              <a:t>What is the Science Learning Hub?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611188" y="1341438"/>
            <a:ext cx="8229600" cy="20605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A trustworthy online resource – produced by educators and scientists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Based on world-class New Zealand science research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Supported by learning activities, information about the key science ideas and concepts, multimedia tools and other resources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Written for New Zealand teachers and students </a:t>
            </a:r>
            <a:br>
              <a:rPr lang="en-US" dirty="0">
                <a:ea typeface="ＭＳ Ｐゴシック" charset="0"/>
              </a:rPr>
            </a:br>
            <a:endParaRPr lang="en-US" dirty="0">
              <a:ea typeface="ＭＳ Ｐゴシック" charset="0"/>
            </a:endParaRPr>
          </a:p>
        </p:txBody>
      </p:sp>
      <p:pic>
        <p:nvPicPr>
          <p:cNvPr id="9219" name="Picture 1" descr="Screen shot 2012-08-02 at 9.16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724400"/>
            <a:ext cx="407352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Screen Shot 2015-04-30 at 2.30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44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– Water is everywhere</a:t>
            </a:r>
            <a:endParaRPr lang="en-US" dirty="0"/>
          </a:p>
        </p:txBody>
      </p:sp>
      <p:pic>
        <p:nvPicPr>
          <p:cNvPr id="3" name="Picture 2" descr="Screen Shot 2016-03-16 at 11.11.28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1988840"/>
            <a:ext cx="3096344" cy="1735829"/>
          </a:xfrm>
          <a:prstGeom prst="rect">
            <a:avLst/>
          </a:prstGeom>
        </p:spPr>
      </p:pic>
      <p:pic>
        <p:nvPicPr>
          <p:cNvPr id="4" name="Picture 3" descr="Screen Shot 2016-03-16 at 11.11.18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996952"/>
            <a:ext cx="3222036" cy="1803789"/>
          </a:xfrm>
          <a:prstGeom prst="rect">
            <a:avLst/>
          </a:prstGeom>
        </p:spPr>
      </p:pic>
      <p:pic>
        <p:nvPicPr>
          <p:cNvPr id="5" name="Picture 4" descr="Screen Shot 2016-03-16 at 11.15.11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05064"/>
            <a:ext cx="310659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5 at 3.51.15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4" y="0"/>
            <a:ext cx="68072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9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6-02-25 at 3.54.12 pm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804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5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5 at 4.06.04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6845300" cy="3594100"/>
          </a:xfrm>
          <a:prstGeom prst="rect">
            <a:avLst/>
          </a:prstGeom>
        </p:spPr>
      </p:pic>
      <p:pic>
        <p:nvPicPr>
          <p:cNvPr id="2" name="Picture 1" descr="SLQ_SCI_ART_03_liquids_pourwa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429000"/>
            <a:ext cx="1808832" cy="2825631"/>
          </a:xfrm>
          <a:prstGeom prst="rect">
            <a:avLst/>
          </a:prstGeom>
        </p:spPr>
      </p:pic>
      <p:pic>
        <p:nvPicPr>
          <p:cNvPr id="7" name="Picture 6" descr="Screen Shot 2016-03-02 at 10.36.56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725144"/>
            <a:ext cx="2376264" cy="1729392"/>
          </a:xfrm>
          <a:prstGeom prst="rect">
            <a:avLst/>
          </a:prstGeom>
        </p:spPr>
      </p:pic>
      <p:pic>
        <p:nvPicPr>
          <p:cNvPr id="8" name="Picture 7" descr="Screen Shot 2016-02-25 at 4.06.58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068960"/>
            <a:ext cx="2304256" cy="149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4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5 at 4.09.34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36712"/>
            <a:ext cx="6845300" cy="4191000"/>
          </a:xfrm>
          <a:prstGeom prst="rect">
            <a:avLst/>
          </a:prstGeom>
        </p:spPr>
      </p:pic>
      <p:pic>
        <p:nvPicPr>
          <p:cNvPr id="1025" name="Picture 1" descr="OBW_TEA_ACT_04_surface_tension_paperclip_AnnotatedThumb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1800225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OBW_TEA_ACT_04_surface_tension_milk1_AnnotatedThumb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373216"/>
            <a:ext cx="1800225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OBW_TEA_ACT_04_surface_tension_milk2_AnnotatedThumbn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97152"/>
            <a:ext cx="180022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94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7342148" y="2247900"/>
            <a:ext cx="1800225" cy="4610100"/>
            <a:chOff x="7921" y="8364"/>
            <a:chExt cx="2836" cy="7260"/>
          </a:xfrm>
        </p:grpSpPr>
        <p:pic>
          <p:nvPicPr>
            <p:cNvPr id="4" name="Picture 2" descr="C:\Users\User\Documents\UOW\Sciencelearn\Science Stories\Observing Water\OBW_TEA_ACT_05_blowing_bubbles_3_Annotat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2" y="13154"/>
              <a:ext cx="2835" cy="2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7921" y="8364"/>
              <a:ext cx="2836" cy="4750"/>
              <a:chOff x="7921" y="8364"/>
              <a:chExt cx="2836" cy="4750"/>
            </a:xfrm>
          </p:grpSpPr>
          <p:pic>
            <p:nvPicPr>
              <p:cNvPr id="6" name="Picture 4" descr="C:\Users\User\Documents\UOW\Sciencelearn\Science Stories\Observing Water\OBW_TEA_ACT_05_blowing_bubbles_1_Annotated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869" b="-298"/>
              <a:stretch>
                <a:fillRect/>
              </a:stretch>
            </p:blipFill>
            <p:spPr bwMode="auto">
              <a:xfrm>
                <a:off x="7921" y="8364"/>
                <a:ext cx="2835" cy="2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1" descr="C:\Users\User\Documents\UOW\Sciencelearn\Science Stories\Observing Water\OBW_TEA_ACT_05_blowing_bubbles_2_annotated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7"/>
              <a:stretch>
                <a:fillRect/>
              </a:stretch>
            </p:blipFill>
            <p:spPr bwMode="auto">
              <a:xfrm>
                <a:off x="7922" y="10854"/>
                <a:ext cx="2835" cy="2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8" name="Picture 7" descr="Screen Shot 2016-02-25 at 4.16.30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" y="0"/>
            <a:ext cx="6794500" cy="5130800"/>
          </a:xfrm>
          <a:prstGeom prst="rect">
            <a:avLst/>
          </a:prstGeom>
        </p:spPr>
      </p:pic>
      <p:pic>
        <p:nvPicPr>
          <p:cNvPr id="2054" name="Picture 6" descr="OBW_TEA_ACT_05_bubble_wand_annota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8002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395536" y="4005064"/>
            <a:ext cx="4013200" cy="2659062"/>
            <a:chOff x="4451" y="10643"/>
            <a:chExt cx="6320" cy="4189"/>
          </a:xfrm>
        </p:grpSpPr>
        <p:pic>
          <p:nvPicPr>
            <p:cNvPr id="2056" name="Picture 8" descr="OBW_TEA_ACT_05_foam_maker1_Annotat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1" y="10653"/>
              <a:ext cx="3402" cy="2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9" descr="OBW_TEA_ACT_05_foam_maker2_annotat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2"/>
            <a:stretch>
              <a:fillRect/>
            </a:stretch>
          </p:blipFill>
          <p:spPr bwMode="auto">
            <a:xfrm>
              <a:off x="7941" y="10643"/>
              <a:ext cx="2830" cy="4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 descr="Screen Shot 2016-02-25 at 4.17.52 p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5431398"/>
          </a:xfrm>
          <a:prstGeom prst="rect">
            <a:avLst/>
          </a:prstGeom>
        </p:spPr>
      </p:pic>
      <p:pic>
        <p:nvPicPr>
          <p:cNvPr id="11" name="Picture 10" descr="Screen Shot 2016-02-25 at 4.18.02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55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5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5 at 4.21.37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24" y="0"/>
            <a:ext cx="6388274" cy="6858000"/>
          </a:xfrm>
          <a:prstGeom prst="rect">
            <a:avLst/>
          </a:prstGeom>
        </p:spPr>
      </p:pic>
      <p:pic>
        <p:nvPicPr>
          <p:cNvPr id="4" name="Picture 3" descr="Screen Shot 2016-02-25 at 4.21.51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6513253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2" name="Picture 1" descr="Screen Shot 2016-03-03 at 2.17.21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123372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17143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02 at 10.34.09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7000"/>
            <a:ext cx="6921500" cy="6731000"/>
          </a:xfrm>
          <a:prstGeom prst="rect">
            <a:avLst/>
          </a:prstGeom>
        </p:spPr>
      </p:pic>
      <p:pic>
        <p:nvPicPr>
          <p:cNvPr id="2" name="Picture 1" descr="Cracked-road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2" y="620688"/>
            <a:ext cx="2542005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484784"/>
            <a:ext cx="1835696" cy="2520280"/>
          </a:xfrm>
        </p:spPr>
        <p:txBody>
          <a:bodyPr/>
          <a:lstStyle/>
          <a:p>
            <a:r>
              <a:rPr lang="en-US" dirty="0" smtClean="0"/>
              <a:t>Models of the Earth</a:t>
            </a:r>
            <a:endParaRPr lang="en-US" dirty="0"/>
          </a:p>
        </p:txBody>
      </p:sp>
      <p:pic>
        <p:nvPicPr>
          <p:cNvPr id="5" name="Picture 4" descr="Screen Shot 2016-03-02 at 10.43.31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5267281" cy="6858000"/>
          </a:xfrm>
          <a:prstGeom prst="rect">
            <a:avLst/>
          </a:prstGeom>
        </p:spPr>
      </p:pic>
      <p:pic>
        <p:nvPicPr>
          <p:cNvPr id="4" name="Picture 3" descr="Screen Shot 2016-03-02 at 10.44.43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93096"/>
            <a:ext cx="1486024" cy="1471164"/>
          </a:xfrm>
          <a:prstGeom prst="rect">
            <a:avLst/>
          </a:prstGeom>
        </p:spPr>
      </p:pic>
      <p:pic>
        <p:nvPicPr>
          <p:cNvPr id="3" name="Picture 2" descr="Pie_David Pimborough_123RF-Lt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1938007" cy="1268760"/>
          </a:xfrm>
          <a:prstGeom prst="rect">
            <a:avLst/>
          </a:prstGeom>
        </p:spPr>
      </p:pic>
      <p:pic>
        <p:nvPicPr>
          <p:cNvPr id="6" name="Picture 5" descr="Egg_Ukrid Yenpetch_123RF_Annotat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221088"/>
            <a:ext cx="2086560" cy="139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4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02 at 10.53.59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6819900" cy="4343400"/>
          </a:xfrm>
          <a:prstGeom prst="rect">
            <a:avLst/>
          </a:prstGeom>
        </p:spPr>
      </p:pic>
      <p:pic>
        <p:nvPicPr>
          <p:cNvPr id="5" name="Picture 4" descr="Screen Shot 2016-03-02 at 10.51.53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4"/>
            <a:ext cx="5397500" cy="37338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 descr="Screen Shot 2016-03-02 at 10.50.34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56792"/>
            <a:ext cx="6400800" cy="35814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6" descr="Screen Shot 2016-03-02 at 10.49.53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0085">
            <a:off x="2311961" y="482204"/>
            <a:ext cx="4086913" cy="5661248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24531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Slid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26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9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042275" cy="911225"/>
          </a:xfrm>
        </p:spPr>
        <p:txBody>
          <a:bodyPr/>
          <a:lstStyle/>
          <a:p>
            <a:r>
              <a:rPr lang="en-US" dirty="0" smtClean="0"/>
              <a:t>Tectonic plates, volcanoes and earthquakes (video)</a:t>
            </a:r>
            <a:endParaRPr lang="en-US" dirty="0"/>
          </a:p>
        </p:txBody>
      </p:sp>
      <p:pic>
        <p:nvPicPr>
          <p:cNvPr id="3" name="Picture 2" descr="Screen Shot 2016-03-02 at 10.50.34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72816"/>
            <a:ext cx="6400800" cy="35814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67781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02 at 11.13.56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6807200" cy="3441700"/>
          </a:xfrm>
          <a:prstGeom prst="rect">
            <a:avLst/>
          </a:prstGeom>
        </p:spPr>
      </p:pic>
      <p:pic>
        <p:nvPicPr>
          <p:cNvPr id="4" name="Picture 3" descr="Screen Shot 2016-03-02 at 11.13.14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816"/>
            <a:ext cx="2938264" cy="2954061"/>
          </a:xfrm>
          <a:prstGeom prst="rect">
            <a:avLst/>
          </a:prstGeom>
        </p:spPr>
      </p:pic>
      <p:pic>
        <p:nvPicPr>
          <p:cNvPr id="5" name="Picture 4" descr="Screen Shot 2016-03-02 at 11.13.06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16832"/>
            <a:ext cx="38354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4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02 at 11.15.41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2656"/>
            <a:ext cx="6794500" cy="5549900"/>
          </a:xfrm>
          <a:prstGeom prst="rect">
            <a:avLst/>
          </a:prstGeom>
        </p:spPr>
      </p:pic>
      <p:pic>
        <p:nvPicPr>
          <p:cNvPr id="4" name="Picture 3" descr="Screen Shot 2016-03-02 at 11.27.08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68760"/>
            <a:ext cx="5245100" cy="35306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4" descr="Screen Shot 2016-03-02 at 11.28.09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56792"/>
            <a:ext cx="6438900" cy="37465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 descr="Screen Shot 2016-03-02 at 11.23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20888"/>
            <a:ext cx="5753100" cy="18415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40484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042275" cy="720080"/>
          </a:xfrm>
        </p:spPr>
        <p:txBody>
          <a:bodyPr/>
          <a:lstStyle/>
          <a:p>
            <a:r>
              <a:rPr lang="en-US" dirty="0" smtClean="0"/>
              <a:t>Science ideas and concepts for teachers</a:t>
            </a:r>
            <a:endParaRPr lang="en-US" dirty="0"/>
          </a:p>
        </p:txBody>
      </p:sp>
      <p:pic>
        <p:nvPicPr>
          <p:cNvPr id="3" name="Picture 2" descr="Screen Shot 2016-03-02 at 11.32.40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6832600" cy="6337300"/>
          </a:xfrm>
          <a:prstGeom prst="rect">
            <a:avLst/>
          </a:prstGeom>
        </p:spPr>
      </p:pic>
      <p:pic>
        <p:nvPicPr>
          <p:cNvPr id="4" name="Picture 3" descr="Screen Shot 2016-03-02 at 11.37.00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0728"/>
            <a:ext cx="6062382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4" descr="Screen Shot 2016-03-02 at 11.43.19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08720"/>
            <a:ext cx="5563060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 descr="Screen Shot 2016-03-02 at 11.44.58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836712"/>
            <a:ext cx="6845300" cy="62865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Rectangle 6"/>
          <p:cNvSpPr/>
          <p:nvPr/>
        </p:nvSpPr>
        <p:spPr>
          <a:xfrm>
            <a:off x="2835" y="6220296"/>
            <a:ext cx="827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Mt </a:t>
            </a:r>
            <a:r>
              <a:rPr lang="en-US" sz="900" dirty="0" err="1"/>
              <a:t>Ruapehu</a:t>
            </a:r>
            <a:r>
              <a:rPr lang="en-US" sz="900" dirty="0"/>
              <a:t> photo © </a:t>
            </a:r>
            <a:r>
              <a:rPr lang="en-US" sz="900" dirty="0" err="1"/>
              <a:t>Dougall</a:t>
            </a:r>
            <a:r>
              <a:rPr lang="en-US" sz="900" dirty="0"/>
              <a:t> Gordon</a:t>
            </a:r>
            <a:r>
              <a:rPr lang="en-NZ" sz="900" dirty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368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02 at 11.49.07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0648"/>
            <a:ext cx="6172200" cy="6858000"/>
          </a:xfrm>
          <a:prstGeom prst="rect">
            <a:avLst/>
          </a:prstGeom>
        </p:spPr>
      </p:pic>
      <p:pic>
        <p:nvPicPr>
          <p:cNvPr id="2" name="Picture 1" descr="More-than-dirt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64704"/>
            <a:ext cx="2232248" cy="18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02 at 11.51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8680"/>
            <a:ext cx="6781800" cy="4584700"/>
          </a:xfrm>
          <a:prstGeom prst="rect">
            <a:avLst/>
          </a:prstGeom>
        </p:spPr>
      </p:pic>
      <p:pic>
        <p:nvPicPr>
          <p:cNvPr id="6" name="Picture 5" descr="SamAndDaveDigaHole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4664"/>
            <a:ext cx="4536683" cy="576064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Picture 3" descr="Similar-but-differ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84784"/>
            <a:ext cx="5650443" cy="3766962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4" descr="Screen Shot 2016-03-02 at 11.52.3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76872"/>
            <a:ext cx="3512864" cy="2117568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95634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02 at 11.59.17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2"/>
            <a:ext cx="6794500" cy="4940300"/>
          </a:xfrm>
          <a:prstGeom prst="rect">
            <a:avLst/>
          </a:prstGeom>
        </p:spPr>
      </p:pic>
      <p:pic>
        <p:nvPicPr>
          <p:cNvPr id="4" name="Picture 3" descr="Screen Shot 2016-03-02 at 11.59.45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0648"/>
            <a:ext cx="6413500" cy="61595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54271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02 at 12.07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80728"/>
            <a:ext cx="6845300" cy="4673600"/>
          </a:xfrm>
          <a:prstGeom prst="rect">
            <a:avLst/>
          </a:prstGeom>
        </p:spPr>
      </p:pic>
      <p:pic>
        <p:nvPicPr>
          <p:cNvPr id="4" name="Picture 3" descr="Screen Shot 2016-03-02 at 12.08.07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11" y="688591"/>
            <a:ext cx="3124200" cy="45847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4" descr="Screen Shot 2016-03-02 at 12.10.4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7470">
            <a:off x="2339482" y="1505508"/>
            <a:ext cx="3816424" cy="2427182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54399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02 at 12.12.36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40"/>
            <a:ext cx="6832600" cy="6172200"/>
          </a:xfrm>
          <a:prstGeom prst="rect">
            <a:avLst/>
          </a:prstGeom>
        </p:spPr>
      </p:pic>
      <p:pic>
        <p:nvPicPr>
          <p:cNvPr id="4" name="Picture 3" descr="Screen Shot 2016-03-02 at 12.15.53 pm.jp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28800"/>
            <a:ext cx="6515100" cy="37465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4" descr="Screen Shot 2016-03-02 at 12.14.30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27204"/>
            <a:ext cx="5945852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23117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02 at 12.23.01 pm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6632"/>
            <a:ext cx="5985367" cy="6858000"/>
          </a:xfrm>
          <a:prstGeom prst="rect">
            <a:avLst/>
          </a:prstGeom>
        </p:spPr>
      </p:pic>
      <p:pic>
        <p:nvPicPr>
          <p:cNvPr id="5" name="Picture 4" descr="Screen Shot 2016-03-03 at 11.51.48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8242300" cy="55753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 descr="Screen Shot 2016-03-03 at 11.54.11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76872"/>
            <a:ext cx="997690" cy="798152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6" descr="Screen Shot 2016-03-03 at 11.54.16 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852936"/>
            <a:ext cx="1080120" cy="8661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8" name="Picture 7" descr="Screen Shot 2016-03-03 at 11.54.31 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068961"/>
            <a:ext cx="1106263" cy="864096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Picture 8" descr="Screen Shot 2016-03-03 at 11.58.42 a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2936"/>
            <a:ext cx="1069582" cy="864096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0" name="Picture 9" descr="Screen Shot 2016-03-03 at 11.59.59 am.png">
            <a:hlinkClick r:id="rId2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818243" cy="5256584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96027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New look for the Science Learning Hub</a:t>
            </a:r>
            <a:endParaRPr lang="en-US" dirty="0"/>
          </a:p>
        </p:txBody>
      </p:sp>
      <p:pic>
        <p:nvPicPr>
          <p:cNvPr id="4" name="Picture 3" descr="Screen Shot 2016-01-28 at 3.50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" y="1484784"/>
            <a:ext cx="9144000" cy="45132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</a:t>
            </a:r>
            <a:r>
              <a:rPr lang="en-US" sz="1000" dirty="0" smtClean="0"/>
              <a:t>copyrighted. For </a:t>
            </a:r>
            <a:r>
              <a:rPr lang="en-US" sz="1000" dirty="0"/>
              <a:t>further </a:t>
            </a:r>
            <a:r>
              <a:rPr lang="en-US" sz="1000" dirty="0" smtClean="0"/>
              <a:t>information, </a:t>
            </a:r>
            <a:r>
              <a:rPr lang="en-US" sz="1000" dirty="0"/>
              <a:t>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8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</a:t>
            </a:r>
            <a:r>
              <a:rPr lang="en-US" sz="1200" dirty="0" smtClean="0">
                <a:solidFill>
                  <a:schemeClr val="accent2"/>
                </a:solidFill>
                <a:latin typeface="Verdana" charset="0"/>
              </a:rPr>
              <a:t>2016 </a:t>
            </a:r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9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02 at 9.17.54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688"/>
            <a:ext cx="6883400" cy="500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3-02 at 9.17.14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2130">
            <a:off x="1125736" y="2065489"/>
            <a:ext cx="6667500" cy="20574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 descr="Screen Shot 2016-03-03 at 10.29.33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522495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387406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6-03-02 at 12.23.21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640"/>
            <a:ext cx="6819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0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3" y="26798"/>
            <a:ext cx="3384376" cy="489908"/>
          </a:xfrm>
        </p:spPr>
        <p:txBody>
          <a:bodyPr/>
          <a:lstStyle/>
          <a:p>
            <a:r>
              <a:rPr lang="en-US" dirty="0" smtClean="0"/>
              <a:t>Articles on soil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752" y="5934670"/>
            <a:ext cx="1331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900" dirty="0"/>
              <a:t>All images are copyrighted. For further information, please refer to </a:t>
            </a:r>
            <a:r>
              <a:rPr lang="en-US" sz="900" u="sng" dirty="0">
                <a:hlinkClick r:id="rId2"/>
              </a:rPr>
              <a:t>enquiries@sciencelearn.org.nz</a:t>
            </a:r>
            <a:r>
              <a:rPr lang="en-NZ" sz="900" dirty="0"/>
              <a:t> </a:t>
            </a:r>
            <a:endParaRPr lang="en-US" sz="900" dirty="0"/>
          </a:p>
        </p:txBody>
      </p:sp>
      <p:pic>
        <p:nvPicPr>
          <p:cNvPr id="3" name="Picture 2" descr="Screen Shot 2016-03-03 at 10.34.49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2671">
            <a:off x="438611" y="615316"/>
            <a:ext cx="6794500" cy="63119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Picture 3" descr="Screen Shot 2016-03-03 at 10.35.16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240">
            <a:off x="1408889" y="423528"/>
            <a:ext cx="6807200" cy="64389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4" descr="Screen Shot 2016-03-03 at 10.35.29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72">
            <a:off x="2177199" y="591092"/>
            <a:ext cx="6794500" cy="63627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 descr="Screen Shot 2016-03-03 at 10.35.39 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832">
            <a:off x="2781455" y="1055998"/>
            <a:ext cx="6743700" cy="62611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6" descr="Screen Shot 2016-03-03 at 10.34.37 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10">
            <a:off x="3553370" y="1201927"/>
            <a:ext cx="6807200" cy="6350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8" name="Picture 7" descr="Screen Shot 2016-03-03 at 10.34.18 a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1756">
            <a:off x="4111849" y="1410263"/>
            <a:ext cx="6794500" cy="64643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Picture 8" descr="Screen Shot 2016-03-03 at 10.35.58 a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24217"/>
            <a:ext cx="7022757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0" name="Picture 9" descr="Screen Shot 2016-03-03 at 10.46.57 am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3359">
            <a:off x="56378" y="1070479"/>
            <a:ext cx="8699500" cy="39751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08190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/>
          </p:cNvSpPr>
          <p:nvPr>
            <p:ph type="title" idx="4294967295"/>
          </p:nvPr>
        </p:nvSpPr>
        <p:spPr>
          <a:xfrm>
            <a:off x="550863" y="914400"/>
            <a:ext cx="8042275" cy="911225"/>
          </a:xfrm>
        </p:spPr>
        <p:txBody>
          <a:bodyPr/>
          <a:lstStyle/>
          <a:p>
            <a:pPr eaLnBrk="1" hangingPunct="1"/>
            <a:r>
              <a:rPr lang="en-AU" dirty="0">
                <a:latin typeface="Verdana" charset="0"/>
                <a:ea typeface="ＭＳ Ｐゴシック" charset="0"/>
              </a:rPr>
              <a:t/>
            </a:r>
            <a:br>
              <a:rPr lang="en-AU" dirty="0">
                <a:latin typeface="Verdana" charset="0"/>
                <a:ea typeface="ＭＳ Ｐゴシック" charset="0"/>
              </a:rPr>
            </a:br>
            <a:endParaRPr lang="en-US" dirty="0">
              <a:latin typeface="News Gothic MT" charset="0"/>
              <a:ea typeface="ＭＳ Ｐゴシック" charset="0"/>
            </a:endParaRPr>
          </a:p>
        </p:txBody>
      </p:sp>
      <p:sp>
        <p:nvSpPr>
          <p:cNvPr id="59394" name="Footer Placeholder 4"/>
          <p:cNvSpPr txBox="1">
            <a:spLocks/>
          </p:cNvSpPr>
          <p:nvPr/>
        </p:nvSpPr>
        <p:spPr bwMode="auto">
          <a:xfrm>
            <a:off x="23813" y="390525"/>
            <a:ext cx="6934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59395" name="Title 1"/>
          <p:cNvSpPr>
            <a:spLocks noGrp="1"/>
          </p:cNvSpPr>
          <p:nvPr>
            <p:ph type="title"/>
          </p:nvPr>
        </p:nvSpPr>
        <p:spPr>
          <a:xfrm>
            <a:off x="179388" y="-65088"/>
            <a:ext cx="8042275" cy="911226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</a:rPr>
              <a:t>Would you like a promo pack?</a:t>
            </a:r>
          </a:p>
        </p:txBody>
      </p:sp>
      <p:sp>
        <p:nvSpPr>
          <p:cNvPr id="59396" name="Rectangle 1"/>
          <p:cNvSpPr>
            <a:spLocks noChangeArrowheads="1"/>
          </p:cNvSpPr>
          <p:nvPr/>
        </p:nvSpPr>
        <p:spPr bwMode="auto">
          <a:xfrm>
            <a:off x="250825" y="831850"/>
            <a:ext cx="86407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dirty="0"/>
              <a:t>Packs of bookmarks and flyers available – email us </a:t>
            </a:r>
            <a:r>
              <a:rPr lang="en-US" dirty="0">
                <a:hlinkClick r:id="rId3"/>
              </a:rPr>
              <a:t>enquiries@sciencelearn.org.nz</a:t>
            </a:r>
            <a:r>
              <a:rPr lang="en-US" dirty="0"/>
              <a:t> </a:t>
            </a:r>
          </a:p>
        </p:txBody>
      </p:sp>
      <p:sp>
        <p:nvSpPr>
          <p:cNvPr id="33798" name="Rectangle 2"/>
          <p:cNvSpPr>
            <a:spLocks noChangeArrowheads="1"/>
          </p:cNvSpPr>
          <p:nvPr/>
        </p:nvSpPr>
        <p:spPr bwMode="auto">
          <a:xfrm>
            <a:off x="887413" y="4221163"/>
            <a:ext cx="82565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 dirty="0" smtClean="0">
                <a:cs typeface="+mn-cs"/>
              </a:rPr>
              <a:t>Follow us on Twitter: </a:t>
            </a:r>
            <a:r>
              <a:rPr lang="en-US" altLang="en-US" sz="1800" u="sng" dirty="0" smtClean="0">
                <a:cs typeface="+mn-cs"/>
                <a:hlinkClick r:id="rId4"/>
              </a:rPr>
              <a:t>https://twitter.com/NZScienceLearn</a:t>
            </a:r>
          </a:p>
          <a:p>
            <a:pPr eaLnBrk="1" hangingPunct="1">
              <a:defRPr/>
            </a:pPr>
            <a:endParaRPr lang="en-US" altLang="en-US" sz="1800" u="sng" dirty="0" smtClean="0">
              <a:cs typeface="+mn-cs"/>
              <a:hlinkClick r:id="rId5"/>
            </a:endParaRPr>
          </a:p>
          <a:p>
            <a:pPr eaLnBrk="1" hangingPunct="1">
              <a:defRPr/>
            </a:pPr>
            <a:r>
              <a:rPr lang="en-US" altLang="en-US" sz="1800" dirty="0" smtClean="0">
                <a:cs typeface="+mn-cs"/>
              </a:rPr>
              <a:t>Like us on Facebook: </a:t>
            </a:r>
            <a:r>
              <a:rPr lang="en-US" altLang="en-US" sz="1800" u="sng" dirty="0" smtClean="0">
                <a:cs typeface="+mn-cs"/>
                <a:hlinkClick r:id="rId4"/>
              </a:rPr>
              <a:t>www.facebook.com/nzsciencelearn</a:t>
            </a:r>
            <a:endParaRPr lang="en-US" altLang="en-US" sz="1800" u="sng" dirty="0" smtClean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u="sng" dirty="0" smtClean="0"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US" altLang="en-US" sz="1800" dirty="0" smtClean="0">
                <a:cs typeface="+mn-cs"/>
              </a:rPr>
              <a:t>Explore our Pinterest Boards: </a:t>
            </a:r>
            <a:r>
              <a:rPr lang="en-US" altLang="en-US" sz="1800" dirty="0" smtClean="0">
                <a:cs typeface="+mn-cs"/>
                <a:hlinkClick r:id="rId5"/>
              </a:rPr>
              <a:t>www.pinterest.com/nzsciencelearn</a:t>
            </a:r>
            <a:endParaRPr lang="en-US" altLang="en-US" sz="1800" dirty="0" smtClean="0">
              <a:cs typeface="+mn-cs"/>
            </a:endParaRPr>
          </a:p>
          <a:p>
            <a:pPr eaLnBrk="1" hangingPunct="1">
              <a:defRPr/>
            </a:pPr>
            <a:endParaRPr lang="en-US" altLang="en-US" sz="1800" dirty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dirty="0" smtClean="0">
                <a:cs typeface="+mn-cs"/>
              </a:rPr>
              <a:t>Join us in the pond</a:t>
            </a:r>
            <a:r>
              <a:rPr lang="en-US" altLang="en-US" sz="1800" dirty="0">
                <a:cs typeface="+mn-cs"/>
              </a:rPr>
              <a:t>: </a:t>
            </a:r>
            <a:r>
              <a:rPr lang="en-US" altLang="en-US" sz="1800" dirty="0">
                <a:cs typeface="+mn-cs"/>
                <a:hlinkClick r:id="rId6"/>
              </a:rPr>
              <a:t>www.pond.co.nz/community/214015/science-learning-</a:t>
            </a:r>
            <a:r>
              <a:rPr lang="en-US" altLang="en-US" sz="1800" dirty="0" smtClean="0">
                <a:cs typeface="+mn-cs"/>
                <a:hlinkClick r:id="rId6"/>
              </a:rPr>
              <a:t>hub</a:t>
            </a:r>
            <a:endParaRPr lang="en-US" altLang="en-US" sz="1800" dirty="0" smtClean="0">
              <a:cs typeface="+mn-cs"/>
            </a:endParaRPr>
          </a:p>
          <a:p>
            <a:pPr eaLnBrk="1" hangingPunct="1">
              <a:defRPr/>
            </a:pPr>
            <a:endParaRPr lang="en-US" altLang="en-US" sz="1800" dirty="0" smtClean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dirty="0" smtClean="0">
                <a:cs typeface="+mn-cs"/>
              </a:rPr>
              <a:t> </a:t>
            </a:r>
          </a:p>
          <a:p>
            <a:pPr marL="2328863" indent="-2328863" eaLnBrk="1" hangingPunct="1">
              <a:defRPr/>
            </a:pPr>
            <a:endParaRPr lang="en-US" altLang="en-US" sz="2000" dirty="0" smtClean="0">
              <a:cs typeface="+mn-cs"/>
            </a:endParaRPr>
          </a:p>
          <a:p>
            <a:pPr marL="2328863" indent="-2328863" eaLnBrk="1" hangingPunct="1">
              <a:defRPr/>
            </a:pPr>
            <a:r>
              <a:rPr lang="en-US" altLang="en-US" sz="2000" dirty="0" smtClean="0">
                <a:cs typeface="+mn-cs"/>
              </a:rPr>
              <a:t> </a:t>
            </a:r>
          </a:p>
        </p:txBody>
      </p:sp>
      <p:pic>
        <p:nvPicPr>
          <p:cNvPr id="59398" name="Picture 1" descr="promo SL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631950"/>
            <a:ext cx="344328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8" descr="twitter_newbird_bl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221163"/>
            <a:ext cx="401638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2" descr="pinterest_badge_re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226050"/>
            <a:ext cx="3825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1" descr="Screen Shot 2015-02-18 at 1.13.08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r="6030" b="16885"/>
          <a:stretch>
            <a:fillRect/>
          </a:stretch>
        </p:blipFill>
        <p:spPr bwMode="auto">
          <a:xfrm>
            <a:off x="382588" y="4724400"/>
            <a:ext cx="4032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3" descr="http://sciencelearn.org.nz/var/sciencelearn/storage/images/media/images/pond-logo-on-white-small-125x57/1247807-1-eng-NZ/Pond-logo-on-white-small-125x5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76925"/>
            <a:ext cx="6778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</a:t>
            </a:r>
            <a:r>
              <a:rPr lang="en-US" sz="1200" dirty="0" smtClean="0">
                <a:solidFill>
                  <a:schemeClr val="accent2"/>
                </a:solidFill>
                <a:latin typeface="Verdana" charset="0"/>
              </a:rPr>
              <a:t>2016 </a:t>
            </a:r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1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154238" y="6411913"/>
            <a:ext cx="5049837" cy="184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NZ" sz="10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© THE UNIVERSITY OF WAIKATO  •  TE WHARE WANANGA O WAIKATO</a:t>
            </a:r>
          </a:p>
        </p:txBody>
      </p:sp>
      <p:sp>
        <p:nvSpPr>
          <p:cNvPr id="61442" name="Content Placeholder 2"/>
          <p:cNvSpPr txBox="1">
            <a:spLocks/>
          </p:cNvSpPr>
          <p:nvPr/>
        </p:nvSpPr>
        <p:spPr bwMode="auto">
          <a:xfrm>
            <a:off x="379413" y="3937000"/>
            <a:ext cx="8229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1443" name="Content Placeholder 2"/>
          <p:cNvSpPr txBox="1">
            <a:spLocks/>
          </p:cNvSpPr>
          <p:nvPr/>
        </p:nvSpPr>
        <p:spPr bwMode="auto">
          <a:xfrm>
            <a:off x="0" y="4732338"/>
            <a:ext cx="8229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1444" name="Title 1"/>
          <p:cNvSpPr txBox="1">
            <a:spLocks/>
          </p:cNvSpPr>
          <p:nvPr/>
        </p:nvSpPr>
        <p:spPr bwMode="auto">
          <a:xfrm>
            <a:off x="566738" y="2130425"/>
            <a:ext cx="80422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AU" sz="3200" dirty="0">
                <a:solidFill>
                  <a:schemeClr val="accent1"/>
                </a:solidFill>
                <a:ea typeface="MS PGothic" charset="0"/>
                <a:cs typeface="MS PGothic" charset="0"/>
              </a:rPr>
              <a:t>Thanks!</a:t>
            </a:r>
          </a:p>
          <a:p>
            <a:pPr algn="ctr" eaLnBrk="1" hangingPunct="1"/>
            <a:endParaRPr lang="en-AU" sz="3200" dirty="0">
              <a:solidFill>
                <a:schemeClr val="accent1"/>
              </a:solidFill>
              <a:ea typeface="MS PGothic" charset="0"/>
              <a:cs typeface="MS PGothic" charset="0"/>
            </a:endParaRPr>
          </a:p>
          <a:p>
            <a:pPr algn="ctr" eaLnBrk="1" hangingPunct="1"/>
            <a:r>
              <a:rPr lang="en-AU" sz="3200" dirty="0">
                <a:solidFill>
                  <a:schemeClr val="accent1"/>
                </a:solidFill>
                <a:ea typeface="MS PGothic" charset="0"/>
                <a:cs typeface="MS PGothic" charset="0"/>
              </a:rPr>
              <a:t>Questions and comments?</a:t>
            </a:r>
          </a:p>
          <a:p>
            <a:pPr algn="ctr" eaLnBrk="1" hangingPunct="1"/>
            <a:endParaRPr lang="en-AU" sz="3200" dirty="0">
              <a:solidFill>
                <a:schemeClr val="accent1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61445" name="Picture 2" descr="Killer-T-cells_full_size_landscape_C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5575300"/>
            <a:ext cx="182086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3" descr="Tuatara_full_size_landscape_C_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5546725"/>
            <a:ext cx="19732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4" descr="Maui-harnessing-the-Sun_full_size_landscap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5556250"/>
            <a:ext cx="16319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Rectangle 5"/>
          <p:cNvSpPr>
            <a:spLocks noChangeArrowheads="1"/>
          </p:cNvSpPr>
          <p:nvPr/>
        </p:nvSpPr>
        <p:spPr bwMode="auto">
          <a:xfrm>
            <a:off x="225425" y="3541713"/>
            <a:ext cx="91741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100" i="1" dirty="0"/>
              <a:t>The images contained within this PowerPoint presentation are copyrighted to the University of Waikato and other 3</a:t>
            </a:r>
            <a:r>
              <a:rPr lang="en-US" sz="1100" i="1" baseline="30000" dirty="0"/>
              <a:t>rd</a:t>
            </a:r>
            <a:r>
              <a:rPr lang="en-US" sz="1100" i="1" dirty="0"/>
              <a:t> party individuals and organisations.</a:t>
            </a:r>
            <a:r>
              <a:rPr lang="en-NZ" sz="1100" dirty="0"/>
              <a:t> </a:t>
            </a:r>
            <a:r>
              <a:rPr lang="en-US" sz="1100" i="1" dirty="0"/>
              <a:t>Any reuse beyond the classroom as per the intended use of these resources, should be cleared with the copyright owner/s.</a:t>
            </a:r>
            <a:endParaRPr lang="en-NZ" sz="1100" dirty="0"/>
          </a:p>
        </p:txBody>
      </p:sp>
      <p:pic>
        <p:nvPicPr>
          <p:cNvPr id="61449" name="Picture 6" descr="Rauparaha-s-copper_full_size_landscape_C_annotat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4365625"/>
            <a:ext cx="19399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2" descr="Cow_Glamour_Shot_CopyrightAnnotat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2925"/>
            <a:ext cx="18351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3" descr="Honey-bee-on-flower_CopyrightAnnotate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387850"/>
            <a:ext cx="17811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4" descr="Kiwifruit_CopyrightAnnotat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4370388"/>
            <a:ext cx="1631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5" descr="Mt-Ruapehu_CopyrightAnnotate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4352925"/>
            <a:ext cx="197326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6" descr="Waikato-River_CopyrightAnnotat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5300"/>
            <a:ext cx="17780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7" descr="The-tui_CopyrightAnnotated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5565775"/>
            <a:ext cx="19399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Screen Shot 2016-01-28 at 3.51.12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966"/>
            <a:ext cx="9144000" cy="52251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</a:t>
            </a:r>
            <a:r>
              <a:rPr lang="en-US" sz="1000" dirty="0" smtClean="0"/>
              <a:t>copyrighted. For </a:t>
            </a:r>
            <a:r>
              <a:rPr lang="en-US" sz="1000" dirty="0"/>
              <a:t>further </a:t>
            </a:r>
            <a:r>
              <a:rPr lang="en-US" sz="1000" dirty="0" smtClean="0"/>
              <a:t>information, </a:t>
            </a:r>
            <a:r>
              <a:rPr lang="en-US" sz="1000" dirty="0"/>
              <a:t>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8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</a:t>
            </a:r>
            <a:r>
              <a:rPr lang="en-US" sz="1200" dirty="0" smtClean="0">
                <a:solidFill>
                  <a:schemeClr val="accent2"/>
                </a:solidFill>
                <a:latin typeface="Verdana" charset="0"/>
              </a:rPr>
              <a:t>2016 </a:t>
            </a:r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71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03 at 10.50.52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947297" cy="6858000"/>
          </a:xfrm>
          <a:prstGeom prst="rect">
            <a:avLst/>
          </a:prstGeom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331640" y="2996952"/>
            <a:ext cx="1584176" cy="144016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1331640" y="3140968"/>
            <a:ext cx="1584176" cy="144016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1331640" y="4509120"/>
            <a:ext cx="1584176" cy="144016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1331640" y="4365104"/>
            <a:ext cx="1584176" cy="144016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1259632" y="620688"/>
            <a:ext cx="6912768" cy="360363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88668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900" dirty="0"/>
              <a:t>All images are copyrighted. For further information, please refer to </a:t>
            </a:r>
            <a:r>
              <a:rPr lang="en-NZ" sz="900" u="sng" dirty="0">
                <a:hlinkClick r:id="rId3"/>
              </a:rPr>
              <a:t>enquiries@</a:t>
            </a:r>
            <a:r>
              <a:rPr lang="en-NZ" sz="900" u="sng" dirty="0" smtClean="0">
                <a:hlinkClick r:id="rId3"/>
              </a:rPr>
              <a:t>sciencelearn.org.nz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7172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42275" cy="911225"/>
          </a:xfrm>
        </p:spPr>
        <p:txBody>
          <a:bodyPr/>
          <a:lstStyle/>
          <a:p>
            <a:r>
              <a:rPr lang="en-US" dirty="0" smtClean="0"/>
              <a:t>Four science stories for Level 1 and 2 children</a:t>
            </a:r>
            <a:endParaRPr lang="en-US" dirty="0"/>
          </a:p>
        </p:txBody>
      </p:sp>
      <p:sp>
        <p:nvSpPr>
          <p:cNvPr id="11" name="Footer Placeholder 4"/>
          <p:cNvSpPr txBox="1">
            <a:spLocks noGrp="1"/>
          </p:cNvSpPr>
          <p:nvPr/>
        </p:nvSpPr>
        <p:spPr bwMode="auto">
          <a:xfrm>
            <a:off x="19449" y="6464149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</a:t>
            </a:r>
            <a:r>
              <a:rPr lang="en-US" sz="1200" dirty="0" smtClean="0">
                <a:solidFill>
                  <a:schemeClr val="accent2"/>
                </a:solidFill>
                <a:latin typeface="Verdana" charset="0"/>
              </a:rPr>
              <a:t>2016 </a:t>
            </a:r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pic>
        <p:nvPicPr>
          <p:cNvPr id="6" name="Picture 5" descr="Screen Shot 2016-02-24 at 12.01.5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4392488" cy="1806257"/>
          </a:xfrm>
          <a:prstGeom prst="rect">
            <a:avLst/>
          </a:prstGeom>
        </p:spPr>
      </p:pic>
      <p:pic>
        <p:nvPicPr>
          <p:cNvPr id="12" name="Picture 11" descr="Screen Shot 2016-02-24 at 12.02.24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61048"/>
            <a:ext cx="3945397" cy="1656184"/>
          </a:xfrm>
          <a:prstGeom prst="rect">
            <a:avLst/>
          </a:prstGeom>
        </p:spPr>
      </p:pic>
      <p:pic>
        <p:nvPicPr>
          <p:cNvPr id="13" name="Picture 12" descr="Screen Shot 2016-02-24 at 12.02.07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80" y="1412776"/>
            <a:ext cx="4130612" cy="1728192"/>
          </a:xfrm>
          <a:prstGeom prst="rect">
            <a:avLst/>
          </a:prstGeom>
        </p:spPr>
      </p:pic>
      <p:pic>
        <p:nvPicPr>
          <p:cNvPr id="14" name="Picture 13" descr="Screen Shot 2016-02-24 at 12.01.41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61048"/>
            <a:ext cx="3965883" cy="1704959"/>
          </a:xfrm>
          <a:prstGeom prst="rect">
            <a:avLst/>
          </a:prstGeom>
        </p:spPr>
      </p:pic>
      <p:pic>
        <p:nvPicPr>
          <p:cNvPr id="3" name="Picture 2" descr="Cracked-road_Annotate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00808"/>
            <a:ext cx="1524027" cy="1224136"/>
          </a:xfrm>
          <a:prstGeom prst="rect">
            <a:avLst/>
          </a:prstGeom>
        </p:spPr>
      </p:pic>
      <p:pic>
        <p:nvPicPr>
          <p:cNvPr id="4" name="Picture 3" descr="Dandelion-seeds_Annotat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0" y="1700808"/>
            <a:ext cx="1590380" cy="1224136"/>
          </a:xfrm>
          <a:prstGeom prst="rect">
            <a:avLst/>
          </a:prstGeom>
        </p:spPr>
      </p:pic>
      <p:pic>
        <p:nvPicPr>
          <p:cNvPr id="5" name="Picture 4" descr="More-than-dirt_Annotated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49080"/>
            <a:ext cx="1454468" cy="1152128"/>
          </a:xfrm>
          <a:prstGeom prst="rect">
            <a:avLst/>
          </a:prstGeom>
        </p:spPr>
      </p:pic>
      <p:pic>
        <p:nvPicPr>
          <p:cNvPr id="7" name="Picture 6" descr="Water_Annotat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49080"/>
            <a:ext cx="140553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0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4 at 12.08.15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4981"/>
            <a:ext cx="7324725" cy="6858000"/>
          </a:xfrm>
          <a:prstGeom prst="rect">
            <a:avLst/>
          </a:prstGeom>
        </p:spPr>
      </p:pic>
      <p:pic>
        <p:nvPicPr>
          <p:cNvPr id="2" name="Picture 1" descr="Dandelion-seeds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196752"/>
            <a:ext cx="1872208" cy="150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9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4 at 12.10.39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2"/>
            <a:ext cx="6832600" cy="5918200"/>
          </a:xfrm>
          <a:prstGeom prst="rect">
            <a:avLst/>
          </a:prstGeom>
        </p:spPr>
      </p:pic>
      <p:pic>
        <p:nvPicPr>
          <p:cNvPr id="12" name="Picture 11" descr="Screen Shot 2016-02-24 at 12.11.03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9144000" cy="5971797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</a:t>
            </a:r>
            <a:r>
              <a:rPr lang="en-US" sz="1200" dirty="0" smtClean="0">
                <a:solidFill>
                  <a:schemeClr val="accent2"/>
                </a:solidFill>
                <a:latin typeface="Verdana" charset="0"/>
              </a:rPr>
              <a:t>2016 </a:t>
            </a:r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4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pic>
        <p:nvPicPr>
          <p:cNvPr id="5" name="Picture 4" descr="Screen Shot 2016-02-24 at 12.23.38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9144000" cy="5904656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 descr="Screen Shot 2016-02-24 at 12.30.45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60848"/>
            <a:ext cx="1164928" cy="864095"/>
          </a:xfrm>
          <a:prstGeom prst="rect">
            <a:avLst/>
          </a:prstGeom>
        </p:spPr>
      </p:pic>
      <p:pic>
        <p:nvPicPr>
          <p:cNvPr id="7" name="Picture 6" descr="Screen Shot 2016-02-24 at 12.30.37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933056"/>
            <a:ext cx="1065295" cy="809386"/>
          </a:xfrm>
          <a:prstGeom prst="rect">
            <a:avLst/>
          </a:prstGeom>
        </p:spPr>
      </p:pic>
      <p:pic>
        <p:nvPicPr>
          <p:cNvPr id="8" name="Picture 7" descr="Screen Shot 2016-02-24 at 12.29.16 p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645024"/>
            <a:ext cx="985197" cy="760503"/>
          </a:xfrm>
          <a:prstGeom prst="rect">
            <a:avLst/>
          </a:prstGeom>
        </p:spPr>
      </p:pic>
      <p:pic>
        <p:nvPicPr>
          <p:cNvPr id="9" name="Picture 8" descr="Screen Shot 2016-02-24 at 12.30.51 p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89040"/>
            <a:ext cx="1137302" cy="864096"/>
          </a:xfrm>
          <a:prstGeom prst="rect">
            <a:avLst/>
          </a:prstGeom>
        </p:spPr>
      </p:pic>
      <p:pic>
        <p:nvPicPr>
          <p:cNvPr id="10" name="Picture 9" descr="Screen Shot 2016-02-24 at 12.29.10 pm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573016"/>
            <a:ext cx="1089761" cy="817321"/>
          </a:xfrm>
          <a:prstGeom prst="rect">
            <a:avLst/>
          </a:prstGeom>
        </p:spPr>
      </p:pic>
      <p:pic>
        <p:nvPicPr>
          <p:cNvPr id="11" name="Picture 10" descr="Screen Shot 2016-02-24 at 12.11.40 pm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0195">
            <a:off x="1095878" y="440228"/>
            <a:ext cx="6554100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4557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_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10_Breeze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5155</TotalTime>
  <Words>346</Words>
  <Application>Microsoft Office PowerPoint</Application>
  <PresentationFormat>On-screen Show (4:3)</PresentationFormat>
  <Paragraphs>64</Paragraphs>
  <Slides>44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10_Breeze</vt:lpstr>
      <vt:lpstr> </vt:lpstr>
      <vt:lpstr>What is the Science Learning Hub?</vt:lpstr>
      <vt:lpstr>PowerPoint Presentation</vt:lpstr>
      <vt:lpstr>New look for the Science Learning Hub</vt:lpstr>
      <vt:lpstr>PowerPoint Presentation</vt:lpstr>
      <vt:lpstr>PowerPoint Presentation</vt:lpstr>
      <vt:lpstr>Four science stories for Level 1 and 2 children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Science ideas and concepts</vt:lpstr>
      <vt:lpstr>PowerPoint Presentation</vt:lpstr>
      <vt:lpstr>PowerPoint Presentation</vt:lpstr>
      <vt:lpstr>Video – Water is everywhere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Models of the Earth</vt:lpstr>
      <vt:lpstr>PowerPoint Presentation</vt:lpstr>
      <vt:lpstr>Tectonic plates, volcanoes and earthquakes (video)</vt:lpstr>
      <vt:lpstr>PowerPoint Presentation</vt:lpstr>
      <vt:lpstr>PowerPoint Presentation</vt:lpstr>
      <vt:lpstr>Science ideas and concepts for teachers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Articles on soil</vt:lpstr>
      <vt:lpstr> </vt:lpstr>
      <vt:lpstr>PowerPoint Presentation</vt:lpstr>
    </vt:vector>
  </TitlesOfParts>
  <Company>CWA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Zealand butterfly families</dc:title>
  <dc:creator>Science Learning Hub, The University of Waikato</dc:creator>
  <cp:lastModifiedBy>Vanya Bootham</cp:lastModifiedBy>
  <cp:revision>350</cp:revision>
  <cp:lastPrinted>2015-07-16T01:52:03Z</cp:lastPrinted>
  <dcterms:created xsi:type="dcterms:W3CDTF">2010-02-09T22:14:24Z</dcterms:created>
  <dcterms:modified xsi:type="dcterms:W3CDTF">2016-03-24T03:23:47Z</dcterms:modified>
</cp:coreProperties>
</file>