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a:t>
            </a:fld>
            <a:endParaRPr lang="en-NZ"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oc.govt.nz/get-involved/conservation-education/the-big-picture/video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Introduction and welcome.</a:t>
            </a:r>
          </a:p>
        </p:txBody>
      </p:sp>
      <p:sp>
        <p:nvSpPr>
          <p:cNvPr id="110" name="Shape 11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You may ask the students to group the questions. Maybe group questions and designate teams to answer questions, provide resources. This slide shows a possible grouping of questions.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Arial"/>
                <a:ea typeface="Arial"/>
                <a:cs typeface="Arial"/>
                <a:sym typeface="Arial"/>
              </a:rPr>
              <a:t>Whakapapa and biodiversity video clip https://www.sciencelearn.org.nz/videos/258-whakapapa-and-biodiversity </a:t>
            </a:r>
          </a:p>
          <a:p>
            <a:pPr marL="0" marR="0" lvl="0" indent="0" algn="l" rtl="0">
              <a:spcBef>
                <a:spcPts val="0"/>
              </a:spcBef>
              <a:spcAft>
                <a:spcPts val="0"/>
              </a:spcAft>
              <a:buClr>
                <a:schemeClr val="dk1"/>
              </a:buClr>
              <a:buFont typeface="Calibri"/>
              <a:buNone/>
            </a:pPr>
            <a:endParaRPr sz="1200" b="0" i="0" u="none" strike="noStrike" cap="none">
              <a:solidFill>
                <a:schemeClr val="dk2"/>
              </a:solidFill>
              <a:latin typeface="Arial"/>
              <a:ea typeface="Arial"/>
              <a:cs typeface="Arial"/>
              <a:sym typeface="Arial"/>
            </a:endParaRPr>
          </a:p>
        </p:txBody>
      </p:sp>
      <p:sp>
        <p:nvSpPr>
          <p:cNvPr id="223" name="Shape 223"/>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11</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How do the two lenses of standard scientific classification and whakapapa compare? What added value does each view offer? These questions allow for some rich and deep discussion.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It also relies upon students being able to interpret diagrams like this. The science capabiliites and the key competency ‘Using language, symbols and text’ are fostered when interpreting graphics like this. </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12</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Arial"/>
                <a:ea typeface="Arial"/>
                <a:cs typeface="Arial"/>
                <a:sym typeface="Arial"/>
              </a:rPr>
              <a:t>Interpreting a graphic and categorising as skills to be taught.</a:t>
            </a:r>
          </a:p>
        </p:txBody>
      </p:sp>
      <p:sp>
        <p:nvSpPr>
          <p:cNvPr id="242" name="Shape 242"/>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13</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Modelling an activity asking students to identify similarities and differences between these ducks. This activity can be found here: </a:t>
            </a:r>
            <a:r>
              <a:rPr lang="en-NZ" sz="1200" b="0" i="0" u="none" strike="noStrike" cap="none">
                <a:solidFill>
                  <a:srgbClr val="FF0000"/>
                </a:solidFill>
                <a:latin typeface="Calibri"/>
                <a:ea typeface="Calibri"/>
                <a:cs typeface="Calibri"/>
                <a:sym typeface="Calibri"/>
              </a:rPr>
              <a:t>Which duck is which?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Top left, clockwise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https://www.flickr.com/photos/volvob12b/29490011292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https://commons.wikimedia.org/wiki/File:Paradise-Shelduck-pair.jpg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https://www.flickr.com/photos/volvob12b/10377584085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https://www.flickr.com/photos/volvob12b/18888143941</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https://commons.wikimedia.org/wiki/File:Whio_(Blue_Duck)_at_Staglands,_Akatarawa,_New_Zealand.jpg</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https://en.wikipedia.org/wiki/Mallard</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https://commons.wikimedia.org/wiki/File:Anas_gracilis_-Nga_Manu_Nature_Reserve,_Waikanae,_New_Zealand_-swimming-8.jpg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http://www.curiousnaturalist.com/blog/going-down-under-nz-3/</a:t>
            </a:r>
          </a:p>
        </p:txBody>
      </p:sp>
      <p:sp>
        <p:nvSpPr>
          <p:cNvPr id="254" name="Shape 254"/>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14</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You can use these ideas for a discussion to follow up on the idea of classification. This is a good activity for fostering observation skills, sorting/fostering prior knowledge and for discussing the difference between observation and inference (some of these answers demonstrate this, e.g. webbed feet). It can also be used to introduce the concept of adaptations.</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Top left, clockwise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https://www.flickr.com/photos/volvob12b/29490011292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https://commons.wikimedia.org/wiki/File:Paradise-Shelduck-pair.jpg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https://www.flickr.com/photos/volvob12b/10377584085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https://www.flickr.com/photos/volvob12b/18888143941</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https://commons.wikimedia.org/wiki/File:Whio_(Blue_Duck)_at_Staglands,_Akatarawa,_New_Zealand.jpg</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https://en.wikipedia.org/wiki/Mallard</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https://commons.wikimedia.org/wiki/File:Anas_gracilis_-Nga_Manu_Nature_Reserve,_Waikanae,_New_Zealand_-swimming-8.jpg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http://www.curiousnaturalist.com/blog/going-down-under-nz-3/</a:t>
            </a:r>
          </a:p>
        </p:txBody>
      </p:sp>
      <p:sp>
        <p:nvSpPr>
          <p:cNvPr id="270" name="Shape 27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15</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To find out how endangered these ducks are, look at the article Who’s who in the duck world?</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Top left, clockwise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https://www.flickr.com/photos/volvob12b/29490011292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https://commons.wikimedia.org/wiki/File:Paradise-Shelduck-pair.jpg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https://www.flickr.com/photos/volvob12b/10377584085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https://www.flickr.com/photos/volvob12b/18888143941</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https://commons.wikimedia.org/wiki/File:Whio_(Blue_Duck)_at_Staglands,_Akatarawa,_New_Zealand.jpg</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https://en.wikipedia.org/wiki/Mallard</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https://commons.wikimedia.org/wiki/File:Anas_gracilis_-Nga_Manu_Nature_Reserve,_Waikanae,_New_Zealand_-swimming-8.jpg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http://www.curiousnaturalist.com/blog/going-down-under-nz-3/</a:t>
            </a:r>
          </a:p>
        </p:txBody>
      </p:sp>
      <p:sp>
        <p:nvSpPr>
          <p:cNvPr id="289" name="Shape 289"/>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16</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Environmental connections: habitat – where do whio live?</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Show a series of six photos, asking each time if it represents a good whio habitat.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20" name="Shape 32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18</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Yes.</a:t>
            </a:r>
          </a:p>
        </p:txBody>
      </p:sp>
      <p:sp>
        <p:nvSpPr>
          <p:cNvPr id="328" name="Shape 328"/>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19</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We are modelling activities and the process of inquiry. Asking for questions is a nice way to elicit interest, prior knowledge/experience and questions from students. </a:t>
            </a:r>
          </a:p>
        </p:txBody>
      </p:sp>
      <p:sp>
        <p:nvSpPr>
          <p:cNvPr id="120" name="Shape 12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36" name="Shape 336"/>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20</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44" name="Shape 344"/>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21</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52" name="Shape 352"/>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22</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60" name="Shape 36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23</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No.</a:t>
            </a:r>
          </a:p>
        </p:txBody>
      </p:sp>
      <p:sp>
        <p:nvSpPr>
          <p:cNvPr id="368" name="Shape 368"/>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24</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The ideal habitat. </a:t>
            </a:r>
          </a:p>
        </p:txBody>
      </p:sp>
      <p:sp>
        <p:nvSpPr>
          <p:cNvPr id="376" name="Shape 376"/>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25</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100" b="0" i="0" u="sng" strike="noStrike" cap="none">
              <a:solidFill>
                <a:schemeClr val="hlink"/>
              </a:solidFill>
              <a:latin typeface="Rockwell"/>
              <a:ea typeface="Rockwell"/>
              <a:cs typeface="Rockwell"/>
              <a:sym typeface="Rockwell"/>
              <a:hlinkClick r:id="rId3"/>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Using the photo, ask how many whio are visible. This activity can be found in the poster set from the Whio Forever resource.</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27</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Adaptations are what make an organism well suited to their habitat. They are survival features. This is elaborated on in the resource. </a:t>
            </a:r>
          </a:p>
          <a:p>
            <a:pPr marL="0" marR="0" lvl="0" indent="0" algn="l" rtl="0">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The first video is found at https://www.sciencelearn.org.nz/videos/258-whakapapa-and-biodiversity</a:t>
            </a:r>
          </a:p>
          <a:p>
            <a:pPr marL="0" marR="0" lvl="0" indent="0" algn="l" rtl="0">
              <a:spcBef>
                <a:spcPts val="0"/>
              </a:spcBef>
              <a:buClr>
                <a:schemeClr val="dk1"/>
              </a:buClr>
              <a:buFont typeface="Calibri"/>
              <a:buNone/>
            </a:pPr>
            <a:r>
              <a:rPr lang="en-NZ" sz="1200" b="0" i="0" u="none" strike="noStrike" cap="none">
                <a:solidFill>
                  <a:schemeClr val="dk1"/>
                </a:solidFill>
                <a:latin typeface="Calibri"/>
                <a:ea typeface="Calibri"/>
                <a:cs typeface="Calibri"/>
                <a:sym typeface="Calibri"/>
              </a:rPr>
              <a:t>The second video is from the activity Whio feathers – what are they for?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lvl="0" indent="-69850" rtl="0">
              <a:lnSpc>
                <a:spcPct val="100000"/>
              </a:lnSpc>
              <a:spcBef>
                <a:spcPts val="0"/>
              </a:spcBef>
              <a:buClr>
                <a:schemeClr val="dk1"/>
              </a:buClr>
              <a:buSzPts val="1100"/>
              <a:buFont typeface="Arial"/>
              <a:buNone/>
            </a:pPr>
            <a:r>
              <a:rPr lang="en-NZ"/>
              <a:t>What other ideas, experiences, activities etc. might you offer your students as part of this stage in the inquiry process.</a:t>
            </a:r>
          </a:p>
          <a:p>
            <a:pPr marL="0" lvl="0" indent="-69850" rtl="0">
              <a:lnSpc>
                <a:spcPct val="100000"/>
              </a:lnSpc>
              <a:spcBef>
                <a:spcPts val="0"/>
              </a:spcBef>
              <a:buClr>
                <a:schemeClr val="dk1"/>
              </a:buClr>
              <a:buSzPts val="1100"/>
              <a:buFont typeface="Arial"/>
              <a:buNone/>
            </a:pPr>
            <a:r>
              <a:rPr lang="en-NZ"/>
              <a:t>Some other activities/ideas that might be useful for progressing the inquiry include the kahoots game, posters and PPT's related to habitat and adaptations . YouTube has also got some good DOC stories of Whio recovery.</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Crown copyright – Te Papa: DOC https://drive.google.com/drive/folders/0B41YSBTx_bjaMHNlOE1BR0pITU0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3</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a:t>Recapping the inquiry cycle. The next stages are where students consolidate their learning and begin to plan action.</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400550"/>
            <a:ext cx="5486399" cy="360059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lang="en-NZ" sz="1200" b="0" i="0" u="none" strike="noStrike" cap="none" dirty="0">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884612" y="8685213"/>
            <a:ext cx="2971799" cy="4586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NZ" sz="1400" b="0" i="0" u="none" strike="noStrike" cap="none">
                <a:solidFill>
                  <a:srgbClr val="000000"/>
                </a:solidFill>
                <a:latin typeface="Arial"/>
                <a:ea typeface="Arial"/>
                <a:cs typeface="Arial"/>
                <a:sym typeface="Arial"/>
              </a:rPr>
              <a:t>31</a:t>
            </a:fld>
            <a:endParaRPr lang="en-NZ"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4" name="Shape 44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FB7D7"/>
              </a:buClr>
              <a:buFont typeface="Noto Sans Symbols"/>
              <a:buNone/>
            </a:pPr>
            <a:r>
              <a:rPr lang="en-NZ" sz="1200" b="0" i="0" u="none" strike="noStrike" cap="none">
                <a:solidFill>
                  <a:srgbClr val="595959"/>
                </a:solidFill>
                <a:latin typeface="Arial"/>
                <a:ea typeface="Arial"/>
                <a:cs typeface="Arial"/>
                <a:sym typeface="Arial"/>
              </a:rPr>
              <a:t>Lyn: Are there any more questions to follow up on in the next two sessions?’ Brief outline of the focus of the next two sessions. Thanks, and please can we have your feedback? </a:t>
            </a:r>
          </a:p>
        </p:txBody>
      </p:sp>
      <p:sp>
        <p:nvSpPr>
          <p:cNvPr id="445" name="Shape 445"/>
          <p:cNvSpPr txBox="1">
            <a:spLocks noGrp="1"/>
          </p:cNvSpPr>
          <p:nvPr>
            <p:ph type="sldNum" idx="12"/>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32</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Although the whio is the context here, the Whio Forever resources and ideas for activities can be easily altered or transferred to other conservation projects/topics/species.</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p:txBody>
      </p:sp>
      <p:sp>
        <p:nvSpPr>
          <p:cNvPr id="139" name="Shape 139"/>
          <p:cNvSpPr txBox="1">
            <a:spLocks noGrp="1"/>
          </p:cNvSpPr>
          <p:nvPr>
            <p:ph type="sldNum" idx="12"/>
          </p:nvPr>
        </p:nvSpPr>
        <p:spPr>
          <a:xfrm>
            <a:off x="3884612" y="8685213"/>
            <a:ext cx="2971799" cy="45878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NZ" sz="1200" b="0" i="0" u="none" strike="noStrike" cap="none">
                <a:solidFill>
                  <a:schemeClr val="dk1"/>
                </a:solidFill>
                <a:latin typeface="Calibri"/>
                <a:ea typeface="Calibri"/>
                <a:cs typeface="Calibri"/>
                <a:sym typeface="Calibri"/>
              </a:rPr>
              <a:t>4</a:t>
            </a:fld>
            <a:endParaRPr lang="en-NZ"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rtl="0">
              <a:lnSpc>
                <a:spcPct val="115000"/>
              </a:lnSpc>
              <a:spcBef>
                <a:spcPts val="0"/>
              </a:spcBef>
              <a:buClr>
                <a:schemeClr val="dk1"/>
              </a:buClr>
              <a:buSzPts val="1100"/>
              <a:buFont typeface="Arial"/>
              <a:buNone/>
            </a:pPr>
            <a:r>
              <a:rPr lang="en-NZ"/>
              <a:t>Conservation education is a subset of EEfS. They both involve incorporating the dimensions of about (knowledge and</a:t>
            </a:r>
            <a:r>
              <a:rPr lang="en-NZ" b="1"/>
              <a:t> inquiry</a:t>
            </a:r>
            <a:r>
              <a:rPr lang="en-NZ"/>
              <a:t>), in (EOTC and place-based learning) and for (informed</a:t>
            </a:r>
            <a:r>
              <a:rPr lang="en-NZ" b="1"/>
              <a:t> action </a:t>
            </a:r>
            <a:r>
              <a:rPr lang="en-NZ"/>
              <a:t>and restoration).</a:t>
            </a:r>
          </a:p>
          <a:p>
            <a:pPr marL="0" lvl="0" indent="0" rtl="0">
              <a:lnSpc>
                <a:spcPct val="115000"/>
              </a:lnSpc>
              <a:spcBef>
                <a:spcPts val="0"/>
              </a:spcBef>
              <a:buNone/>
            </a:pPr>
            <a:r>
              <a:rPr lang="en-NZ"/>
              <a:t>To find out more - http://nzcurriculum.tki.org.nz/Curriculum-resources/Education-for-sustainability</a:t>
            </a:r>
          </a:p>
        </p:txBody>
      </p:sp>
      <p:sp>
        <p:nvSpPr>
          <p:cNvPr id="150" name="Shape 150"/>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marL="0" lvl="0" indent="0">
              <a:spcBef>
                <a:spcPts val="0"/>
              </a:spcBef>
              <a:buClr>
                <a:schemeClr val="dk1"/>
              </a:buClr>
              <a:buFont typeface="Calibri"/>
              <a:buNone/>
            </a:pPr>
            <a:fld id="{00000000-1234-1234-1234-123412341234}" type="slidenum">
              <a:rPr lang="en-NZ"/>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Conservation education is a subset of EEfS. They both involve incorporating the dimensions of </a:t>
            </a:r>
            <a:r>
              <a:rPr lang="en-NZ" sz="1200" b="0" i="1" u="none" strike="noStrike" cap="none">
                <a:solidFill>
                  <a:schemeClr val="dk1"/>
                </a:solidFill>
                <a:latin typeface="Calibri"/>
                <a:ea typeface="Calibri"/>
                <a:cs typeface="Calibri"/>
                <a:sym typeface="Calibri"/>
              </a:rPr>
              <a:t>about</a:t>
            </a:r>
            <a:r>
              <a:rPr lang="en-NZ" sz="1200" b="0" i="0" u="none" strike="noStrike" cap="none">
                <a:solidFill>
                  <a:schemeClr val="dk1"/>
                </a:solidFill>
                <a:latin typeface="Calibri"/>
                <a:ea typeface="Calibri"/>
                <a:cs typeface="Calibri"/>
                <a:sym typeface="Calibri"/>
              </a:rPr>
              <a:t>, </a:t>
            </a:r>
            <a:r>
              <a:rPr lang="en-NZ" sz="1200" b="0" i="1" u="none" strike="noStrike" cap="none">
                <a:solidFill>
                  <a:schemeClr val="dk1"/>
                </a:solidFill>
                <a:latin typeface="Calibri"/>
                <a:ea typeface="Calibri"/>
                <a:cs typeface="Calibri"/>
                <a:sym typeface="Calibri"/>
              </a:rPr>
              <a:t>in</a:t>
            </a:r>
            <a:r>
              <a:rPr lang="en-NZ" sz="1200" b="0" i="0" u="none" strike="noStrike" cap="none">
                <a:solidFill>
                  <a:schemeClr val="dk1"/>
                </a:solidFill>
                <a:latin typeface="Calibri"/>
                <a:ea typeface="Calibri"/>
                <a:cs typeface="Calibri"/>
                <a:sym typeface="Calibri"/>
              </a:rPr>
              <a:t> and </a:t>
            </a:r>
            <a:r>
              <a:rPr lang="en-NZ" sz="1200" b="0" i="1" u="none" strike="noStrike" cap="none">
                <a:solidFill>
                  <a:schemeClr val="dk1"/>
                </a:solidFill>
                <a:latin typeface="Calibri"/>
                <a:ea typeface="Calibri"/>
                <a:cs typeface="Calibri"/>
                <a:sym typeface="Calibri"/>
              </a:rPr>
              <a:t>for</a:t>
            </a:r>
            <a:r>
              <a:rPr lang="en-NZ" sz="1200" b="0" i="0" u="none" strike="noStrike" cap="none">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To find out more – http://nzcurriculum.tki.org.nz/Curriculum-resources/Education-for-sustainability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This is a screenshot of the the inquiry process from the Whio Forever resource. Last time (Diving into inquiry with whio) we focused on Stage 1 and moved into Stage 2. We are now moving into Stage 3 and, depending on where the discussions/learning may go, into Stage 4. </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Depending on the questions, different tacks may be taken to approach an inquiry. To cater for different student interests, you will provide different resources. How you approach it will also depend on how able or experienced your students (and you) are with inquiry learning. So the resources may be explored by the students (with an appropriate level of guidance, as you know your students’ capabilities and interests) or the lesson sequence may be more structured and led by you. Often a class inquiry can be the model that is then followed up with individual or group inquiries, once students are familiar with and aware of the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The questions on this slide are examples of what may be generated in Stage 2 – Ask. These questions were from the participants in the webinar “Diving into inquiry with whio”.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Critique these questions i.e. Some are easy to answer, yes or no – closed questions, and for a good inquiry good open questions are required. </a:t>
            </a:r>
          </a:p>
          <a:p>
            <a:pPr marL="0" marR="0" lvl="0" indent="0" algn="l" rtl="0">
              <a:lnSpc>
                <a:spcPct val="100000"/>
              </a:lnSpc>
              <a:spcBef>
                <a:spcPts val="0"/>
              </a:spcBef>
              <a:spcAft>
                <a:spcPts val="0"/>
              </a:spcAft>
              <a:buClr>
                <a:schemeClr val="dk1"/>
              </a:buClr>
              <a:buFont typeface="Calibri"/>
              <a:buNone/>
            </a:pPr>
            <a:r>
              <a:rPr lang="en-NZ" sz="1200" b="0" i="0" u="none" strike="noStrike" cap="none">
                <a:solidFill>
                  <a:schemeClr val="dk1"/>
                </a:solidFill>
                <a:latin typeface="Calibri"/>
                <a:ea typeface="Calibri"/>
                <a:cs typeface="Calibri"/>
                <a:sym typeface="Calibri"/>
              </a:rPr>
              <a:t>So… some of these questions may have to be elaborated upon, or simply answered, in order to generate useful inquiry questions.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15"/>
        <p:cNvGrpSpPr/>
        <p:nvPr/>
      </p:nvGrpSpPr>
      <p:grpSpPr>
        <a:xfrm>
          <a:off x="0" y="0"/>
          <a:ext cx="0" cy="0"/>
          <a:chOff x="0" y="0"/>
          <a:chExt cx="0" cy="0"/>
        </a:xfrm>
      </p:grpSpPr>
      <p:sp>
        <p:nvSpPr>
          <p:cNvPr id="16" name="Shape 16"/>
          <p:cNvSpPr/>
          <p:nvPr/>
        </p:nvSpPr>
        <p:spPr>
          <a:xfrm>
            <a:off x="-168275" y="158752"/>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chemeClr val="lt1"/>
              </a:solidFill>
              <a:latin typeface="Calibri"/>
              <a:ea typeface="Calibri"/>
              <a:cs typeface="Calibri"/>
              <a:sym typeface="Calibri"/>
            </a:endParaRPr>
          </a:p>
        </p:txBody>
      </p:sp>
      <p:pic>
        <p:nvPicPr>
          <p:cNvPr id="17" name="Shape 17"/>
          <p:cNvPicPr preferRelativeResize="0"/>
          <p:nvPr/>
        </p:nvPicPr>
        <p:blipFill rotWithShape="1">
          <a:blip r:embed="rId2">
            <a:alphaModFix/>
          </a:blip>
          <a:srcRect/>
          <a:stretch/>
        </p:blipFill>
        <p:spPr>
          <a:xfrm>
            <a:off x="6610350" y="5595939"/>
            <a:ext cx="2466974" cy="1119187"/>
          </a:xfrm>
          <a:prstGeom prst="rect">
            <a:avLst/>
          </a:prstGeom>
          <a:noFill/>
          <a:ln>
            <a:noFill/>
          </a:ln>
        </p:spPr>
      </p:pic>
      <p:sp>
        <p:nvSpPr>
          <p:cNvPr id="18" name="Shape 18"/>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500"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9841" y="457200"/>
            <a:ext cx="2949178" cy="1600198"/>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74" name="Shape 74"/>
          <p:cNvSpPr>
            <a:spLocks noGrp="1"/>
          </p:cNvSpPr>
          <p:nvPr>
            <p:ph type="pic" idx="2"/>
          </p:nvPr>
        </p:nvSpPr>
        <p:spPr>
          <a:xfrm>
            <a:off x="3887391" y="987425"/>
            <a:ext cx="4629150" cy="4873623"/>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81" name="Shape 81"/>
          <p:cNvSpPr txBox="1">
            <a:spLocks noGrp="1"/>
          </p:cNvSpPr>
          <p:nvPr>
            <p:ph type="body" idx="1"/>
          </p:nvPr>
        </p:nvSpPr>
        <p:spPr>
          <a:xfrm rot="5400000">
            <a:off x="2396330" y="57942"/>
            <a:ext cx="4351338" cy="7886700"/>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623592"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87" name="Shape 87"/>
          <p:cNvSpPr txBox="1">
            <a:spLocks noGrp="1"/>
          </p:cNvSpPr>
          <p:nvPr>
            <p:ph type="body" idx="1"/>
          </p:nvPr>
        </p:nvSpPr>
        <p:spPr>
          <a:xfrm rot="5400000">
            <a:off x="623093" y="370680"/>
            <a:ext cx="5811838" cy="5800725"/>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91"/>
        <p:cNvGrpSpPr/>
        <p:nvPr/>
      </p:nvGrpSpPr>
      <p:grpSpPr>
        <a:xfrm>
          <a:off x="0" y="0"/>
          <a:ext cx="0" cy="0"/>
          <a:chOff x="0" y="0"/>
          <a:chExt cx="0" cy="0"/>
        </a:xfrm>
      </p:grpSpPr>
      <p:sp>
        <p:nvSpPr>
          <p:cNvPr id="92" name="Shape 92"/>
          <p:cNvSpPr/>
          <p:nvPr/>
        </p:nvSpPr>
        <p:spPr>
          <a:xfrm>
            <a:off x="-168275" y="158752"/>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chemeClr val="lt1"/>
              </a:solidFill>
              <a:latin typeface="Calibri"/>
              <a:ea typeface="Calibri"/>
              <a:cs typeface="Calibri"/>
              <a:sym typeface="Calibri"/>
            </a:endParaRPr>
          </a:p>
        </p:txBody>
      </p:sp>
      <p:pic>
        <p:nvPicPr>
          <p:cNvPr id="93" name="Shape 93"/>
          <p:cNvPicPr preferRelativeResize="0"/>
          <p:nvPr/>
        </p:nvPicPr>
        <p:blipFill rotWithShape="1">
          <a:blip r:embed="rId2">
            <a:alphaModFix/>
          </a:blip>
          <a:srcRect/>
          <a:stretch/>
        </p:blipFill>
        <p:spPr>
          <a:xfrm>
            <a:off x="6610350" y="5595939"/>
            <a:ext cx="2466974" cy="1119187"/>
          </a:xfrm>
          <a:prstGeom prst="rect">
            <a:avLst/>
          </a:prstGeom>
          <a:noFill/>
          <a:ln>
            <a:noFill/>
          </a:ln>
        </p:spPr>
      </p:pic>
      <p:sp>
        <p:nvSpPr>
          <p:cNvPr id="94" name="Shape 94"/>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500"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95"/>
        <p:cNvGrpSpPr/>
        <p:nvPr/>
      </p:nvGrpSpPr>
      <p:grpSpPr>
        <a:xfrm>
          <a:off x="0" y="0"/>
          <a:ext cx="0" cy="0"/>
          <a:chOff x="0" y="0"/>
          <a:chExt cx="0" cy="0"/>
        </a:xfrm>
      </p:grpSpPr>
      <p:sp>
        <p:nvSpPr>
          <p:cNvPr id="96" name="Shape 96"/>
          <p:cNvSpPr/>
          <p:nvPr/>
        </p:nvSpPr>
        <p:spPr>
          <a:xfrm>
            <a:off x="-168275" y="158752"/>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chemeClr val="lt1"/>
              </a:solidFill>
              <a:latin typeface="Calibri"/>
              <a:ea typeface="Calibri"/>
              <a:cs typeface="Calibri"/>
              <a:sym typeface="Calibri"/>
            </a:endParaRPr>
          </a:p>
        </p:txBody>
      </p:sp>
      <p:pic>
        <p:nvPicPr>
          <p:cNvPr id="97" name="Shape 97"/>
          <p:cNvPicPr preferRelativeResize="0"/>
          <p:nvPr/>
        </p:nvPicPr>
        <p:blipFill rotWithShape="1">
          <a:blip r:embed="rId2">
            <a:alphaModFix/>
          </a:blip>
          <a:srcRect/>
          <a:stretch/>
        </p:blipFill>
        <p:spPr>
          <a:xfrm>
            <a:off x="6610350" y="5595939"/>
            <a:ext cx="2466974" cy="1119187"/>
          </a:xfrm>
          <a:prstGeom prst="rect">
            <a:avLst/>
          </a:prstGeom>
          <a:noFill/>
          <a:ln>
            <a:noFill/>
          </a:ln>
        </p:spPr>
      </p:pic>
      <p:sp>
        <p:nvSpPr>
          <p:cNvPr id="98" name="Shape 98"/>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500"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9"/>
        <p:cNvGrpSpPr/>
        <p:nvPr/>
      </p:nvGrpSpPr>
      <p:grpSpPr>
        <a:xfrm>
          <a:off x="0" y="0"/>
          <a:ext cx="0" cy="0"/>
          <a:chOff x="0" y="0"/>
          <a:chExt cx="0" cy="0"/>
        </a:xfrm>
      </p:grpSpPr>
      <p:sp>
        <p:nvSpPr>
          <p:cNvPr id="100" name="Shape 100"/>
          <p:cNvSpPr/>
          <p:nvPr/>
        </p:nvSpPr>
        <p:spPr>
          <a:xfrm>
            <a:off x="-168275" y="158752"/>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chemeClr val="lt1"/>
              </a:solidFill>
              <a:latin typeface="Calibri"/>
              <a:ea typeface="Calibri"/>
              <a:cs typeface="Calibri"/>
              <a:sym typeface="Calibri"/>
            </a:endParaRPr>
          </a:p>
        </p:txBody>
      </p:sp>
      <p:pic>
        <p:nvPicPr>
          <p:cNvPr id="101" name="Shape 101"/>
          <p:cNvPicPr preferRelativeResize="0"/>
          <p:nvPr/>
        </p:nvPicPr>
        <p:blipFill rotWithShape="1">
          <a:blip r:embed="rId2">
            <a:alphaModFix/>
          </a:blip>
          <a:srcRect/>
          <a:stretch/>
        </p:blipFill>
        <p:spPr>
          <a:xfrm>
            <a:off x="6610350" y="5595939"/>
            <a:ext cx="2466974" cy="1119187"/>
          </a:xfrm>
          <a:prstGeom prst="rect">
            <a:avLst/>
          </a:prstGeom>
          <a:noFill/>
          <a:ln>
            <a:noFill/>
          </a:ln>
        </p:spPr>
      </p:pic>
      <p:sp>
        <p:nvSpPr>
          <p:cNvPr id="102" name="Shape 102"/>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500"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103"/>
        <p:cNvGrpSpPr/>
        <p:nvPr/>
      </p:nvGrpSpPr>
      <p:grpSpPr>
        <a:xfrm>
          <a:off x="0" y="0"/>
          <a:ext cx="0" cy="0"/>
          <a:chOff x="0" y="0"/>
          <a:chExt cx="0" cy="0"/>
        </a:xfrm>
      </p:grpSpPr>
      <p:sp>
        <p:nvSpPr>
          <p:cNvPr id="104" name="Shape 104"/>
          <p:cNvSpPr/>
          <p:nvPr/>
        </p:nvSpPr>
        <p:spPr>
          <a:xfrm>
            <a:off x="-168275" y="158754"/>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13" b="0" i="0" u="none" strike="noStrike" cap="none">
              <a:solidFill>
                <a:schemeClr val="lt1"/>
              </a:solidFill>
              <a:latin typeface="Calibri"/>
              <a:ea typeface="Calibri"/>
              <a:cs typeface="Calibri"/>
              <a:sym typeface="Calibri"/>
            </a:endParaRPr>
          </a:p>
        </p:txBody>
      </p:sp>
      <p:pic>
        <p:nvPicPr>
          <p:cNvPr id="105" name="Shape 105"/>
          <p:cNvPicPr preferRelativeResize="0"/>
          <p:nvPr/>
        </p:nvPicPr>
        <p:blipFill rotWithShape="1">
          <a:blip r:embed="rId2">
            <a:alphaModFix/>
          </a:blip>
          <a:srcRect/>
          <a:stretch/>
        </p:blipFill>
        <p:spPr>
          <a:xfrm>
            <a:off x="6610352" y="5595942"/>
            <a:ext cx="2466974" cy="1119187"/>
          </a:xfrm>
          <a:prstGeom prst="rect">
            <a:avLst/>
          </a:prstGeom>
          <a:noFill/>
          <a:ln>
            <a:noFill/>
          </a:ln>
        </p:spPr>
      </p:pic>
      <p:sp>
        <p:nvSpPr>
          <p:cNvPr id="106" name="Shape 106"/>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125"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21" name="Shape 2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27" name="Shape 2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30"/>
        <p:cNvGrpSpPr/>
        <p:nvPr/>
      </p:nvGrpSpPr>
      <p:grpSpPr>
        <a:xfrm>
          <a:off x="0" y="0"/>
          <a:ext cx="0" cy="0"/>
          <a:chOff x="0" y="0"/>
          <a:chExt cx="0" cy="0"/>
        </a:xfrm>
      </p:grpSpPr>
      <p:sp>
        <p:nvSpPr>
          <p:cNvPr id="31" name="Shape 31"/>
          <p:cNvSpPr/>
          <p:nvPr/>
        </p:nvSpPr>
        <p:spPr>
          <a:xfrm>
            <a:off x="-168275" y="158752"/>
            <a:ext cx="7043736" cy="1082675"/>
          </a:xfrm>
          <a:prstGeom prst="roundRect">
            <a:avLst>
              <a:gd name="adj" fmla="val 16667"/>
            </a:avLst>
          </a:prstGeom>
          <a:solidFill>
            <a:srgbClr val="00688B"/>
          </a:solidFill>
          <a:ln w="9525" cap="flat" cmpd="sng">
            <a:solidFill>
              <a:schemeClr val="accent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chemeClr val="lt1"/>
              </a:solidFill>
              <a:latin typeface="Calibri"/>
              <a:ea typeface="Calibri"/>
              <a:cs typeface="Calibri"/>
              <a:sym typeface="Calibri"/>
            </a:endParaRPr>
          </a:p>
        </p:txBody>
      </p:sp>
      <p:sp>
        <p:nvSpPr>
          <p:cNvPr id="32" name="Shape 32"/>
          <p:cNvSpPr txBox="1">
            <a:spLocks noGrp="1"/>
          </p:cNvSpPr>
          <p:nvPr>
            <p:ph type="ctrTitle"/>
          </p:nvPr>
        </p:nvSpPr>
        <p:spPr>
          <a:xfrm>
            <a:off x="166656" y="454595"/>
            <a:ext cx="6070929" cy="46459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Nunito"/>
              <a:buNone/>
              <a:defRPr sz="1500" b="1" i="0" u="none" strike="noStrike" cap="none">
                <a:solidFill>
                  <a:schemeClr val="lt1"/>
                </a:solidFill>
                <a:latin typeface="Nunito"/>
                <a:ea typeface="Nunito"/>
                <a:cs typeface="Nunito"/>
                <a:sym typeface="Nunito"/>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9841" y="457200"/>
            <a:ext cx="2949178" cy="1600198"/>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35" name="Shape 35"/>
          <p:cNvSpPr txBox="1">
            <a:spLocks noGrp="1"/>
          </p:cNvSpPr>
          <p:nvPr>
            <p:ph type="body" idx="1"/>
          </p:nvPr>
        </p:nvSpPr>
        <p:spPr>
          <a:xfrm>
            <a:off x="3887391" y="987425"/>
            <a:ext cx="4629150" cy="4873623"/>
          </a:xfrm>
          <a:prstGeom prst="rect">
            <a:avLst/>
          </a:prstGeom>
          <a:noFill/>
          <a:ln>
            <a:noFill/>
          </a:ln>
        </p:spPr>
        <p:txBody>
          <a:bodyPr wrap="square" lIns="91425" tIns="91425" rIns="91425" bIns="91425" anchor="t" anchorCtr="0"/>
          <a:lstStyle>
            <a:lvl1pPr marL="228600" marR="0" lvl="0" indent="3810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1122362"/>
            <a:ext cx="77724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42" name="Shape 42"/>
          <p:cNvSpPr txBox="1">
            <a:spLocks noGrp="1"/>
          </p:cNvSpPr>
          <p:nvPr>
            <p:ph type="subTitle" idx="1"/>
          </p:nvPr>
        </p:nvSpPr>
        <p:spPr>
          <a:xfrm>
            <a:off x="1143000" y="3602037"/>
            <a:ext cx="6858000" cy="1655761"/>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23887"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48" name="Shape 48"/>
          <p:cNvSpPr txBox="1">
            <a:spLocks noGrp="1"/>
          </p:cNvSpPr>
          <p:nvPr>
            <p:ph type="body" idx="1"/>
          </p:nvPr>
        </p:nvSpPr>
        <p:spPr>
          <a:xfrm>
            <a:off x="623887"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54" name="Shape 54"/>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9841"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61" name="Shape 61"/>
          <p:cNvSpPr txBox="1">
            <a:spLocks noGrp="1"/>
          </p:cNvSpPr>
          <p:nvPr>
            <p:ph type="body" idx="1"/>
          </p:nvPr>
        </p:nvSpPr>
        <p:spPr>
          <a:xfrm>
            <a:off x="629841"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29841" y="2505075"/>
            <a:ext cx="3868340" cy="368458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3"/>
          </p:nvPr>
        </p:nvSpPr>
        <p:spPr>
          <a:xfrm>
            <a:off x="4629150" y="1681163"/>
            <a:ext cx="3887389"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4"/>
          </p:nvPr>
        </p:nvSpPr>
        <p:spPr>
          <a:xfrm>
            <a:off x="4629150" y="2505075"/>
            <a:ext cx="3887389" cy="368458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304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8"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NZ" sz="1200" b="0" i="0" u="none" strike="noStrike" cap="none">
                <a:solidFill>
                  <a:srgbClr val="888888"/>
                </a:solidFill>
                <a:latin typeface="Calibri"/>
                <a:ea typeface="Calibri"/>
                <a:cs typeface="Calibri"/>
                <a:sym typeface="Calibri"/>
              </a:rPr>
              <a:t>‹#›</a:t>
            </a:fld>
            <a:endParaRPr lang="en-NZ"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7.jpg"/></Relationships>
</file>

<file path=ppt/slides/_rels/slide2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hyperlink" Target="http://www.whioforever.co.nz/" TargetMode="External"/><Relationship Id="rId13" Type="http://schemas.openxmlformats.org/officeDocument/2006/relationships/hyperlink" Target="http://createsend.com/t/i-4B26445CA4C4D7BD" TargetMode="External"/><Relationship Id="rId3" Type="http://schemas.openxmlformats.org/officeDocument/2006/relationships/hyperlink" Target="http://www.facebook.com/nzsciencelearn" TargetMode="External"/><Relationship Id="rId7" Type="http://schemas.openxmlformats.org/officeDocument/2006/relationships/hyperlink" Target="https://nz.pinterest.com/docgovtnz/conservation-activities-for-kids/" TargetMode="External"/><Relationship Id="rId12" Type="http://schemas.openxmlformats.org/officeDocument/2006/relationships/hyperlink" Target="mailto:conserved@doc.govt.nz"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nz.pinterest.com/nzsciencelearn/" TargetMode="External"/><Relationship Id="rId11" Type="http://schemas.openxmlformats.org/officeDocument/2006/relationships/hyperlink" Target="http://www.doc.govt.nz/education" TargetMode="External"/><Relationship Id="rId5" Type="http://schemas.openxmlformats.org/officeDocument/2006/relationships/hyperlink" Target="https://www.facebook.com/wildsidenz" TargetMode="External"/><Relationship Id="rId10" Type="http://schemas.openxmlformats.org/officeDocument/2006/relationships/image" Target="../media/image29.png"/><Relationship Id="rId4" Type="http://schemas.openxmlformats.org/officeDocument/2006/relationships/hyperlink" Target="https://twitter.com/" TargetMode="External"/><Relationship Id="rId9" Type="http://schemas.openxmlformats.org/officeDocument/2006/relationships/image" Target="../media/image63.jpg"/><Relationship Id="rId14" Type="http://schemas.openxmlformats.org/officeDocument/2006/relationships/hyperlink" Target="http://www.pinterest.com/nzsciencelearn"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jpg"/><Relationship Id="rId9" Type="http://schemas.openxmlformats.org/officeDocument/2006/relationships/image" Target="../media/image7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doc.govt.nz/education-whi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WHY LEARN ABOUT WHIO?</a:t>
            </a:r>
          </a:p>
        </p:txBody>
      </p:sp>
      <p:sp>
        <p:nvSpPr>
          <p:cNvPr id="113" name="Shape 113"/>
          <p:cNvSpPr txBox="1"/>
          <p:nvPr/>
        </p:nvSpPr>
        <p:spPr>
          <a:xfrm>
            <a:off x="4119825" y="5051087"/>
            <a:ext cx="2532183"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400" b="0" i="0" u="none" strike="noStrike" cap="none">
                <a:solidFill>
                  <a:schemeClr val="lt1"/>
                </a:solidFill>
                <a:latin typeface="Calibri"/>
                <a:ea typeface="Calibri"/>
                <a:cs typeface="Calibri"/>
                <a:sym typeface="Calibri"/>
              </a:rPr>
              <a:t>Photo by Bubs Smith </a:t>
            </a:r>
          </a:p>
        </p:txBody>
      </p:sp>
      <p:pic>
        <p:nvPicPr>
          <p:cNvPr id="114" name="Shape 114" descr="Copy of SciLearn Byline RGB.jpg"/>
          <p:cNvPicPr preferRelativeResize="0"/>
          <p:nvPr/>
        </p:nvPicPr>
        <p:blipFill rotWithShape="1">
          <a:blip r:embed="rId3">
            <a:alphaModFix/>
          </a:blip>
          <a:srcRect/>
          <a:stretch/>
        </p:blipFill>
        <p:spPr>
          <a:xfrm>
            <a:off x="0" y="5483412"/>
            <a:ext cx="2689410" cy="1374588"/>
          </a:xfrm>
          <a:prstGeom prst="rect">
            <a:avLst/>
          </a:prstGeom>
          <a:noFill/>
          <a:ln>
            <a:noFill/>
          </a:ln>
        </p:spPr>
      </p:pic>
      <p:sp>
        <p:nvSpPr>
          <p:cNvPr id="115" name="Shape 115"/>
          <p:cNvSpPr txBox="1"/>
          <p:nvPr/>
        </p:nvSpPr>
        <p:spPr>
          <a:xfrm>
            <a:off x="5737412" y="1912471"/>
            <a:ext cx="3152588" cy="224676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297183"/>
              </a:buClr>
              <a:buFont typeface="Arial Black"/>
              <a:buNone/>
            </a:pPr>
            <a:r>
              <a:rPr lang="en-NZ" sz="2000" b="0" i="0" u="none" strike="noStrike" cap="none">
                <a:solidFill>
                  <a:srgbClr val="297183"/>
                </a:solidFill>
                <a:latin typeface="Arial Black"/>
                <a:ea typeface="Arial Black"/>
                <a:cs typeface="Arial Black"/>
                <a:sym typeface="Arial Black"/>
              </a:rPr>
              <a:t>With </a:t>
            </a:r>
          </a:p>
          <a:p>
            <a:pPr marL="0" marR="0" lvl="0" indent="0" algn="ctr" rtl="0">
              <a:lnSpc>
                <a:spcPct val="100000"/>
              </a:lnSpc>
              <a:spcBef>
                <a:spcPts val="0"/>
              </a:spcBef>
              <a:spcAft>
                <a:spcPts val="0"/>
              </a:spcAft>
              <a:buClr>
                <a:srgbClr val="297183"/>
              </a:buClr>
              <a:buFont typeface="Arial Black"/>
              <a:buNone/>
            </a:pPr>
            <a:r>
              <a:rPr lang="en-NZ" sz="2000" b="1" i="0" u="none" strike="noStrike" cap="none">
                <a:solidFill>
                  <a:srgbClr val="297183"/>
                </a:solidFill>
                <a:latin typeface="Arial Black"/>
                <a:ea typeface="Arial Black"/>
                <a:cs typeface="Arial Black"/>
                <a:sym typeface="Arial Black"/>
              </a:rPr>
              <a:t>Lynnette Rogers </a:t>
            </a:r>
          </a:p>
          <a:p>
            <a:pPr marL="0" marR="0" lvl="0" indent="0" algn="ctr" rtl="0">
              <a:lnSpc>
                <a:spcPct val="100000"/>
              </a:lnSpc>
              <a:spcBef>
                <a:spcPts val="0"/>
              </a:spcBef>
              <a:spcAft>
                <a:spcPts val="0"/>
              </a:spcAft>
              <a:buClr>
                <a:srgbClr val="297183"/>
              </a:buClr>
              <a:buFont typeface="Arial Black"/>
              <a:buNone/>
            </a:pPr>
            <a:r>
              <a:rPr lang="en-NZ" sz="2000" b="0" i="0" u="none" strike="noStrike" cap="none">
                <a:solidFill>
                  <a:srgbClr val="297183"/>
                </a:solidFill>
                <a:latin typeface="Arial Black"/>
                <a:ea typeface="Arial Black"/>
                <a:cs typeface="Arial Black"/>
                <a:sym typeface="Arial Black"/>
              </a:rPr>
              <a:t>and</a:t>
            </a:r>
            <a:r>
              <a:rPr lang="en-NZ" sz="2000" b="1" i="0" u="none" strike="noStrike" cap="none">
                <a:solidFill>
                  <a:srgbClr val="297183"/>
                </a:solidFill>
                <a:latin typeface="Arial Black"/>
                <a:ea typeface="Arial Black"/>
                <a:cs typeface="Arial Black"/>
                <a:sym typeface="Arial Black"/>
              </a:rPr>
              <a:t> </a:t>
            </a:r>
          </a:p>
          <a:p>
            <a:pPr marL="0" marR="0" lvl="0" indent="0" algn="ctr" rtl="0">
              <a:lnSpc>
                <a:spcPct val="100000"/>
              </a:lnSpc>
              <a:spcBef>
                <a:spcPts val="0"/>
              </a:spcBef>
              <a:spcAft>
                <a:spcPts val="0"/>
              </a:spcAft>
              <a:buClr>
                <a:srgbClr val="297183"/>
              </a:buClr>
              <a:buFont typeface="Arial Black"/>
              <a:buNone/>
            </a:pPr>
            <a:r>
              <a:rPr lang="en-NZ" sz="2000" b="1" i="0" u="none" strike="noStrike" cap="none">
                <a:solidFill>
                  <a:srgbClr val="297183"/>
                </a:solidFill>
                <a:latin typeface="Arial Black"/>
                <a:ea typeface="Arial Black"/>
                <a:cs typeface="Arial Black"/>
                <a:sym typeface="Arial Black"/>
              </a:rPr>
              <a:t>Shanthie Walker</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297183"/>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297183"/>
              </a:buClr>
              <a:buFont typeface="Arial Black"/>
              <a:buNone/>
            </a:pPr>
            <a:r>
              <a:rPr lang="en-NZ" sz="2000" b="1" i="0" u="none" strike="noStrike" cap="none">
                <a:solidFill>
                  <a:srgbClr val="297183"/>
                </a:solidFill>
                <a:latin typeface="Arial Black"/>
                <a:ea typeface="Arial Black"/>
                <a:cs typeface="Arial Black"/>
                <a:sym typeface="Arial Black"/>
              </a:rPr>
              <a:t>11 May 2017</a:t>
            </a:r>
          </a:p>
          <a:p>
            <a:pPr marL="0" marR="0" lvl="0" indent="0" algn="ctr" rtl="0">
              <a:lnSpc>
                <a:spcPct val="100000"/>
              </a:lnSpc>
              <a:spcBef>
                <a:spcPts val="0"/>
              </a:spcBef>
              <a:spcAft>
                <a:spcPts val="0"/>
              </a:spcAft>
              <a:buClr>
                <a:srgbClr val="297183"/>
              </a:buClr>
              <a:buFont typeface="Arial Black"/>
              <a:buNone/>
            </a:pPr>
            <a:r>
              <a:rPr lang="en-NZ" sz="2000" b="1" i="0" u="none" strike="noStrike" cap="none">
                <a:solidFill>
                  <a:srgbClr val="297183"/>
                </a:solidFill>
                <a:latin typeface="Arial Black"/>
                <a:ea typeface="Arial Black"/>
                <a:cs typeface="Arial Black"/>
                <a:sym typeface="Arial Black"/>
              </a:rPr>
              <a:t>4pm</a:t>
            </a:r>
          </a:p>
        </p:txBody>
      </p:sp>
      <p:pic>
        <p:nvPicPr>
          <p:cNvPr id="116" name="Shape 116" descr="PrePD_Why learn about whio_Whio chicks.jpg"/>
          <p:cNvPicPr preferRelativeResize="0"/>
          <p:nvPr/>
        </p:nvPicPr>
        <p:blipFill rotWithShape="1">
          <a:blip r:embed="rId4">
            <a:alphaModFix/>
          </a:blip>
          <a:srcRect/>
          <a:stretch/>
        </p:blipFill>
        <p:spPr>
          <a:xfrm>
            <a:off x="609600" y="1470212"/>
            <a:ext cx="5350933" cy="401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166656" y="453600"/>
            <a:ext cx="6070929" cy="464599"/>
          </a:xfrm>
          <a:prstGeom prst="rect">
            <a:avLst/>
          </a:prstGeom>
          <a:noFill/>
          <a:ln>
            <a:noFill/>
          </a:ln>
        </p:spPr>
        <p:txBody>
          <a:bodyPr wrap="square" lIns="68400" tIns="68400" rIns="68400" bIns="6840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A possible grouping of questions for investigation</a:t>
            </a:r>
          </a:p>
        </p:txBody>
      </p:sp>
      <p:pic>
        <p:nvPicPr>
          <p:cNvPr id="208" name="Shape 208" descr="Copy of SciLearn Byline RGB.jpg"/>
          <p:cNvPicPr preferRelativeResize="0"/>
          <p:nvPr/>
        </p:nvPicPr>
        <p:blipFill rotWithShape="1">
          <a:blip r:embed="rId3">
            <a:alphaModFix/>
          </a:blip>
          <a:srcRect/>
          <a:stretch/>
        </p:blipFill>
        <p:spPr>
          <a:xfrm>
            <a:off x="0" y="5910122"/>
            <a:ext cx="1785662" cy="947878"/>
          </a:xfrm>
          <a:prstGeom prst="rect">
            <a:avLst/>
          </a:prstGeom>
          <a:noFill/>
          <a:ln>
            <a:noFill/>
          </a:ln>
        </p:spPr>
      </p:pic>
      <p:pic>
        <p:nvPicPr>
          <p:cNvPr id="209" name="Shape 209" descr="Screen Shot 2017-03-23 at 1.40.03 PM.png"/>
          <p:cNvPicPr preferRelativeResize="0"/>
          <p:nvPr/>
        </p:nvPicPr>
        <p:blipFill rotWithShape="1">
          <a:blip r:embed="rId4">
            <a:alphaModFix/>
          </a:blip>
          <a:srcRect/>
          <a:stretch/>
        </p:blipFill>
        <p:spPr>
          <a:xfrm>
            <a:off x="6667500" y="5463085"/>
            <a:ext cx="2476500" cy="1244598"/>
          </a:xfrm>
          <a:prstGeom prst="rect">
            <a:avLst/>
          </a:prstGeom>
          <a:noFill/>
          <a:ln>
            <a:noFill/>
          </a:ln>
        </p:spPr>
      </p:pic>
      <p:pic>
        <p:nvPicPr>
          <p:cNvPr id="210" name="Shape 210"/>
          <p:cNvPicPr preferRelativeResize="0"/>
          <p:nvPr/>
        </p:nvPicPr>
        <p:blipFill rotWithShape="1">
          <a:blip r:embed="rId5">
            <a:alphaModFix/>
          </a:blip>
          <a:srcRect/>
          <a:stretch/>
        </p:blipFill>
        <p:spPr>
          <a:xfrm>
            <a:off x="1877984" y="1627178"/>
            <a:ext cx="5273070" cy="3805601"/>
          </a:xfrm>
          <a:prstGeom prst="rect">
            <a:avLst/>
          </a:prstGeom>
          <a:noFill/>
          <a:ln>
            <a:noFill/>
          </a:ln>
        </p:spPr>
      </p:pic>
      <p:sp>
        <p:nvSpPr>
          <p:cNvPr id="211" name="Shape 211"/>
          <p:cNvSpPr txBox="1"/>
          <p:nvPr/>
        </p:nvSpPr>
        <p:spPr>
          <a:xfrm>
            <a:off x="166656" y="3479997"/>
            <a:ext cx="1619006" cy="1834091"/>
          </a:xfrm>
          <a:prstGeom prst="rect">
            <a:avLst/>
          </a:prstGeom>
          <a:solidFill>
            <a:srgbClr val="DAE3F3"/>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Can I find out more about the food chain, e.g. what nymphs do they eat? </a:t>
            </a:r>
          </a:p>
        </p:txBody>
      </p:sp>
      <p:sp>
        <p:nvSpPr>
          <p:cNvPr id="212" name="Shape 212"/>
          <p:cNvSpPr txBox="1"/>
          <p:nvPr/>
        </p:nvSpPr>
        <p:spPr>
          <a:xfrm>
            <a:off x="7327942" y="843234"/>
            <a:ext cx="1600200" cy="1274114"/>
          </a:xfrm>
          <a:prstGeom prst="rect">
            <a:avLst/>
          </a:prstGeom>
          <a:solidFill>
            <a:srgbClr val="F8CBAD"/>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What are the optimum conditions for whio? </a:t>
            </a:r>
          </a:p>
        </p:txBody>
      </p:sp>
      <p:sp>
        <p:nvSpPr>
          <p:cNvPr id="213" name="Shape 213"/>
          <p:cNvSpPr txBox="1"/>
          <p:nvPr/>
        </p:nvSpPr>
        <p:spPr>
          <a:xfrm>
            <a:off x="4573487" y="5536565"/>
            <a:ext cx="1878000" cy="923399"/>
          </a:xfrm>
          <a:prstGeom prst="rect">
            <a:avLst/>
          </a:prstGeom>
          <a:solidFill>
            <a:srgbClr val="C4E0B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Are there any ducks with similar beaks? </a:t>
            </a:r>
          </a:p>
        </p:txBody>
      </p:sp>
      <p:sp>
        <p:nvSpPr>
          <p:cNvPr id="214" name="Shape 214"/>
          <p:cNvSpPr txBox="1"/>
          <p:nvPr/>
        </p:nvSpPr>
        <p:spPr>
          <a:xfrm>
            <a:off x="7327942" y="4390688"/>
            <a:ext cx="1600200" cy="923400"/>
          </a:xfrm>
          <a:prstGeom prst="rect">
            <a:avLst/>
          </a:prstGeom>
          <a:solidFill>
            <a:srgbClr val="FFE69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Did they used to live in other rivers? </a:t>
            </a:r>
          </a:p>
        </p:txBody>
      </p:sp>
      <p:sp>
        <p:nvSpPr>
          <p:cNvPr id="215" name="Shape 215"/>
          <p:cNvSpPr txBox="1"/>
          <p:nvPr/>
        </p:nvSpPr>
        <p:spPr>
          <a:xfrm>
            <a:off x="7327942" y="3591479"/>
            <a:ext cx="1600200" cy="646200"/>
          </a:xfrm>
          <a:prstGeom prst="rect">
            <a:avLst/>
          </a:prstGeom>
          <a:solidFill>
            <a:srgbClr val="FEE59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Why are they endangered? </a:t>
            </a:r>
          </a:p>
        </p:txBody>
      </p:sp>
      <p:sp>
        <p:nvSpPr>
          <p:cNvPr id="216" name="Shape 216"/>
          <p:cNvSpPr txBox="1"/>
          <p:nvPr/>
        </p:nvSpPr>
        <p:spPr>
          <a:xfrm>
            <a:off x="166656" y="1480291"/>
            <a:ext cx="1619006" cy="1708225"/>
          </a:xfrm>
          <a:prstGeom prst="rect">
            <a:avLst/>
          </a:prstGeom>
          <a:solidFill>
            <a:srgbClr val="D8E2F3"/>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Do whio have different adaptations since they live in fast-flowing streams? </a:t>
            </a:r>
          </a:p>
        </p:txBody>
      </p:sp>
      <p:sp>
        <p:nvSpPr>
          <p:cNvPr id="217" name="Shape 217"/>
          <p:cNvSpPr txBox="1"/>
          <p:nvPr/>
        </p:nvSpPr>
        <p:spPr>
          <a:xfrm>
            <a:off x="2390903" y="5536565"/>
            <a:ext cx="1878000" cy="1156445"/>
          </a:xfrm>
          <a:prstGeom prst="rect">
            <a:avLst/>
          </a:prstGeom>
          <a:solidFill>
            <a:srgbClr val="C5E0B4"/>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Are there any other endangered native ducks? </a:t>
            </a:r>
          </a:p>
        </p:txBody>
      </p:sp>
      <p:sp>
        <p:nvSpPr>
          <p:cNvPr id="218" name="Shape 218"/>
          <p:cNvSpPr txBox="1"/>
          <p:nvPr/>
        </p:nvSpPr>
        <p:spPr>
          <a:xfrm>
            <a:off x="7327942" y="2316707"/>
            <a:ext cx="1600200" cy="969497"/>
          </a:xfrm>
          <a:prstGeom prst="rect">
            <a:avLst/>
          </a:prstGeom>
          <a:solidFill>
            <a:srgbClr val="F7CAAC"/>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What is the whio’s habitat? </a:t>
            </a:r>
          </a:p>
        </p:txBody>
      </p:sp>
      <p:sp>
        <p:nvSpPr>
          <p:cNvPr id="219" name="Shape 219"/>
          <p:cNvSpPr txBox="1"/>
          <p:nvPr/>
        </p:nvSpPr>
        <p:spPr>
          <a:xfrm>
            <a:off x="4908840" y="5155307"/>
            <a:ext cx="3030854" cy="2616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100" b="0" i="0" u="none" strike="noStrike" cap="none">
                <a:solidFill>
                  <a:schemeClr val="lt1"/>
                </a:solidFill>
                <a:latin typeface="Calibri"/>
                <a:ea typeface="Calibri"/>
                <a:cs typeface="Calibri"/>
                <a:sym typeface="Calibri"/>
              </a:rPr>
              <a:t>© Bubs Smith permission via DOC</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165600" y="453600"/>
            <a:ext cx="6832370"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WHAKAPAPA AND BIODIVERSITY</a:t>
            </a:r>
          </a:p>
        </p:txBody>
      </p:sp>
      <p:sp>
        <p:nvSpPr>
          <p:cNvPr id="226" name="Shape 226"/>
          <p:cNvSpPr txBox="1"/>
          <p:nvPr/>
        </p:nvSpPr>
        <p:spPr>
          <a:xfrm>
            <a:off x="1154925" y="1518662"/>
            <a:ext cx="6753124" cy="1954707"/>
          </a:xfrm>
          <a:prstGeom prst="rect">
            <a:avLst/>
          </a:prstGeom>
          <a:noFill/>
          <a:ln>
            <a:noFill/>
          </a:ln>
        </p:spPr>
        <p:txBody>
          <a:bodyPr wrap="square" lIns="51425" tIns="51425" rIns="51425" bIns="51425" anchor="t" anchorCtr="0">
            <a:noAutofit/>
          </a:bodyPr>
          <a:lstStyle/>
          <a:p>
            <a:pPr marL="0" marR="0" lvl="0" indent="0" algn="l" rtl="0">
              <a:lnSpc>
                <a:spcPct val="100000"/>
              </a:lnSpc>
              <a:spcBef>
                <a:spcPts val="0"/>
              </a:spcBef>
              <a:spcAft>
                <a:spcPts val="0"/>
              </a:spcAft>
              <a:buClr>
                <a:srgbClr val="7F7F7F"/>
              </a:buClr>
              <a:buFont typeface="Arial"/>
              <a:buNone/>
            </a:pPr>
            <a:r>
              <a:rPr lang="en-NZ" sz="1800" b="0" i="0" u="none" strike="noStrike" cap="none">
                <a:solidFill>
                  <a:srgbClr val="7F7F7F"/>
                </a:solidFill>
                <a:latin typeface="Arial"/>
                <a:ea typeface="Arial"/>
                <a:cs typeface="Arial"/>
                <a:sym typeface="Arial"/>
              </a:rPr>
              <a:t> </a:t>
            </a:r>
          </a:p>
        </p:txBody>
      </p:sp>
      <p:sp>
        <p:nvSpPr>
          <p:cNvPr id="227" name="Shape 227"/>
          <p:cNvSpPr txBox="1"/>
          <p:nvPr/>
        </p:nvSpPr>
        <p:spPr>
          <a:xfrm>
            <a:off x="4270550" y="6057060"/>
            <a:ext cx="2532183"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400" b="0" i="0" u="none" strike="noStrike" cap="none">
                <a:solidFill>
                  <a:schemeClr val="lt1"/>
                </a:solidFill>
                <a:latin typeface="Calibri"/>
                <a:ea typeface="Calibri"/>
                <a:cs typeface="Calibri"/>
                <a:sym typeface="Calibri"/>
              </a:rPr>
              <a:t>Photo by Bubs Smith </a:t>
            </a:r>
          </a:p>
        </p:txBody>
      </p:sp>
      <p:pic>
        <p:nvPicPr>
          <p:cNvPr id="228" name="Shape 228" descr="Copy of SciLearn Byline RGB.jpg"/>
          <p:cNvPicPr preferRelativeResize="0"/>
          <p:nvPr/>
        </p:nvPicPr>
        <p:blipFill rotWithShape="1">
          <a:blip r:embed="rId3">
            <a:alphaModFix/>
          </a:blip>
          <a:srcRect/>
          <a:stretch/>
        </p:blipFill>
        <p:spPr>
          <a:xfrm>
            <a:off x="1" y="5958966"/>
            <a:ext cx="1917340" cy="895962"/>
          </a:xfrm>
          <a:prstGeom prst="rect">
            <a:avLst/>
          </a:prstGeom>
          <a:noFill/>
          <a:ln>
            <a:noFill/>
          </a:ln>
        </p:spPr>
      </p:pic>
      <p:pic>
        <p:nvPicPr>
          <p:cNvPr id="229" name="Shape 229" descr="Screen Shot 2017-04-06 at 1.01.43 PM.png"/>
          <p:cNvPicPr preferRelativeResize="0"/>
          <p:nvPr/>
        </p:nvPicPr>
        <p:blipFill rotWithShape="1">
          <a:blip r:embed="rId4">
            <a:alphaModFix/>
          </a:blip>
          <a:srcRect/>
          <a:stretch/>
        </p:blipFill>
        <p:spPr>
          <a:xfrm>
            <a:off x="1154925" y="1472060"/>
            <a:ext cx="6693863" cy="40026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descr="Slides for Whio blue duck PPT 1.jpg"/>
          <p:cNvPicPr preferRelativeResize="0"/>
          <p:nvPr/>
        </p:nvPicPr>
        <p:blipFill rotWithShape="1">
          <a:blip r:embed="rId3">
            <a:alphaModFix/>
          </a:blip>
          <a:srcRect/>
          <a:stretch/>
        </p:blipFill>
        <p:spPr>
          <a:xfrm>
            <a:off x="421200" y="1307095"/>
            <a:ext cx="5279042" cy="5451949"/>
          </a:xfrm>
          <a:prstGeom prst="rect">
            <a:avLst/>
          </a:prstGeom>
          <a:noFill/>
          <a:ln>
            <a:noFill/>
          </a:ln>
        </p:spPr>
      </p:pic>
      <p:sp>
        <p:nvSpPr>
          <p:cNvPr id="236" name="Shape 236"/>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CLASSIFYING WHIO</a:t>
            </a:r>
          </a:p>
        </p:txBody>
      </p:sp>
      <p:pic>
        <p:nvPicPr>
          <p:cNvPr id="237" name="Shape 237" descr="Copy of SciLearn Byline RGB.jpg"/>
          <p:cNvPicPr preferRelativeResize="0"/>
          <p:nvPr/>
        </p:nvPicPr>
        <p:blipFill rotWithShape="1">
          <a:blip r:embed="rId4">
            <a:alphaModFix/>
          </a:blip>
          <a:srcRect/>
          <a:stretch/>
        </p:blipFill>
        <p:spPr>
          <a:xfrm>
            <a:off x="1" y="6093286"/>
            <a:ext cx="1758578" cy="764714"/>
          </a:xfrm>
          <a:prstGeom prst="rect">
            <a:avLst/>
          </a:prstGeom>
          <a:noFill/>
          <a:ln>
            <a:noFill/>
          </a:ln>
        </p:spPr>
      </p:pic>
      <p:sp>
        <p:nvSpPr>
          <p:cNvPr id="238" name="Shape 238"/>
          <p:cNvSpPr txBox="1"/>
          <p:nvPr/>
        </p:nvSpPr>
        <p:spPr>
          <a:xfrm>
            <a:off x="5700242" y="1489741"/>
            <a:ext cx="2787343" cy="440120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Whio </a:t>
            </a:r>
            <a:r>
              <a:rPr lang="en-NZ" sz="2000" b="0" i="0" u="none" strike="noStrike" cap="none">
                <a:solidFill>
                  <a:schemeClr val="dk1"/>
                </a:solidFill>
                <a:latin typeface="Calibri"/>
                <a:ea typeface="Calibri"/>
                <a:cs typeface="Calibri"/>
                <a:sym typeface="Calibri"/>
              </a:rPr>
              <a:t>are also known as </a:t>
            </a:r>
            <a:r>
              <a:rPr lang="en-NZ" sz="2000" b="1" i="0" u="none" strike="noStrike" cap="none">
                <a:solidFill>
                  <a:schemeClr val="dk1"/>
                </a:solidFill>
                <a:latin typeface="Calibri"/>
                <a:ea typeface="Calibri"/>
                <a:cs typeface="Calibri"/>
                <a:sym typeface="Calibri"/>
              </a:rPr>
              <a:t>blue ducks.</a:t>
            </a:r>
          </a:p>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They belong to the family of birds called </a:t>
            </a:r>
            <a:r>
              <a:rPr lang="en-NZ" sz="2000" b="0" i="1" u="none" strike="noStrike" cap="none">
                <a:solidFill>
                  <a:schemeClr val="dk1"/>
                </a:solidFill>
                <a:latin typeface="Calibri"/>
                <a:ea typeface="Calibri"/>
                <a:cs typeface="Calibri"/>
                <a:sym typeface="Calibri"/>
              </a:rPr>
              <a:t>Anatidae </a:t>
            </a:r>
            <a:r>
              <a:rPr lang="en-NZ" sz="2000" b="0" i="0" u="none" strike="noStrike" cap="none">
                <a:solidFill>
                  <a:schemeClr val="dk1"/>
                </a:solidFill>
                <a:latin typeface="Calibri"/>
                <a:ea typeface="Calibri"/>
                <a:cs typeface="Calibri"/>
                <a:sym typeface="Calibri"/>
              </a:rPr>
              <a:t>and are one of only three </a:t>
            </a:r>
            <a:r>
              <a:rPr lang="en-NZ" sz="2000" b="1" i="0" u="none" strike="noStrike" cap="none">
                <a:solidFill>
                  <a:schemeClr val="dk1"/>
                </a:solidFill>
                <a:latin typeface="Calibri"/>
                <a:ea typeface="Calibri"/>
                <a:cs typeface="Calibri"/>
                <a:sym typeface="Calibri"/>
              </a:rPr>
              <a:t>torrent duck </a:t>
            </a:r>
            <a:r>
              <a:rPr lang="en-NZ" sz="2000" b="0" i="0" u="none" strike="noStrike" cap="none">
                <a:solidFill>
                  <a:schemeClr val="dk1"/>
                </a:solidFill>
                <a:latin typeface="Calibri"/>
                <a:ea typeface="Calibri"/>
                <a:cs typeface="Calibri"/>
                <a:sym typeface="Calibri"/>
              </a:rPr>
              <a:t>species left in the world.</a:t>
            </a:r>
          </a:p>
          <a:p>
            <a:pPr marL="0" marR="0" lvl="0" indent="0" algn="l" rtl="0">
              <a:lnSpc>
                <a:spcPct val="100000"/>
              </a:lnSpc>
              <a:spcBef>
                <a:spcPts val="0"/>
              </a:spcBef>
              <a:spcAft>
                <a:spcPts val="0"/>
              </a:spcAft>
              <a:buClr>
                <a:schemeClr val="dk1"/>
              </a:buClr>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They are </a:t>
            </a:r>
            <a:r>
              <a:rPr lang="en-NZ" sz="2000" b="1" i="0" u="none" strike="noStrike" cap="none">
                <a:solidFill>
                  <a:schemeClr val="dk1"/>
                </a:solidFill>
                <a:latin typeface="Calibri"/>
                <a:ea typeface="Calibri"/>
                <a:cs typeface="Calibri"/>
                <a:sym typeface="Calibri"/>
              </a:rPr>
              <a:t>endemic</a:t>
            </a:r>
            <a:r>
              <a:rPr lang="en-NZ" sz="2000" b="0" i="0" u="none" strike="noStrike" cap="none">
                <a:solidFill>
                  <a:schemeClr val="dk1"/>
                </a:solidFill>
                <a:latin typeface="Calibri"/>
                <a:ea typeface="Calibri"/>
                <a:cs typeface="Calibri"/>
                <a:sym typeface="Calibri"/>
              </a:rPr>
              <a:t>, which means that they only live in New Zealand. </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CONSERVATION STATUS</a:t>
            </a:r>
          </a:p>
        </p:txBody>
      </p:sp>
      <p:pic>
        <p:nvPicPr>
          <p:cNvPr id="245" name="Shape 245" descr="Copy of SciLearn Byline RGB.jpg"/>
          <p:cNvPicPr preferRelativeResize="0"/>
          <p:nvPr/>
        </p:nvPicPr>
        <p:blipFill rotWithShape="1">
          <a:blip r:embed="rId3">
            <a:alphaModFix/>
          </a:blip>
          <a:srcRect/>
          <a:stretch/>
        </p:blipFill>
        <p:spPr>
          <a:xfrm>
            <a:off x="0" y="5483412"/>
            <a:ext cx="2689410" cy="1374588"/>
          </a:xfrm>
          <a:prstGeom prst="rect">
            <a:avLst/>
          </a:prstGeom>
          <a:noFill/>
          <a:ln>
            <a:noFill/>
          </a:ln>
        </p:spPr>
      </p:pic>
      <p:pic>
        <p:nvPicPr>
          <p:cNvPr id="246" name="Shape 246"/>
          <p:cNvPicPr preferRelativeResize="0"/>
          <p:nvPr/>
        </p:nvPicPr>
        <p:blipFill rotWithShape="1">
          <a:blip r:embed="rId4">
            <a:alphaModFix/>
          </a:blip>
          <a:srcRect/>
          <a:stretch/>
        </p:blipFill>
        <p:spPr>
          <a:xfrm>
            <a:off x="259675" y="1422869"/>
            <a:ext cx="2719082" cy="4190538"/>
          </a:xfrm>
          <a:prstGeom prst="rect">
            <a:avLst/>
          </a:prstGeom>
          <a:noFill/>
          <a:ln>
            <a:noFill/>
          </a:ln>
        </p:spPr>
      </p:pic>
      <p:sp>
        <p:nvSpPr>
          <p:cNvPr id="247" name="Shape 247"/>
          <p:cNvSpPr txBox="1"/>
          <p:nvPr/>
        </p:nvSpPr>
        <p:spPr>
          <a:xfrm>
            <a:off x="4787913" y="3639493"/>
            <a:ext cx="1788300" cy="205500"/>
          </a:xfrm>
          <a:prstGeom prst="rect">
            <a:avLst/>
          </a:prstGeom>
          <a:noFill/>
          <a:ln>
            <a:noFill/>
          </a:ln>
        </p:spPr>
        <p:txBody>
          <a:bodyPr wrap="square" lIns="91425" tIns="91425" rIns="91425" bIns="91425" anchor="t" anchorCtr="0">
            <a:noAutofit/>
          </a:bodyPr>
          <a:lstStyle/>
          <a:p>
            <a:pPr marL="0" marR="0" lvl="0" indent="0" algn="r" rtl="0">
              <a:lnSpc>
                <a:spcPct val="100000"/>
              </a:lnSpc>
              <a:spcBef>
                <a:spcPts val="0"/>
              </a:spcBef>
              <a:spcAft>
                <a:spcPts val="0"/>
              </a:spcAft>
              <a:buClr>
                <a:srgbClr val="FFFFFF"/>
              </a:buClr>
              <a:buFont typeface="Arial"/>
              <a:buNone/>
            </a:pPr>
            <a:r>
              <a:rPr lang="en-NZ" sz="800" b="0" i="0" u="none" strike="noStrike" cap="none">
                <a:solidFill>
                  <a:srgbClr val="FFFFFF"/>
                </a:solidFill>
                <a:latin typeface="Arial"/>
                <a:ea typeface="Arial"/>
                <a:cs typeface="Arial"/>
                <a:sym typeface="Arial"/>
              </a:rPr>
              <a:t>Photo by Bubs Smith</a:t>
            </a:r>
          </a:p>
        </p:txBody>
      </p:sp>
      <p:pic>
        <p:nvPicPr>
          <p:cNvPr id="248" name="Shape 248"/>
          <p:cNvPicPr preferRelativeResize="0"/>
          <p:nvPr/>
        </p:nvPicPr>
        <p:blipFill rotWithShape="1">
          <a:blip r:embed="rId5">
            <a:alphaModFix/>
          </a:blip>
          <a:srcRect/>
          <a:stretch/>
        </p:blipFill>
        <p:spPr>
          <a:xfrm>
            <a:off x="3272911" y="3639493"/>
            <a:ext cx="3199637" cy="3019846"/>
          </a:xfrm>
          <a:prstGeom prst="rect">
            <a:avLst/>
          </a:prstGeom>
          <a:noFill/>
          <a:ln>
            <a:noFill/>
          </a:ln>
        </p:spPr>
      </p:pic>
      <p:sp>
        <p:nvSpPr>
          <p:cNvPr id="249" name="Shape 249"/>
          <p:cNvSpPr txBox="1"/>
          <p:nvPr/>
        </p:nvSpPr>
        <p:spPr>
          <a:xfrm>
            <a:off x="3272911" y="6387785"/>
            <a:ext cx="3030854" cy="2616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100" b="0" i="0" u="none" strike="noStrike" cap="none">
                <a:solidFill>
                  <a:schemeClr val="lt1"/>
                </a:solidFill>
                <a:latin typeface="Calibri"/>
                <a:ea typeface="Calibri"/>
                <a:cs typeface="Calibri"/>
                <a:sym typeface="Calibri"/>
              </a:rPr>
              <a:t>© Bubs Smith permission via DOC</a:t>
            </a:r>
          </a:p>
        </p:txBody>
      </p:sp>
      <p:sp>
        <p:nvSpPr>
          <p:cNvPr id="250" name="Shape 250"/>
          <p:cNvSpPr txBox="1"/>
          <p:nvPr/>
        </p:nvSpPr>
        <p:spPr>
          <a:xfrm>
            <a:off x="3272911" y="1422869"/>
            <a:ext cx="5600759" cy="2038602"/>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There are at least </a:t>
            </a:r>
            <a:r>
              <a:rPr lang="en-NZ" sz="2000" b="1" i="0" u="none" strike="noStrike" cap="none">
                <a:solidFill>
                  <a:schemeClr val="dk1"/>
                </a:solidFill>
                <a:latin typeface="Calibri"/>
                <a:ea typeface="Calibri"/>
                <a:cs typeface="Calibri"/>
                <a:sym typeface="Calibri"/>
              </a:rPr>
              <a:t>nine species of native ducks</a:t>
            </a:r>
            <a:r>
              <a:rPr lang="en-NZ" sz="2000" b="0" i="0" u="none" strike="noStrike" cap="none">
                <a:solidFill>
                  <a:schemeClr val="dk1"/>
                </a:solidFill>
                <a:latin typeface="Calibri"/>
                <a:ea typeface="Calibri"/>
                <a:cs typeface="Calibri"/>
                <a:sym typeface="Calibri"/>
              </a:rPr>
              <a:t> in New Zealand. </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Of these, </a:t>
            </a:r>
            <a:r>
              <a:rPr lang="en-NZ" sz="2000" b="1" i="0" u="none" strike="noStrike" cap="none">
                <a:solidFill>
                  <a:schemeClr val="dk1"/>
                </a:solidFill>
                <a:latin typeface="Calibri"/>
                <a:ea typeface="Calibri"/>
                <a:cs typeface="Calibri"/>
                <a:sym typeface="Calibri"/>
              </a:rPr>
              <a:t>seven are on the endangered list</a:t>
            </a:r>
            <a:r>
              <a:rPr lang="en-NZ" sz="2000" b="0" i="0" u="none" strike="noStrike" cap="none">
                <a:solidFill>
                  <a:schemeClr val="dk1"/>
                </a:solidFill>
                <a:latin typeface="Calibri"/>
                <a:ea typeface="Calibri"/>
                <a:cs typeface="Calibri"/>
                <a:sym typeface="Calibri"/>
              </a:rPr>
              <a:t> at some level and </a:t>
            </a:r>
            <a:r>
              <a:rPr lang="en-NZ" sz="2000" b="1" i="0" u="none" strike="noStrike" cap="none">
                <a:solidFill>
                  <a:schemeClr val="dk1"/>
                </a:solidFill>
                <a:latin typeface="Calibri"/>
                <a:ea typeface="Calibri"/>
                <a:cs typeface="Calibri"/>
                <a:sym typeface="Calibri"/>
              </a:rPr>
              <a:t>four are on the ICUN red list </a:t>
            </a:r>
            <a:r>
              <a:rPr lang="en-NZ" sz="2000" b="0" i="0" u="none" strike="noStrike" cap="none">
                <a:solidFill>
                  <a:schemeClr val="dk1"/>
                </a:solidFill>
                <a:latin typeface="Calibri"/>
                <a:ea typeface="Calibri"/>
                <a:cs typeface="Calibri"/>
                <a:sym typeface="Calibri"/>
              </a:rPr>
              <a:t>for endangered species.</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50000"/>
              </a:lnSpc>
              <a:spcBef>
                <a:spcPts val="920"/>
              </a:spcBef>
              <a:spcAft>
                <a:spcPts val="0"/>
              </a:spcAft>
              <a:buClr>
                <a:srgbClr val="7F7F7F"/>
              </a:buClr>
              <a:buFont typeface="Arial"/>
              <a:buNone/>
            </a:pPr>
            <a:endParaRPr sz="1600" b="0" i="0" u="none" strike="noStrike" cap="none">
              <a:solidFill>
                <a:srgbClr val="7F7F7F"/>
              </a:solidFill>
              <a:latin typeface="Quattrocento Sans"/>
              <a:ea typeface="Quattrocento Sans"/>
              <a:cs typeface="Quattrocento Sans"/>
              <a:sym typeface="Quattrocento Sans"/>
            </a:endParaRPr>
          </a:p>
          <a:p>
            <a:pPr marL="342900" marR="0" lvl="0" indent="-342900" algn="l" rtl="0">
              <a:lnSpc>
                <a:spcPct val="100000"/>
              </a:lnSpc>
              <a:spcBef>
                <a:spcPts val="1440"/>
              </a:spcBef>
              <a:spcAft>
                <a:spcPts val="0"/>
              </a:spcAft>
              <a:buClr>
                <a:srgbClr val="7F7F7F"/>
              </a:buClr>
              <a:buFont typeface="Arial"/>
              <a:buNone/>
            </a:pPr>
            <a:endParaRPr sz="3200" b="0" i="0" u="none" strike="noStrike" cap="none">
              <a:solidFill>
                <a:srgbClr val="7F7F7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SPOT THE DIFFERENCE </a:t>
            </a:r>
          </a:p>
        </p:txBody>
      </p:sp>
      <p:pic>
        <p:nvPicPr>
          <p:cNvPr id="257" name="Shape 257" descr="Copy of SciLearn Byline RGB.jpg"/>
          <p:cNvPicPr preferRelativeResize="0"/>
          <p:nvPr/>
        </p:nvPicPr>
        <p:blipFill rotWithShape="1">
          <a:blip r:embed="rId3">
            <a:alphaModFix/>
          </a:blip>
          <a:srcRect/>
          <a:stretch/>
        </p:blipFill>
        <p:spPr>
          <a:xfrm>
            <a:off x="0" y="5740828"/>
            <a:ext cx="2471583" cy="1117172"/>
          </a:xfrm>
          <a:prstGeom prst="rect">
            <a:avLst/>
          </a:prstGeom>
          <a:noFill/>
          <a:ln>
            <a:noFill/>
          </a:ln>
        </p:spPr>
      </p:pic>
      <p:pic>
        <p:nvPicPr>
          <p:cNvPr id="258" name="Shape 258" descr="Screen Shot 2017-04-19 at 11.40.14 AM.png"/>
          <p:cNvPicPr preferRelativeResize="0"/>
          <p:nvPr/>
        </p:nvPicPr>
        <p:blipFill rotWithShape="1">
          <a:blip r:embed="rId4">
            <a:alphaModFix/>
          </a:blip>
          <a:srcRect/>
          <a:stretch/>
        </p:blipFill>
        <p:spPr>
          <a:xfrm>
            <a:off x="134734" y="1965584"/>
            <a:ext cx="2005736" cy="1306576"/>
          </a:xfrm>
          <a:prstGeom prst="rect">
            <a:avLst/>
          </a:prstGeom>
          <a:noFill/>
          <a:ln>
            <a:noFill/>
          </a:ln>
        </p:spPr>
      </p:pic>
      <p:pic>
        <p:nvPicPr>
          <p:cNvPr id="259" name="Shape 259" descr="Screen Shot 2017-04-19 at 11.42.24 AM.png"/>
          <p:cNvPicPr preferRelativeResize="0"/>
          <p:nvPr/>
        </p:nvPicPr>
        <p:blipFill rotWithShape="1">
          <a:blip r:embed="rId5">
            <a:alphaModFix/>
          </a:blip>
          <a:srcRect/>
          <a:stretch/>
        </p:blipFill>
        <p:spPr>
          <a:xfrm>
            <a:off x="2306729" y="1416475"/>
            <a:ext cx="2161128" cy="1506645"/>
          </a:xfrm>
          <a:prstGeom prst="rect">
            <a:avLst/>
          </a:prstGeom>
          <a:noFill/>
          <a:ln>
            <a:noFill/>
          </a:ln>
        </p:spPr>
      </p:pic>
      <p:pic>
        <p:nvPicPr>
          <p:cNvPr id="260" name="Shape 260" descr="Screen Shot 2017-04-19 at 11.44.22 AM.png"/>
          <p:cNvPicPr preferRelativeResize="0"/>
          <p:nvPr/>
        </p:nvPicPr>
        <p:blipFill rotWithShape="1">
          <a:blip r:embed="rId6">
            <a:alphaModFix/>
          </a:blip>
          <a:srcRect/>
          <a:stretch/>
        </p:blipFill>
        <p:spPr>
          <a:xfrm>
            <a:off x="4544088" y="1416476"/>
            <a:ext cx="2050583" cy="1421505"/>
          </a:xfrm>
          <a:prstGeom prst="rect">
            <a:avLst/>
          </a:prstGeom>
          <a:noFill/>
          <a:ln>
            <a:noFill/>
          </a:ln>
        </p:spPr>
      </p:pic>
      <p:pic>
        <p:nvPicPr>
          <p:cNvPr id="261" name="Shape 261" descr="Screen Shot 2017-04-19 at 11.48.07 AM.png"/>
          <p:cNvPicPr preferRelativeResize="0"/>
          <p:nvPr/>
        </p:nvPicPr>
        <p:blipFill rotWithShape="1">
          <a:blip r:embed="rId7">
            <a:alphaModFix/>
          </a:blip>
          <a:srcRect/>
          <a:stretch/>
        </p:blipFill>
        <p:spPr>
          <a:xfrm>
            <a:off x="6680158" y="3566455"/>
            <a:ext cx="2249076" cy="1513319"/>
          </a:xfrm>
          <a:prstGeom prst="rect">
            <a:avLst/>
          </a:prstGeom>
          <a:noFill/>
          <a:ln>
            <a:noFill/>
          </a:ln>
        </p:spPr>
      </p:pic>
      <p:pic>
        <p:nvPicPr>
          <p:cNvPr id="262" name="Shape 262" descr="Screen Shot 2017-04-19 at 11.49.23 AM.png"/>
          <p:cNvPicPr preferRelativeResize="0"/>
          <p:nvPr/>
        </p:nvPicPr>
        <p:blipFill rotWithShape="1">
          <a:blip r:embed="rId8">
            <a:alphaModFix/>
          </a:blip>
          <a:srcRect/>
          <a:stretch/>
        </p:blipFill>
        <p:spPr>
          <a:xfrm>
            <a:off x="4467857" y="4739739"/>
            <a:ext cx="1993200" cy="2002178"/>
          </a:xfrm>
          <a:prstGeom prst="rect">
            <a:avLst/>
          </a:prstGeom>
          <a:noFill/>
          <a:ln>
            <a:noFill/>
          </a:ln>
        </p:spPr>
      </p:pic>
      <p:pic>
        <p:nvPicPr>
          <p:cNvPr id="263" name="Shape 263" descr="Screen Shot 2017-04-19 at 11.55.44 AM.png"/>
          <p:cNvPicPr preferRelativeResize="0"/>
          <p:nvPr/>
        </p:nvPicPr>
        <p:blipFill rotWithShape="1">
          <a:blip r:embed="rId9">
            <a:alphaModFix/>
          </a:blip>
          <a:srcRect/>
          <a:stretch/>
        </p:blipFill>
        <p:spPr>
          <a:xfrm>
            <a:off x="2306729" y="5117353"/>
            <a:ext cx="2053952" cy="1624564"/>
          </a:xfrm>
          <a:prstGeom prst="rect">
            <a:avLst/>
          </a:prstGeom>
          <a:noFill/>
          <a:ln>
            <a:noFill/>
          </a:ln>
        </p:spPr>
      </p:pic>
      <p:pic>
        <p:nvPicPr>
          <p:cNvPr id="264" name="Shape 264" descr="Screen Shot 2017-04-19 at 11.59.02 AM.png"/>
          <p:cNvPicPr preferRelativeResize="0"/>
          <p:nvPr/>
        </p:nvPicPr>
        <p:blipFill rotWithShape="1">
          <a:blip r:embed="rId10">
            <a:alphaModFix/>
          </a:blip>
          <a:srcRect/>
          <a:stretch/>
        </p:blipFill>
        <p:spPr>
          <a:xfrm>
            <a:off x="134734" y="3436514"/>
            <a:ext cx="2055063" cy="1521150"/>
          </a:xfrm>
          <a:prstGeom prst="rect">
            <a:avLst/>
          </a:prstGeom>
          <a:noFill/>
          <a:ln>
            <a:noFill/>
          </a:ln>
        </p:spPr>
      </p:pic>
      <p:pic>
        <p:nvPicPr>
          <p:cNvPr id="265" name="Shape 265" descr="Screen Shot 2017-04-19 at 12.02.30 PM.png"/>
          <p:cNvPicPr preferRelativeResize="0"/>
          <p:nvPr/>
        </p:nvPicPr>
        <p:blipFill rotWithShape="1">
          <a:blip r:embed="rId11">
            <a:alphaModFix/>
          </a:blip>
          <a:srcRect/>
          <a:stretch/>
        </p:blipFill>
        <p:spPr>
          <a:xfrm>
            <a:off x="6680159" y="1803257"/>
            <a:ext cx="2249075" cy="1633257"/>
          </a:xfrm>
          <a:prstGeom prst="rect">
            <a:avLst/>
          </a:prstGeom>
          <a:noFill/>
          <a:ln>
            <a:noFill/>
          </a:ln>
        </p:spPr>
      </p:pic>
      <p:sp>
        <p:nvSpPr>
          <p:cNvPr id="266" name="Shape 266"/>
          <p:cNvSpPr txBox="1"/>
          <p:nvPr/>
        </p:nvSpPr>
        <p:spPr>
          <a:xfrm>
            <a:off x="2222676" y="2837981"/>
            <a:ext cx="4490362" cy="193899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Look at these pictures of ducks found in New Zealand. </a:t>
            </a:r>
          </a:p>
          <a:p>
            <a:pPr marL="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What do they have in common? How do they differ? What other information might we need in order to identify them? What distinguishes whio from the rest?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SPOT THE DIFFERENCE – some answers and ideas </a:t>
            </a:r>
          </a:p>
        </p:txBody>
      </p:sp>
      <p:pic>
        <p:nvPicPr>
          <p:cNvPr id="273" name="Shape 273" descr="Copy of SciLearn Byline RGB.jpg"/>
          <p:cNvPicPr preferRelativeResize="0"/>
          <p:nvPr/>
        </p:nvPicPr>
        <p:blipFill rotWithShape="1">
          <a:blip r:embed="rId3">
            <a:alphaModFix/>
          </a:blip>
          <a:srcRect/>
          <a:stretch/>
        </p:blipFill>
        <p:spPr>
          <a:xfrm>
            <a:off x="0" y="5740828"/>
            <a:ext cx="2471583" cy="1117172"/>
          </a:xfrm>
          <a:prstGeom prst="rect">
            <a:avLst/>
          </a:prstGeom>
          <a:noFill/>
          <a:ln>
            <a:noFill/>
          </a:ln>
        </p:spPr>
      </p:pic>
      <p:pic>
        <p:nvPicPr>
          <p:cNvPr id="274" name="Shape 274" descr="Screen Shot 2017-04-19 at 11.40.14 AM.png"/>
          <p:cNvPicPr preferRelativeResize="0"/>
          <p:nvPr/>
        </p:nvPicPr>
        <p:blipFill rotWithShape="1">
          <a:blip r:embed="rId4">
            <a:alphaModFix amt="35000"/>
          </a:blip>
          <a:srcRect/>
          <a:stretch/>
        </p:blipFill>
        <p:spPr>
          <a:xfrm>
            <a:off x="134734" y="1965584"/>
            <a:ext cx="2005736" cy="1306576"/>
          </a:xfrm>
          <a:prstGeom prst="rect">
            <a:avLst/>
          </a:prstGeom>
          <a:noFill/>
          <a:ln>
            <a:noFill/>
          </a:ln>
        </p:spPr>
      </p:pic>
      <p:pic>
        <p:nvPicPr>
          <p:cNvPr id="275" name="Shape 275" descr="Screen Shot 2017-04-19 at 11.42.24 AM.png"/>
          <p:cNvPicPr preferRelativeResize="0"/>
          <p:nvPr/>
        </p:nvPicPr>
        <p:blipFill rotWithShape="1">
          <a:blip r:embed="rId5">
            <a:alphaModFix amt="33000"/>
          </a:blip>
          <a:srcRect/>
          <a:stretch/>
        </p:blipFill>
        <p:spPr>
          <a:xfrm>
            <a:off x="2306729" y="1416475"/>
            <a:ext cx="2161128" cy="1506645"/>
          </a:xfrm>
          <a:prstGeom prst="rect">
            <a:avLst/>
          </a:prstGeom>
          <a:noFill/>
          <a:ln>
            <a:noFill/>
          </a:ln>
        </p:spPr>
      </p:pic>
      <p:pic>
        <p:nvPicPr>
          <p:cNvPr id="276" name="Shape 276" descr="Screen Shot 2017-04-19 at 11.44.22 AM.png"/>
          <p:cNvPicPr preferRelativeResize="0"/>
          <p:nvPr/>
        </p:nvPicPr>
        <p:blipFill rotWithShape="1">
          <a:blip r:embed="rId6">
            <a:alphaModFix amt="30000"/>
          </a:blip>
          <a:srcRect/>
          <a:stretch/>
        </p:blipFill>
        <p:spPr>
          <a:xfrm>
            <a:off x="4544088" y="1416476"/>
            <a:ext cx="2050583" cy="1421505"/>
          </a:xfrm>
          <a:prstGeom prst="rect">
            <a:avLst/>
          </a:prstGeom>
          <a:noFill/>
          <a:ln>
            <a:noFill/>
          </a:ln>
        </p:spPr>
      </p:pic>
      <p:pic>
        <p:nvPicPr>
          <p:cNvPr id="277" name="Shape 277" descr="Screen Shot 2017-04-19 at 11.48.07 AM.png"/>
          <p:cNvPicPr preferRelativeResize="0"/>
          <p:nvPr/>
        </p:nvPicPr>
        <p:blipFill rotWithShape="1">
          <a:blip r:embed="rId7">
            <a:alphaModFix amt="30000"/>
          </a:blip>
          <a:srcRect/>
          <a:stretch/>
        </p:blipFill>
        <p:spPr>
          <a:xfrm>
            <a:off x="6680158" y="3566455"/>
            <a:ext cx="2249076" cy="1513319"/>
          </a:xfrm>
          <a:prstGeom prst="rect">
            <a:avLst/>
          </a:prstGeom>
          <a:noFill/>
          <a:ln>
            <a:noFill/>
          </a:ln>
        </p:spPr>
      </p:pic>
      <p:pic>
        <p:nvPicPr>
          <p:cNvPr id="278" name="Shape 278" descr="Screen Shot 2017-04-19 at 11.49.23 AM.png"/>
          <p:cNvPicPr preferRelativeResize="0"/>
          <p:nvPr/>
        </p:nvPicPr>
        <p:blipFill rotWithShape="1">
          <a:blip r:embed="rId8">
            <a:alphaModFix amt="32000"/>
          </a:blip>
          <a:srcRect/>
          <a:stretch/>
        </p:blipFill>
        <p:spPr>
          <a:xfrm>
            <a:off x="4467857" y="4542703"/>
            <a:ext cx="1993200" cy="2002178"/>
          </a:xfrm>
          <a:prstGeom prst="rect">
            <a:avLst/>
          </a:prstGeom>
          <a:noFill/>
          <a:ln>
            <a:noFill/>
          </a:ln>
        </p:spPr>
      </p:pic>
      <p:pic>
        <p:nvPicPr>
          <p:cNvPr id="279" name="Shape 279" descr="Screen Shot 2017-04-19 at 11.55.44 AM.png"/>
          <p:cNvPicPr preferRelativeResize="0"/>
          <p:nvPr/>
        </p:nvPicPr>
        <p:blipFill rotWithShape="1">
          <a:blip r:embed="rId9">
            <a:alphaModFix amt="33000"/>
          </a:blip>
          <a:srcRect/>
          <a:stretch/>
        </p:blipFill>
        <p:spPr>
          <a:xfrm>
            <a:off x="2306729" y="4920317"/>
            <a:ext cx="2053952" cy="1624564"/>
          </a:xfrm>
          <a:prstGeom prst="rect">
            <a:avLst/>
          </a:prstGeom>
          <a:noFill/>
          <a:ln>
            <a:noFill/>
          </a:ln>
        </p:spPr>
      </p:pic>
      <p:pic>
        <p:nvPicPr>
          <p:cNvPr id="280" name="Shape 280" descr="Screen Shot 2017-04-19 at 11.59.02 AM.png"/>
          <p:cNvPicPr preferRelativeResize="0"/>
          <p:nvPr/>
        </p:nvPicPr>
        <p:blipFill rotWithShape="1">
          <a:blip r:embed="rId10">
            <a:alphaModFix amt="40000"/>
          </a:blip>
          <a:srcRect/>
          <a:stretch/>
        </p:blipFill>
        <p:spPr>
          <a:xfrm>
            <a:off x="134734" y="3399167"/>
            <a:ext cx="2055063" cy="1521150"/>
          </a:xfrm>
          <a:prstGeom prst="rect">
            <a:avLst/>
          </a:prstGeom>
          <a:noFill/>
          <a:ln>
            <a:noFill/>
          </a:ln>
        </p:spPr>
      </p:pic>
      <p:pic>
        <p:nvPicPr>
          <p:cNvPr id="281" name="Shape 281" descr="Screen Shot 2017-04-19 at 12.02.30 PM.png"/>
          <p:cNvPicPr preferRelativeResize="0"/>
          <p:nvPr/>
        </p:nvPicPr>
        <p:blipFill rotWithShape="1">
          <a:blip r:embed="rId11">
            <a:alphaModFix amt="25000"/>
          </a:blip>
          <a:srcRect/>
          <a:stretch/>
        </p:blipFill>
        <p:spPr>
          <a:xfrm>
            <a:off x="6680159" y="1803257"/>
            <a:ext cx="2249075" cy="1633257"/>
          </a:xfrm>
          <a:prstGeom prst="rect">
            <a:avLst/>
          </a:prstGeom>
          <a:noFill/>
          <a:ln>
            <a:noFill/>
          </a:ln>
        </p:spPr>
      </p:pic>
      <p:sp>
        <p:nvSpPr>
          <p:cNvPr id="282" name="Shape 282"/>
          <p:cNvSpPr txBox="1"/>
          <p:nvPr/>
        </p:nvSpPr>
        <p:spPr>
          <a:xfrm>
            <a:off x="4939760" y="3959481"/>
            <a:ext cx="3989474" cy="132343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What makes whio different from the other ducks?</a:t>
            </a:r>
          </a:p>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 </a:t>
            </a:r>
            <a:r>
              <a:rPr lang="en-NZ" sz="2000" b="0" i="0" u="none" strike="noStrike" cap="none">
                <a:solidFill>
                  <a:schemeClr val="dk1"/>
                </a:solidFill>
                <a:latin typeface="Calibri"/>
                <a:ea typeface="Calibri"/>
                <a:cs typeface="Calibri"/>
                <a:sym typeface="Calibri"/>
              </a:rPr>
              <a:t>Soft bill, colour.</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Calibri"/>
              <a:ea typeface="Calibri"/>
              <a:cs typeface="Calibri"/>
              <a:sym typeface="Calibri"/>
            </a:endParaRPr>
          </a:p>
        </p:txBody>
      </p:sp>
      <p:sp>
        <p:nvSpPr>
          <p:cNvPr id="283" name="Shape 283"/>
          <p:cNvSpPr txBox="1"/>
          <p:nvPr/>
        </p:nvSpPr>
        <p:spPr>
          <a:xfrm>
            <a:off x="371207" y="1416475"/>
            <a:ext cx="3989474" cy="232371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SIMILARITIES</a:t>
            </a:r>
          </a:p>
          <a:p>
            <a:pPr marL="0" marR="0" lvl="0" indent="0" algn="ctr" rtl="0">
              <a:lnSpc>
                <a:spcPct val="100000"/>
              </a:lnSpc>
              <a:spcBef>
                <a:spcPts val="60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Feathers, bills, eyes on the side of their head, webbed feet, beak shape that works well in water, live in an aquatic environment, the way they move (paddling), amphibian, all look to have fat breasts.</a:t>
            </a:r>
          </a:p>
        </p:txBody>
      </p:sp>
      <p:sp>
        <p:nvSpPr>
          <p:cNvPr id="284" name="Shape 284"/>
          <p:cNvSpPr txBox="1"/>
          <p:nvPr/>
        </p:nvSpPr>
        <p:spPr>
          <a:xfrm>
            <a:off x="4939760" y="1416475"/>
            <a:ext cx="3827722" cy="232371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DIFFERENCES</a:t>
            </a:r>
          </a:p>
          <a:p>
            <a:pPr marL="0" marR="0" lvl="0" indent="0" algn="ctr" rtl="0">
              <a:lnSpc>
                <a:spcPct val="100000"/>
              </a:lnSpc>
              <a:spcBef>
                <a:spcPts val="60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Colouring, shape of bill, size of duck, location, habitat, size, shape and colour of feathers, plumage, whether males and females are the same.</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Calibri"/>
              <a:ea typeface="Calibri"/>
              <a:cs typeface="Calibri"/>
              <a:sym typeface="Calibri"/>
            </a:endParaRPr>
          </a:p>
        </p:txBody>
      </p:sp>
      <p:sp>
        <p:nvSpPr>
          <p:cNvPr id="285" name="Shape 285"/>
          <p:cNvSpPr txBox="1"/>
          <p:nvPr/>
        </p:nvSpPr>
        <p:spPr>
          <a:xfrm>
            <a:off x="478383" y="4264166"/>
            <a:ext cx="3989474" cy="17081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rgbClr val="000000"/>
                </a:solidFill>
                <a:latin typeface="Calibri"/>
                <a:ea typeface="Calibri"/>
                <a:cs typeface="Calibri"/>
                <a:sym typeface="Calibri"/>
              </a:rPr>
              <a:t>What else might you need to know to tell different ducks apart?</a:t>
            </a:r>
          </a:p>
          <a:p>
            <a:pPr marL="0" marR="0" lvl="0" indent="0" algn="ctr" rtl="0">
              <a:lnSpc>
                <a:spcPct val="100000"/>
              </a:lnSpc>
              <a:spcBef>
                <a:spcPts val="60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 Where it lives, what it eats, how (well) it flies, mating habits etc. </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SPOT THE DIFFERENCE </a:t>
            </a:r>
          </a:p>
        </p:txBody>
      </p:sp>
      <p:pic>
        <p:nvPicPr>
          <p:cNvPr id="292" name="Shape 292" descr="Copy of SciLearn Byline RGB.jpg"/>
          <p:cNvPicPr preferRelativeResize="0"/>
          <p:nvPr/>
        </p:nvPicPr>
        <p:blipFill rotWithShape="1">
          <a:blip r:embed="rId3">
            <a:alphaModFix/>
          </a:blip>
          <a:srcRect/>
          <a:stretch/>
        </p:blipFill>
        <p:spPr>
          <a:xfrm>
            <a:off x="0" y="5740828"/>
            <a:ext cx="2471583" cy="1117172"/>
          </a:xfrm>
          <a:prstGeom prst="rect">
            <a:avLst/>
          </a:prstGeom>
          <a:noFill/>
          <a:ln>
            <a:noFill/>
          </a:ln>
        </p:spPr>
      </p:pic>
      <p:pic>
        <p:nvPicPr>
          <p:cNvPr id="293" name="Shape 293" descr="Screen Shot 2017-04-19 at 11.40.14 AM.png"/>
          <p:cNvPicPr preferRelativeResize="0"/>
          <p:nvPr/>
        </p:nvPicPr>
        <p:blipFill rotWithShape="1">
          <a:blip r:embed="rId4">
            <a:alphaModFix/>
          </a:blip>
          <a:srcRect/>
          <a:stretch/>
        </p:blipFill>
        <p:spPr>
          <a:xfrm>
            <a:off x="134734" y="1616544"/>
            <a:ext cx="2005736" cy="1306576"/>
          </a:xfrm>
          <a:prstGeom prst="rect">
            <a:avLst/>
          </a:prstGeom>
          <a:noFill/>
          <a:ln>
            <a:noFill/>
          </a:ln>
        </p:spPr>
      </p:pic>
      <p:pic>
        <p:nvPicPr>
          <p:cNvPr id="294" name="Shape 294" descr="Screen Shot 2017-04-19 at 11.42.24 AM.png"/>
          <p:cNvPicPr preferRelativeResize="0"/>
          <p:nvPr/>
        </p:nvPicPr>
        <p:blipFill rotWithShape="1">
          <a:blip r:embed="rId5">
            <a:alphaModFix/>
          </a:blip>
          <a:srcRect/>
          <a:stretch/>
        </p:blipFill>
        <p:spPr>
          <a:xfrm>
            <a:off x="2306729" y="1416475"/>
            <a:ext cx="2161128" cy="1506645"/>
          </a:xfrm>
          <a:prstGeom prst="rect">
            <a:avLst/>
          </a:prstGeom>
          <a:noFill/>
          <a:ln>
            <a:noFill/>
          </a:ln>
        </p:spPr>
      </p:pic>
      <p:pic>
        <p:nvPicPr>
          <p:cNvPr id="295" name="Shape 295" descr="Screen Shot 2017-04-19 at 11.44.22 AM.png"/>
          <p:cNvPicPr preferRelativeResize="0"/>
          <p:nvPr/>
        </p:nvPicPr>
        <p:blipFill rotWithShape="1">
          <a:blip r:embed="rId6">
            <a:alphaModFix/>
          </a:blip>
          <a:srcRect/>
          <a:stretch/>
        </p:blipFill>
        <p:spPr>
          <a:xfrm>
            <a:off x="4544088" y="1416476"/>
            <a:ext cx="2050583" cy="1421505"/>
          </a:xfrm>
          <a:prstGeom prst="rect">
            <a:avLst/>
          </a:prstGeom>
          <a:noFill/>
          <a:ln>
            <a:noFill/>
          </a:ln>
        </p:spPr>
      </p:pic>
      <p:pic>
        <p:nvPicPr>
          <p:cNvPr id="296" name="Shape 296" descr="Screen Shot 2017-04-19 at 11.48.07 AM.png"/>
          <p:cNvPicPr preferRelativeResize="0"/>
          <p:nvPr/>
        </p:nvPicPr>
        <p:blipFill rotWithShape="1">
          <a:blip r:embed="rId7">
            <a:alphaModFix/>
          </a:blip>
          <a:srcRect/>
          <a:stretch/>
        </p:blipFill>
        <p:spPr>
          <a:xfrm>
            <a:off x="6680159" y="3735542"/>
            <a:ext cx="2249076" cy="1513319"/>
          </a:xfrm>
          <a:prstGeom prst="rect">
            <a:avLst/>
          </a:prstGeom>
          <a:noFill/>
          <a:ln>
            <a:noFill/>
          </a:ln>
        </p:spPr>
      </p:pic>
      <p:pic>
        <p:nvPicPr>
          <p:cNvPr id="297" name="Shape 297" descr="Screen Shot 2017-04-19 at 11.49.23 AM.png"/>
          <p:cNvPicPr preferRelativeResize="0"/>
          <p:nvPr/>
        </p:nvPicPr>
        <p:blipFill rotWithShape="1">
          <a:blip r:embed="rId8">
            <a:alphaModFix/>
          </a:blip>
          <a:srcRect/>
          <a:stretch/>
        </p:blipFill>
        <p:spPr>
          <a:xfrm>
            <a:off x="4544088" y="3837388"/>
            <a:ext cx="1993200" cy="2002178"/>
          </a:xfrm>
          <a:prstGeom prst="rect">
            <a:avLst/>
          </a:prstGeom>
          <a:noFill/>
          <a:ln>
            <a:noFill/>
          </a:ln>
        </p:spPr>
      </p:pic>
      <p:pic>
        <p:nvPicPr>
          <p:cNvPr id="298" name="Shape 298" descr="Screen Shot 2017-04-19 at 11.55.44 AM.png"/>
          <p:cNvPicPr preferRelativeResize="0"/>
          <p:nvPr/>
        </p:nvPicPr>
        <p:blipFill rotWithShape="1">
          <a:blip r:embed="rId9">
            <a:alphaModFix/>
          </a:blip>
          <a:srcRect/>
          <a:stretch/>
        </p:blipFill>
        <p:spPr>
          <a:xfrm>
            <a:off x="2306729" y="4166838"/>
            <a:ext cx="2053952" cy="1624564"/>
          </a:xfrm>
          <a:prstGeom prst="rect">
            <a:avLst/>
          </a:prstGeom>
          <a:noFill/>
          <a:ln>
            <a:noFill/>
          </a:ln>
        </p:spPr>
      </p:pic>
      <p:pic>
        <p:nvPicPr>
          <p:cNvPr id="299" name="Shape 299" descr="Screen Shot 2017-04-19 at 11.59.02 AM.png"/>
          <p:cNvPicPr preferRelativeResize="0"/>
          <p:nvPr/>
        </p:nvPicPr>
        <p:blipFill rotWithShape="1">
          <a:blip r:embed="rId10">
            <a:alphaModFix/>
          </a:blip>
          <a:srcRect/>
          <a:stretch/>
        </p:blipFill>
        <p:spPr>
          <a:xfrm>
            <a:off x="134734" y="3727711"/>
            <a:ext cx="2055063" cy="1521150"/>
          </a:xfrm>
          <a:prstGeom prst="rect">
            <a:avLst/>
          </a:prstGeom>
          <a:noFill/>
          <a:ln>
            <a:noFill/>
          </a:ln>
        </p:spPr>
      </p:pic>
      <p:pic>
        <p:nvPicPr>
          <p:cNvPr id="300" name="Shape 300" descr="Screen Shot 2017-04-19 at 12.02.30 PM.png"/>
          <p:cNvPicPr preferRelativeResize="0"/>
          <p:nvPr/>
        </p:nvPicPr>
        <p:blipFill rotWithShape="1">
          <a:blip r:embed="rId11">
            <a:alphaModFix/>
          </a:blip>
          <a:srcRect/>
          <a:stretch/>
        </p:blipFill>
        <p:spPr>
          <a:xfrm>
            <a:off x="6680159" y="1607842"/>
            <a:ext cx="2249075" cy="1633257"/>
          </a:xfrm>
          <a:prstGeom prst="rect">
            <a:avLst/>
          </a:prstGeom>
          <a:noFill/>
          <a:ln>
            <a:noFill/>
          </a:ln>
        </p:spPr>
      </p:pic>
      <p:sp>
        <p:nvSpPr>
          <p:cNvPr id="301" name="Shape 301"/>
          <p:cNvSpPr txBox="1"/>
          <p:nvPr/>
        </p:nvSpPr>
        <p:spPr>
          <a:xfrm>
            <a:off x="2306730" y="5791402"/>
            <a:ext cx="2053952" cy="400110"/>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Grey teal/tētē</a:t>
            </a:r>
          </a:p>
        </p:txBody>
      </p:sp>
      <p:sp>
        <p:nvSpPr>
          <p:cNvPr id="302" name="Shape 302"/>
          <p:cNvSpPr txBox="1"/>
          <p:nvPr/>
        </p:nvSpPr>
        <p:spPr>
          <a:xfrm>
            <a:off x="4620319" y="5839566"/>
            <a:ext cx="1916969" cy="707886"/>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Mallard – introduced</a:t>
            </a:r>
          </a:p>
        </p:txBody>
      </p:sp>
      <p:sp>
        <p:nvSpPr>
          <p:cNvPr id="303" name="Shape 303"/>
          <p:cNvSpPr txBox="1"/>
          <p:nvPr/>
        </p:nvSpPr>
        <p:spPr>
          <a:xfrm>
            <a:off x="134734" y="5248861"/>
            <a:ext cx="2053952" cy="400110"/>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Grey duck/pārera</a:t>
            </a:r>
          </a:p>
        </p:txBody>
      </p:sp>
      <p:sp>
        <p:nvSpPr>
          <p:cNvPr id="304" name="Shape 304"/>
          <p:cNvSpPr txBox="1"/>
          <p:nvPr/>
        </p:nvSpPr>
        <p:spPr>
          <a:xfrm>
            <a:off x="6680160" y="3241099"/>
            <a:ext cx="2249075" cy="400110"/>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Scaup/pāpango</a:t>
            </a:r>
          </a:p>
        </p:txBody>
      </p:sp>
      <p:sp>
        <p:nvSpPr>
          <p:cNvPr id="305" name="Shape 305"/>
          <p:cNvSpPr txBox="1"/>
          <p:nvPr/>
        </p:nvSpPr>
        <p:spPr>
          <a:xfrm>
            <a:off x="4544088" y="2820822"/>
            <a:ext cx="2053952" cy="707886"/>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Brown teal/</a:t>
            </a:r>
            <a:br>
              <a:rPr lang="en-NZ" sz="2000" b="1" i="0" u="none" strike="noStrike" cap="none">
                <a:solidFill>
                  <a:srgbClr val="000000"/>
                </a:solidFill>
                <a:latin typeface="Calibri"/>
                <a:ea typeface="Calibri"/>
                <a:cs typeface="Calibri"/>
                <a:sym typeface="Calibri"/>
              </a:rPr>
            </a:br>
            <a:r>
              <a:rPr lang="en-NZ" sz="2000" b="1" i="0" u="none" strike="noStrike" cap="none">
                <a:solidFill>
                  <a:srgbClr val="000000"/>
                </a:solidFill>
                <a:latin typeface="Calibri"/>
                <a:ea typeface="Calibri"/>
                <a:cs typeface="Calibri"/>
                <a:sym typeface="Calibri"/>
              </a:rPr>
              <a:t>pāteke</a:t>
            </a:r>
          </a:p>
        </p:txBody>
      </p:sp>
      <p:sp>
        <p:nvSpPr>
          <p:cNvPr id="306" name="Shape 306"/>
          <p:cNvSpPr txBox="1"/>
          <p:nvPr/>
        </p:nvSpPr>
        <p:spPr>
          <a:xfrm>
            <a:off x="2364399" y="2895858"/>
            <a:ext cx="2053952" cy="1015663"/>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Paradise shelduck/</a:t>
            </a:r>
            <a:br>
              <a:rPr lang="en-NZ" sz="2000" b="1" i="0" u="none" strike="noStrike" cap="none">
                <a:solidFill>
                  <a:srgbClr val="000000"/>
                </a:solidFill>
                <a:latin typeface="Calibri"/>
                <a:ea typeface="Calibri"/>
                <a:cs typeface="Calibri"/>
                <a:sym typeface="Calibri"/>
              </a:rPr>
            </a:br>
            <a:r>
              <a:rPr lang="en-NZ" sz="2000" b="1" i="0" u="none" strike="noStrike" cap="none">
                <a:solidFill>
                  <a:srgbClr val="000000"/>
                </a:solidFill>
                <a:latin typeface="Calibri"/>
                <a:ea typeface="Calibri"/>
                <a:cs typeface="Calibri"/>
                <a:sym typeface="Calibri"/>
              </a:rPr>
              <a:t>pūtangitangi</a:t>
            </a:r>
          </a:p>
        </p:txBody>
      </p:sp>
      <p:sp>
        <p:nvSpPr>
          <p:cNvPr id="307" name="Shape 307"/>
          <p:cNvSpPr txBox="1"/>
          <p:nvPr/>
        </p:nvSpPr>
        <p:spPr>
          <a:xfrm>
            <a:off x="134734" y="2923120"/>
            <a:ext cx="2053952" cy="707886"/>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 NZ shoveler/</a:t>
            </a:r>
            <a:br>
              <a:rPr lang="en-NZ" sz="2000" b="1" i="0" u="none" strike="noStrike" cap="none">
                <a:solidFill>
                  <a:srgbClr val="000000"/>
                </a:solidFill>
                <a:latin typeface="Calibri"/>
                <a:ea typeface="Calibri"/>
                <a:cs typeface="Calibri"/>
                <a:sym typeface="Calibri"/>
              </a:rPr>
            </a:br>
            <a:r>
              <a:rPr lang="en-NZ" sz="2000" b="1" i="0" u="none" strike="noStrike" cap="none">
                <a:solidFill>
                  <a:srgbClr val="000000"/>
                </a:solidFill>
                <a:latin typeface="Calibri"/>
                <a:ea typeface="Calibri"/>
                <a:cs typeface="Calibri"/>
                <a:sym typeface="Calibri"/>
              </a:rPr>
              <a:t>kuruwhengi</a:t>
            </a:r>
          </a:p>
        </p:txBody>
      </p:sp>
      <p:sp>
        <p:nvSpPr>
          <p:cNvPr id="308" name="Shape 308"/>
          <p:cNvSpPr txBox="1"/>
          <p:nvPr/>
        </p:nvSpPr>
        <p:spPr>
          <a:xfrm>
            <a:off x="6680159" y="5238646"/>
            <a:ext cx="2249075" cy="400110"/>
          </a:xfrm>
          <a:prstGeom prst="rect">
            <a:avLst/>
          </a:prstGeom>
          <a:noFill/>
          <a:ln w="2857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NZ" sz="2000" b="1" i="0" u="none" strike="noStrike" cap="none">
                <a:solidFill>
                  <a:srgbClr val="000000"/>
                </a:solidFill>
                <a:latin typeface="Calibri"/>
                <a:ea typeface="Calibri"/>
                <a:cs typeface="Calibri"/>
                <a:sym typeface="Calibri"/>
              </a:rPr>
              <a:t>Blue duck/whio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ctrTitle"/>
          </p:nvPr>
        </p:nvSpPr>
        <p:spPr>
          <a:xfrm>
            <a:off x="166656" y="454595"/>
            <a:ext cx="6070929" cy="464599"/>
          </a:xfrm>
          <a:prstGeom prst="rect">
            <a:avLst/>
          </a:prstGeom>
          <a:noFill/>
          <a:ln>
            <a:noFill/>
          </a:ln>
        </p:spPr>
        <p:txBody>
          <a:bodyPr wrap="square" lIns="51425" tIns="51425" rIns="51425" bIns="51425"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HABITAT ACTIVITY</a:t>
            </a:r>
          </a:p>
        </p:txBody>
      </p:sp>
      <p:pic>
        <p:nvPicPr>
          <p:cNvPr id="314" name="Shape 314" descr="Copy of SciLearn Byline RGB.jpg"/>
          <p:cNvPicPr preferRelativeResize="0"/>
          <p:nvPr/>
        </p:nvPicPr>
        <p:blipFill rotWithShape="1">
          <a:blip r:embed="rId3">
            <a:alphaModFix/>
          </a:blip>
          <a:srcRect/>
          <a:stretch/>
        </p:blipFill>
        <p:spPr>
          <a:xfrm>
            <a:off x="0" y="5483412"/>
            <a:ext cx="2689410" cy="1374588"/>
          </a:xfrm>
          <a:prstGeom prst="rect">
            <a:avLst/>
          </a:prstGeom>
          <a:noFill/>
          <a:ln>
            <a:noFill/>
          </a:ln>
        </p:spPr>
      </p:pic>
      <p:pic>
        <p:nvPicPr>
          <p:cNvPr id="315" name="Shape 315"/>
          <p:cNvPicPr preferRelativeResize="0"/>
          <p:nvPr/>
        </p:nvPicPr>
        <p:blipFill rotWithShape="1">
          <a:blip r:embed="rId4">
            <a:alphaModFix/>
          </a:blip>
          <a:srcRect/>
          <a:stretch/>
        </p:blipFill>
        <p:spPr>
          <a:xfrm>
            <a:off x="1253066" y="1371599"/>
            <a:ext cx="6248401" cy="4226497"/>
          </a:xfrm>
          <a:prstGeom prst="rect">
            <a:avLst/>
          </a:prstGeom>
          <a:noFill/>
          <a:ln>
            <a:noFill/>
          </a:ln>
        </p:spPr>
      </p:pic>
      <p:sp>
        <p:nvSpPr>
          <p:cNvPr id="316" name="Shape 316"/>
          <p:cNvSpPr txBox="1"/>
          <p:nvPr/>
        </p:nvSpPr>
        <p:spPr>
          <a:xfrm>
            <a:off x="1253066" y="5336486"/>
            <a:ext cx="3030854" cy="2616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100" b="0" i="0" u="none" strike="noStrike" cap="none">
                <a:solidFill>
                  <a:schemeClr val="lt1"/>
                </a:solidFill>
                <a:latin typeface="Calibri"/>
                <a:ea typeface="Calibri"/>
                <a:cs typeface="Calibri"/>
                <a:sym typeface="Calibri"/>
              </a:rPr>
              <a:t>© Bubs Smith permission via DOC</a:t>
            </a: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24" name="Shape 324"/>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32" name="Shape 332"/>
          <p:cNvPicPr preferRelativeResize="0"/>
          <p:nvPr/>
        </p:nvPicPr>
        <p:blipFill rotWithShape="1">
          <a:blip r:embed="rId3">
            <a:alphaModFix/>
          </a:blip>
          <a:srcRect/>
          <a:stretch/>
        </p:blipFill>
        <p:spPr>
          <a:xfrm>
            <a:off x="1" y="0"/>
            <a:ext cx="9335423"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WHY LEARN ABOUT WHIO?</a:t>
            </a:r>
          </a:p>
        </p:txBody>
      </p:sp>
      <p:sp>
        <p:nvSpPr>
          <p:cNvPr id="123" name="Shape 123"/>
          <p:cNvSpPr txBox="1"/>
          <p:nvPr/>
        </p:nvSpPr>
        <p:spPr>
          <a:xfrm>
            <a:off x="4119825" y="5051087"/>
            <a:ext cx="2532183"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400" b="0" i="0" u="none" strike="noStrike" cap="none">
                <a:solidFill>
                  <a:schemeClr val="lt1"/>
                </a:solidFill>
                <a:latin typeface="Calibri"/>
                <a:ea typeface="Calibri"/>
                <a:cs typeface="Calibri"/>
                <a:sym typeface="Calibri"/>
              </a:rPr>
              <a:t>Photo by Bubs Smith </a:t>
            </a:r>
          </a:p>
        </p:txBody>
      </p:sp>
      <p:pic>
        <p:nvPicPr>
          <p:cNvPr id="124" name="Shape 124" descr="Copy of SciLearn Byline RGB.jpg"/>
          <p:cNvPicPr preferRelativeResize="0"/>
          <p:nvPr/>
        </p:nvPicPr>
        <p:blipFill rotWithShape="1">
          <a:blip r:embed="rId3">
            <a:alphaModFix/>
          </a:blip>
          <a:srcRect/>
          <a:stretch/>
        </p:blipFill>
        <p:spPr>
          <a:xfrm>
            <a:off x="0" y="5946754"/>
            <a:ext cx="1880703" cy="911245"/>
          </a:xfrm>
          <a:prstGeom prst="rect">
            <a:avLst/>
          </a:prstGeom>
          <a:noFill/>
          <a:ln>
            <a:noFill/>
          </a:ln>
        </p:spPr>
      </p:pic>
      <p:sp>
        <p:nvSpPr>
          <p:cNvPr id="125" name="Shape 125"/>
          <p:cNvSpPr txBox="1"/>
          <p:nvPr/>
        </p:nvSpPr>
        <p:spPr>
          <a:xfrm>
            <a:off x="5468632" y="1346516"/>
            <a:ext cx="3506034" cy="549894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297183"/>
              </a:buClr>
              <a:buFont typeface="Arial Black"/>
              <a:buNone/>
            </a:pPr>
            <a:r>
              <a:rPr lang="en-NZ" sz="2000" b="0" i="0" u="none" strike="noStrike" cap="none">
                <a:solidFill>
                  <a:srgbClr val="297183"/>
                </a:solidFill>
                <a:latin typeface="Arial Black"/>
                <a:ea typeface="Arial Black"/>
                <a:cs typeface="Arial Black"/>
                <a:sym typeface="Arial Black"/>
              </a:rPr>
              <a:t>Purposes of this webinar</a:t>
            </a:r>
          </a:p>
          <a:p>
            <a:pPr marL="0" marR="0" lvl="0" indent="0" algn="l" rtl="0">
              <a:lnSpc>
                <a:spcPct val="100000"/>
              </a:lnSpc>
              <a:spcBef>
                <a:spcPts val="120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To support you to: </a:t>
            </a:r>
          </a:p>
          <a:p>
            <a:pPr marL="457200" marR="0" lvl="0" indent="-342900" algn="l" rtl="0">
              <a:lnSpc>
                <a:spcPct val="100000"/>
              </a:lnSpc>
              <a:spcBef>
                <a:spcPts val="600"/>
              </a:spcBef>
              <a:spcAft>
                <a:spcPts val="0"/>
              </a:spcAft>
              <a:buClr>
                <a:schemeClr val="dk1"/>
              </a:buClr>
              <a:buSzPts val="2000"/>
              <a:buFont typeface="Calibri"/>
              <a:buChar char="●"/>
            </a:pPr>
            <a:r>
              <a:rPr lang="en-NZ" sz="2000" b="0" i="0" u="none" strike="noStrike" cap="none">
                <a:solidFill>
                  <a:schemeClr val="dk1"/>
                </a:solidFill>
                <a:latin typeface="Calibri"/>
                <a:ea typeface="Calibri"/>
                <a:cs typeface="Calibri"/>
                <a:sym typeface="Calibri"/>
              </a:rPr>
              <a:t>enhance your students’ understanding about conservation education</a:t>
            </a:r>
          </a:p>
          <a:p>
            <a:pPr marL="457200" marR="0" lvl="0" indent="-342900" algn="l" rtl="0">
              <a:lnSpc>
                <a:spcPct val="100000"/>
              </a:lnSpc>
              <a:spcBef>
                <a:spcPts val="1000"/>
              </a:spcBef>
              <a:spcAft>
                <a:spcPts val="0"/>
              </a:spcAft>
              <a:buClr>
                <a:schemeClr val="dk1"/>
              </a:buClr>
              <a:buSzPts val="2000"/>
              <a:buFont typeface="Calibri"/>
              <a:buChar char="●"/>
            </a:pPr>
            <a:r>
              <a:rPr lang="en-NZ" sz="2000" b="0" i="0" u="none" strike="noStrike" cap="none">
                <a:solidFill>
                  <a:schemeClr val="dk1"/>
                </a:solidFill>
                <a:latin typeface="Calibri"/>
                <a:ea typeface="Calibri"/>
                <a:cs typeface="Calibri"/>
                <a:sym typeface="Calibri"/>
              </a:rPr>
              <a:t>engage your students in inquiry</a:t>
            </a:r>
          </a:p>
          <a:p>
            <a:pPr marL="457200" marR="0" lvl="0" indent="-342900" algn="l" rtl="0">
              <a:lnSpc>
                <a:spcPct val="100000"/>
              </a:lnSpc>
              <a:spcBef>
                <a:spcPts val="1000"/>
              </a:spcBef>
              <a:spcAft>
                <a:spcPts val="0"/>
              </a:spcAft>
              <a:buClr>
                <a:schemeClr val="dk1"/>
              </a:buClr>
              <a:buSzPts val="2000"/>
              <a:buFont typeface="Calibri"/>
              <a:buChar char="●"/>
            </a:pPr>
            <a:r>
              <a:rPr lang="en-NZ" sz="2000" b="0" i="0" u="none" strike="noStrike" cap="none">
                <a:solidFill>
                  <a:schemeClr val="dk1"/>
                </a:solidFill>
                <a:latin typeface="Calibri"/>
                <a:ea typeface="Calibri"/>
                <a:cs typeface="Calibri"/>
                <a:sym typeface="Calibri"/>
              </a:rPr>
              <a:t>help develop students’ science capabilities</a:t>
            </a:r>
          </a:p>
          <a:p>
            <a:pPr marL="457200" marR="0" lvl="0" indent="-342900" algn="l" rtl="0">
              <a:lnSpc>
                <a:spcPct val="100000"/>
              </a:lnSpc>
              <a:spcBef>
                <a:spcPts val="1000"/>
              </a:spcBef>
              <a:spcAft>
                <a:spcPts val="0"/>
              </a:spcAft>
              <a:buClr>
                <a:schemeClr val="dk1"/>
              </a:buClr>
              <a:buSzPts val="2000"/>
              <a:buFont typeface="Calibri"/>
              <a:buChar char="●"/>
            </a:pPr>
            <a:r>
              <a:rPr lang="en-NZ" sz="2000" b="0" i="0" u="none" strike="noStrike" cap="none">
                <a:solidFill>
                  <a:schemeClr val="dk1"/>
                </a:solidFill>
                <a:latin typeface="Calibri"/>
                <a:ea typeface="Calibri"/>
                <a:cs typeface="Calibri"/>
                <a:sym typeface="Calibri"/>
              </a:rPr>
              <a:t>build on your knowledge of the whio.</a:t>
            </a:r>
          </a:p>
          <a:p>
            <a:pPr marL="457200" marR="0" lvl="0" indent="-342900" algn="l" rtl="0">
              <a:lnSpc>
                <a:spcPct val="100000"/>
              </a:lnSpc>
              <a:spcBef>
                <a:spcPts val="1000"/>
              </a:spcBef>
              <a:spcAft>
                <a:spcPts val="0"/>
              </a:spcAft>
              <a:buClr>
                <a:schemeClr val="dk1"/>
              </a:buClr>
              <a:buFont typeface="Calibri"/>
              <a:buNone/>
            </a:pPr>
            <a:endParaRPr sz="20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1000"/>
              </a:spcBef>
              <a:spcAft>
                <a:spcPts val="0"/>
              </a:spcAft>
              <a:buClr>
                <a:schemeClr val="dk1"/>
              </a:buClr>
              <a:buFont typeface="Calibri"/>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297183"/>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297183"/>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Black"/>
              <a:ea typeface="Arial Black"/>
              <a:cs typeface="Arial Black"/>
              <a:sym typeface="Arial Black"/>
            </a:endParaRPr>
          </a:p>
        </p:txBody>
      </p:sp>
      <p:pic>
        <p:nvPicPr>
          <p:cNvPr id="126" name="Shape 126" descr="PrePD_Why learn about whio_Whio chicks.jpg"/>
          <p:cNvPicPr preferRelativeResize="0"/>
          <p:nvPr/>
        </p:nvPicPr>
        <p:blipFill rotWithShape="1">
          <a:blip r:embed="rId4">
            <a:alphaModFix/>
          </a:blip>
          <a:srcRect/>
          <a:stretch/>
        </p:blipFill>
        <p:spPr>
          <a:xfrm>
            <a:off x="379005" y="1630543"/>
            <a:ext cx="4971094" cy="37283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39" name="Shape 339"/>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40" name="Shape 340"/>
          <p:cNvPicPr preferRelativeResize="0"/>
          <p:nvPr/>
        </p:nvPicPr>
        <p:blipFill rotWithShape="1">
          <a:blip r:embed="rId3">
            <a:alphaModFix/>
          </a:blip>
          <a:srcRect/>
          <a:stretch/>
        </p:blipFill>
        <p:spPr>
          <a:xfrm>
            <a:off x="-35496"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48" name="Shape 348"/>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56" name="Shape 356"/>
          <p:cNvPicPr preferRelativeResize="0"/>
          <p:nvPr/>
        </p:nvPicPr>
        <p:blipFill rotWithShape="1">
          <a:blip r:embed="rId3">
            <a:alphaModFix/>
          </a:blip>
          <a:srcRect/>
          <a:stretch/>
        </p:blipFill>
        <p:spPr>
          <a:xfrm>
            <a:off x="-2" y="0"/>
            <a:ext cx="914400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64" name="Shape 364"/>
          <p:cNvPicPr preferRelativeResize="0"/>
          <p:nvPr/>
        </p:nvPicPr>
        <p:blipFill rotWithShape="1">
          <a:blip r:embed="rId3">
            <a:alphaModFix/>
          </a:blip>
          <a:srcRect/>
          <a:stretch/>
        </p:blipFill>
        <p:spPr>
          <a:xfrm>
            <a:off x="0" y="0"/>
            <a:ext cx="914400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72" name="Shape 372"/>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noAutofit/>
          </a:bodyPr>
          <a:lstStyle/>
          <a:p>
            <a:pPr marL="228600" marR="0" lvl="0" indent="1270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80" name="Shape 380"/>
          <p:cNvPicPr preferRelativeResize="0"/>
          <p:nvPr/>
        </p:nvPicPr>
        <p:blipFill rotWithShape="1">
          <a:blip r:embed="rId3">
            <a:alphaModFix/>
          </a:blip>
          <a:srcRect/>
          <a:stretch/>
        </p:blipFill>
        <p:spPr>
          <a:xfrm>
            <a:off x="2"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ctrTitle"/>
          </p:nvPr>
        </p:nvSpPr>
        <p:spPr>
          <a:xfrm>
            <a:off x="166656" y="454595"/>
            <a:ext cx="6070929" cy="464599"/>
          </a:xfrm>
          <a:prstGeom prst="rect">
            <a:avLst/>
          </a:prstGeom>
          <a:noFill/>
          <a:ln>
            <a:noFill/>
          </a:ln>
        </p:spPr>
        <p:txBody>
          <a:bodyPr wrap="square" lIns="51425" tIns="51425" rIns="51425" bIns="51425"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WHIO HABITAT</a:t>
            </a:r>
          </a:p>
        </p:txBody>
      </p:sp>
      <p:pic>
        <p:nvPicPr>
          <p:cNvPr id="386" name="Shape 386" descr="Copy of SciLearn Byline RGB.jpg"/>
          <p:cNvPicPr preferRelativeResize="0"/>
          <p:nvPr/>
        </p:nvPicPr>
        <p:blipFill rotWithShape="1">
          <a:blip r:embed="rId3">
            <a:alphaModFix/>
          </a:blip>
          <a:srcRect/>
          <a:stretch/>
        </p:blipFill>
        <p:spPr>
          <a:xfrm>
            <a:off x="0" y="5483412"/>
            <a:ext cx="2689410" cy="1374588"/>
          </a:xfrm>
          <a:prstGeom prst="rect">
            <a:avLst/>
          </a:prstGeom>
          <a:noFill/>
          <a:ln>
            <a:noFill/>
          </a:ln>
        </p:spPr>
      </p:pic>
      <p:sp>
        <p:nvSpPr>
          <p:cNvPr id="387" name="Shape 387"/>
          <p:cNvSpPr/>
          <p:nvPr/>
        </p:nvSpPr>
        <p:spPr>
          <a:xfrm>
            <a:off x="4895528" y="1696825"/>
            <a:ext cx="4248472" cy="180049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Whio need rivers or streams that are:</a:t>
            </a:r>
          </a:p>
          <a:p>
            <a:pPr marL="571500" marR="0" lvl="0" indent="-342900" algn="l" rtl="0">
              <a:lnSpc>
                <a:spcPct val="100000"/>
              </a:lnSpc>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fast-flowing </a:t>
            </a:r>
          </a:p>
          <a:p>
            <a:pPr marL="571500" marR="0" lvl="0" indent="-342900" algn="l" rtl="0">
              <a:lnSpc>
                <a:spcPct val="100000"/>
              </a:lnSpc>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surrounded by trees </a:t>
            </a:r>
          </a:p>
          <a:p>
            <a:pPr marL="571500" marR="0" lvl="0" indent="-342900" algn="l" rtl="0">
              <a:lnSpc>
                <a:spcPct val="100000"/>
              </a:lnSpc>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rocky-bottomed, clean and clear </a:t>
            </a:r>
            <a:br>
              <a:rPr lang="en-NZ" sz="2000" b="0"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(not polluted!!)</a:t>
            </a:r>
          </a:p>
          <a:p>
            <a:pPr marL="0" marR="0" lvl="0" indent="0" algn="l" rtl="0">
              <a:lnSpc>
                <a:spcPct val="100000"/>
              </a:lnSpc>
              <a:spcBef>
                <a:spcPts val="0"/>
              </a:spcBef>
              <a:spcAft>
                <a:spcPts val="0"/>
              </a:spcAft>
              <a:buClr>
                <a:srgbClr val="000000"/>
              </a:buClr>
              <a:buFont typeface="Arial"/>
              <a:buNone/>
            </a:pPr>
            <a:endParaRPr sz="1100" b="0" i="1" u="none" strike="noStrike" cap="none">
              <a:solidFill>
                <a:schemeClr val="dk1"/>
              </a:solidFill>
              <a:latin typeface="Arial"/>
              <a:ea typeface="Arial"/>
              <a:cs typeface="Arial"/>
              <a:sym typeface="Arial"/>
            </a:endParaRPr>
          </a:p>
        </p:txBody>
      </p:sp>
      <p:pic>
        <p:nvPicPr>
          <p:cNvPr id="388" name="Shape 388"/>
          <p:cNvPicPr preferRelativeResize="0"/>
          <p:nvPr/>
        </p:nvPicPr>
        <p:blipFill rotWithShape="1">
          <a:blip r:embed="rId4">
            <a:alphaModFix/>
          </a:blip>
          <a:srcRect/>
          <a:stretch/>
        </p:blipFill>
        <p:spPr>
          <a:xfrm>
            <a:off x="457444" y="1354668"/>
            <a:ext cx="4233090" cy="4128744"/>
          </a:xfrm>
          <a:prstGeom prst="rect">
            <a:avLst/>
          </a:prstGeom>
          <a:noFill/>
          <a:ln>
            <a:noFill/>
          </a:ln>
        </p:spPr>
      </p:pic>
      <p:sp>
        <p:nvSpPr>
          <p:cNvPr id="389" name="Shape 389"/>
          <p:cNvSpPr/>
          <p:nvPr/>
        </p:nvSpPr>
        <p:spPr>
          <a:xfrm>
            <a:off x="4690534" y="3805094"/>
            <a:ext cx="4199466" cy="1492716"/>
          </a:xfrm>
          <a:prstGeom prst="rect">
            <a:avLst/>
          </a:prstGeom>
          <a:noFill/>
          <a:ln>
            <a:noFill/>
          </a:ln>
        </p:spPr>
        <p:txBody>
          <a:bodyPr wrap="square" lIns="91425" tIns="45700" rIns="91425" bIns="45700" anchor="t" anchorCtr="0">
            <a:noAutofit/>
          </a:bodyPr>
          <a:lstStyle/>
          <a:p>
            <a:pPr marL="228600" marR="0" lvl="0" indent="0" algn="l" rtl="0">
              <a:lnSpc>
                <a:spcPct val="100000"/>
              </a:lnSpc>
              <a:spcBef>
                <a:spcPts val="0"/>
              </a:spcBef>
              <a:spcAft>
                <a:spcPts val="0"/>
              </a:spcAft>
              <a:buClr>
                <a:schemeClr val="dk1"/>
              </a:buClr>
              <a:buFont typeface="Calibri"/>
              <a:buNone/>
            </a:pPr>
            <a:r>
              <a:rPr lang="en-NZ" sz="2000" b="0" i="0" u="none" strike="noStrike" cap="none">
                <a:solidFill>
                  <a:schemeClr val="dk1"/>
                </a:solidFill>
                <a:latin typeface="Calibri"/>
                <a:ea typeface="Calibri"/>
                <a:cs typeface="Calibri"/>
                <a:sym typeface="Calibri"/>
              </a:rPr>
              <a:t>These streams provide an abundant food source: mayfly, stonefly and caddisfly larvae. These larvae feed on biofilm/algae off the rocks. </a:t>
            </a:r>
          </a:p>
          <a:p>
            <a:pPr marL="228600" marR="0" lvl="0" indent="0" algn="l" rtl="0">
              <a:lnSpc>
                <a:spcPct val="100000"/>
              </a:lnSpc>
              <a:spcBef>
                <a:spcPts val="0"/>
              </a:spcBef>
              <a:spcAft>
                <a:spcPts val="0"/>
              </a:spcAft>
              <a:buClr>
                <a:srgbClr val="000000"/>
              </a:buClr>
              <a:buFont typeface="Arial"/>
              <a:buNone/>
            </a:pPr>
            <a:endParaRPr sz="1100" b="0" i="1" u="none" strike="noStrike" cap="none">
              <a:solidFill>
                <a:schemeClr val="dk1"/>
              </a:solidFill>
              <a:latin typeface="Arial"/>
              <a:ea typeface="Arial"/>
              <a:cs typeface="Arial"/>
              <a:sym typeface="Arial"/>
            </a:endParaRPr>
          </a:p>
        </p:txBody>
      </p:sp>
      <p:sp>
        <p:nvSpPr>
          <p:cNvPr id="390" name="Shape 390"/>
          <p:cNvSpPr txBox="1"/>
          <p:nvPr/>
        </p:nvSpPr>
        <p:spPr>
          <a:xfrm>
            <a:off x="457444" y="5211026"/>
            <a:ext cx="3030854" cy="2616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100" b="0" i="0" u="none" strike="noStrike" cap="none">
                <a:solidFill>
                  <a:schemeClr val="lt1"/>
                </a:solidFill>
                <a:latin typeface="Calibri"/>
                <a:ea typeface="Calibri"/>
                <a:cs typeface="Calibri"/>
                <a:sym typeface="Calibri"/>
              </a:rPr>
              <a:t>© Bubs Smith permission via DOC</a:t>
            </a: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SPOT THE WHIO</a:t>
            </a:r>
          </a:p>
        </p:txBody>
      </p:sp>
      <p:pic>
        <p:nvPicPr>
          <p:cNvPr id="397" name="Shape 397" descr="Screen Shot 2017-04-19 at 12.25.24 PM.png"/>
          <p:cNvPicPr preferRelativeResize="0"/>
          <p:nvPr/>
        </p:nvPicPr>
        <p:blipFill rotWithShape="1">
          <a:blip r:embed="rId3">
            <a:alphaModFix/>
          </a:blip>
          <a:srcRect/>
          <a:stretch/>
        </p:blipFill>
        <p:spPr>
          <a:xfrm>
            <a:off x="635041" y="1278922"/>
            <a:ext cx="7876969" cy="5579077"/>
          </a:xfrm>
          <a:prstGeom prst="rect">
            <a:avLst/>
          </a:prstGeom>
          <a:noFill/>
          <a:ln>
            <a:noFill/>
          </a:ln>
        </p:spPr>
      </p:pic>
      <p:pic>
        <p:nvPicPr>
          <p:cNvPr id="398" name="Shape 398" descr="Copy of SciLearn Byline RGB.jpg"/>
          <p:cNvPicPr preferRelativeResize="0"/>
          <p:nvPr/>
        </p:nvPicPr>
        <p:blipFill rotWithShape="1">
          <a:blip r:embed="rId4">
            <a:alphaModFix/>
          </a:blip>
          <a:srcRect/>
          <a:stretch/>
        </p:blipFill>
        <p:spPr>
          <a:xfrm>
            <a:off x="1" y="6215396"/>
            <a:ext cx="1441058" cy="642604"/>
          </a:xfrm>
          <a:prstGeom prst="rect">
            <a:avLst/>
          </a:prstGeom>
          <a:noFill/>
          <a:ln>
            <a:noFill/>
          </a:ln>
        </p:spPr>
      </p:pic>
      <p:sp>
        <p:nvSpPr>
          <p:cNvPr id="399" name="Shape 399"/>
          <p:cNvSpPr txBox="1"/>
          <p:nvPr/>
        </p:nvSpPr>
        <p:spPr>
          <a:xfrm>
            <a:off x="8423470" y="5262939"/>
            <a:ext cx="720530" cy="1600438"/>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p:nvPr/>
        </p:nvSpPr>
        <p:spPr>
          <a:xfrm>
            <a:off x="166656" y="454595"/>
            <a:ext cx="6070929" cy="464599"/>
          </a:xfrm>
          <a:prstGeom prst="rect">
            <a:avLst/>
          </a:prstGeom>
          <a:noFill/>
          <a:ln>
            <a:noFill/>
          </a:ln>
        </p:spPr>
        <p:txBody>
          <a:bodyPr wrap="square" lIns="68550" tIns="68550" rIns="68550" bIns="6855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ADAPTATIONS</a:t>
            </a:r>
          </a:p>
        </p:txBody>
      </p:sp>
      <p:pic>
        <p:nvPicPr>
          <p:cNvPr id="405" name="Shape 405" descr="Copy of SciLearn Byline RGB.jpg"/>
          <p:cNvPicPr preferRelativeResize="0"/>
          <p:nvPr/>
        </p:nvPicPr>
        <p:blipFill rotWithShape="1">
          <a:blip r:embed="rId3">
            <a:alphaModFix/>
          </a:blip>
          <a:srcRect/>
          <a:stretch/>
        </p:blipFill>
        <p:spPr>
          <a:xfrm>
            <a:off x="0" y="5910122"/>
            <a:ext cx="1721942" cy="947878"/>
          </a:xfrm>
          <a:prstGeom prst="rect">
            <a:avLst/>
          </a:prstGeom>
          <a:noFill/>
          <a:ln>
            <a:noFill/>
          </a:ln>
        </p:spPr>
      </p:pic>
      <p:sp>
        <p:nvSpPr>
          <p:cNvPr id="406" name="Shape 406"/>
          <p:cNvSpPr txBox="1"/>
          <p:nvPr/>
        </p:nvSpPr>
        <p:spPr>
          <a:xfrm>
            <a:off x="310766" y="1040956"/>
            <a:ext cx="8350190" cy="1072833"/>
          </a:xfrm>
          <a:prstGeom prst="rect">
            <a:avLst/>
          </a:prstGeom>
          <a:noFill/>
          <a:ln>
            <a:noFill/>
          </a:ln>
        </p:spPr>
        <p:txBody>
          <a:bodyPr wrap="square" lIns="91425" tIns="45700" rIns="91425" bIns="45700" anchor="t" anchorCtr="0">
            <a:noAutofit/>
          </a:bodyPr>
          <a:lstStyle/>
          <a:p>
            <a:pPr marL="342900" marR="0" lvl="0" indent="0" algn="l" rtl="0">
              <a:lnSpc>
                <a:spcPct val="100000"/>
              </a:lnSpc>
              <a:spcBef>
                <a:spcPts val="0"/>
              </a:spcBef>
              <a:spcAft>
                <a:spcPts val="0"/>
              </a:spcAft>
              <a:buClr>
                <a:schemeClr val="dk1"/>
              </a:buClr>
              <a:buFont typeface="Calibri"/>
              <a:buNone/>
            </a:pPr>
            <a:endParaRPr sz="2000" b="0" i="0" u="sng" strike="noStrike" cap="none">
              <a:solidFill>
                <a:srgbClr val="0070C0"/>
              </a:solidFill>
              <a:latin typeface="Calibri"/>
              <a:ea typeface="Calibri"/>
              <a:cs typeface="Calibri"/>
              <a:sym typeface="Calibri"/>
            </a:endParaRPr>
          </a:p>
        </p:txBody>
      </p:sp>
      <p:pic>
        <p:nvPicPr>
          <p:cNvPr id="407" name="Shape 407"/>
          <p:cNvPicPr preferRelativeResize="0"/>
          <p:nvPr/>
        </p:nvPicPr>
        <p:blipFill rotWithShape="1">
          <a:blip r:embed="rId4">
            <a:alphaModFix/>
          </a:blip>
          <a:srcRect/>
          <a:stretch/>
        </p:blipFill>
        <p:spPr>
          <a:xfrm>
            <a:off x="1721942" y="1350987"/>
            <a:ext cx="4896544" cy="5431355"/>
          </a:xfrm>
          <a:prstGeom prst="rect">
            <a:avLst/>
          </a:prstGeom>
          <a:noFill/>
          <a:ln>
            <a:noFill/>
          </a:ln>
        </p:spPr>
      </p:pic>
      <p:sp>
        <p:nvSpPr>
          <p:cNvPr id="408" name="Shape 408"/>
          <p:cNvSpPr/>
          <p:nvPr/>
        </p:nvSpPr>
        <p:spPr>
          <a:xfrm>
            <a:off x="166656" y="1744133"/>
            <a:ext cx="1555286" cy="2065867"/>
          </a:xfrm>
          <a:prstGeom prst="wedgeRoundRectCallout">
            <a:avLst>
              <a:gd name="adj1" fmla="val 78820"/>
              <a:gd name="adj2" fmla="val 36394"/>
              <a:gd name="adj3" fmla="val 0"/>
            </a:avLst>
          </a:prstGeom>
          <a:solidFill>
            <a:srgbClr val="FFFFFF"/>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Soft bill</a:t>
            </a:r>
            <a:br>
              <a:rPr lang="en-NZ" sz="2000" b="1"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with rubbery </a:t>
            </a:r>
            <a:br>
              <a:rPr lang="en-NZ" sz="2000" b="0"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lips to scrape larvae off the rocks</a:t>
            </a:r>
          </a:p>
        </p:txBody>
      </p:sp>
      <p:sp>
        <p:nvSpPr>
          <p:cNvPr id="409" name="Shape 409"/>
          <p:cNvSpPr/>
          <p:nvPr/>
        </p:nvSpPr>
        <p:spPr>
          <a:xfrm>
            <a:off x="166657" y="3996267"/>
            <a:ext cx="1555285" cy="1833001"/>
          </a:xfrm>
          <a:prstGeom prst="wedgeRoundRectCallout">
            <a:avLst>
              <a:gd name="adj1" fmla="val 76304"/>
              <a:gd name="adj2" fmla="val 39283"/>
              <a:gd name="adj3" fmla="val 0"/>
            </a:avLst>
          </a:prstGeom>
          <a:solidFill>
            <a:srgbClr val="FFFFFF"/>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Webbed feet</a:t>
            </a:r>
            <a:br>
              <a:rPr lang="en-NZ" sz="2000" b="1"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that open </a:t>
            </a:r>
            <a:br>
              <a:rPr lang="en-NZ" sz="2000" b="0"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and close like an umbrella</a:t>
            </a:r>
          </a:p>
        </p:txBody>
      </p:sp>
      <p:sp>
        <p:nvSpPr>
          <p:cNvPr id="410" name="Shape 410"/>
          <p:cNvSpPr/>
          <p:nvPr/>
        </p:nvSpPr>
        <p:spPr>
          <a:xfrm>
            <a:off x="6891867" y="1427481"/>
            <a:ext cx="1945883" cy="943186"/>
          </a:xfrm>
          <a:prstGeom prst="wedgeRoundRectCallout">
            <a:avLst>
              <a:gd name="adj1" fmla="val -139110"/>
              <a:gd name="adj2" fmla="val 148240"/>
              <a:gd name="adj3" fmla="val 0"/>
            </a:avLst>
          </a:prstGeom>
          <a:solidFill>
            <a:srgbClr val="FFFFFF"/>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Waterproof</a:t>
            </a:r>
            <a:br>
              <a:rPr lang="en-NZ" sz="2000" b="1" i="0" u="none" strike="noStrike" cap="none">
                <a:solidFill>
                  <a:schemeClr val="dk1"/>
                </a:solidFill>
                <a:latin typeface="Calibri"/>
                <a:ea typeface="Calibri"/>
                <a:cs typeface="Calibri"/>
                <a:sym typeface="Calibri"/>
              </a:rPr>
            </a:br>
            <a:r>
              <a:rPr lang="en-NZ" sz="2000" b="1" i="0" u="none" strike="noStrike" cap="none">
                <a:solidFill>
                  <a:schemeClr val="dk1"/>
                </a:solidFill>
                <a:latin typeface="Calibri"/>
                <a:ea typeface="Calibri"/>
                <a:cs typeface="Calibri"/>
                <a:sym typeface="Calibri"/>
              </a:rPr>
              <a:t>feathers</a:t>
            </a:r>
          </a:p>
        </p:txBody>
      </p:sp>
      <p:sp>
        <p:nvSpPr>
          <p:cNvPr id="411" name="Shape 411"/>
          <p:cNvSpPr/>
          <p:nvPr/>
        </p:nvSpPr>
        <p:spPr>
          <a:xfrm>
            <a:off x="6891867" y="3431290"/>
            <a:ext cx="1945883" cy="2000046"/>
          </a:xfrm>
          <a:prstGeom prst="wedgeRoundRectCallout">
            <a:avLst>
              <a:gd name="adj1" fmla="val -128085"/>
              <a:gd name="adj2" fmla="val 35123"/>
              <a:gd name="adj3" fmla="val 0"/>
            </a:avLst>
          </a:prstGeom>
          <a:solidFill>
            <a:srgbClr val="FFFFFF"/>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Calibri"/>
              <a:buNone/>
            </a:pPr>
            <a:r>
              <a:rPr lang="en-NZ" sz="2000" b="1" i="0" u="none" strike="noStrike" cap="none">
                <a:solidFill>
                  <a:schemeClr val="dk1"/>
                </a:solidFill>
                <a:latin typeface="Calibri"/>
                <a:ea typeface="Calibri"/>
                <a:cs typeface="Calibri"/>
                <a:sym typeface="Calibri"/>
              </a:rPr>
              <a:t>Streamlined body</a:t>
            </a:r>
            <a:br>
              <a:rPr lang="en-NZ" sz="2000" b="1"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designed to glide</a:t>
            </a:r>
            <a:br>
              <a:rPr lang="en-NZ" sz="2000" b="0"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through the water</a:t>
            </a: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ctrTitle"/>
          </p:nvPr>
        </p:nvSpPr>
        <p:spPr>
          <a:xfrm>
            <a:off x="166656" y="453600"/>
            <a:ext cx="6070929" cy="464599"/>
          </a:xfrm>
          <a:prstGeom prst="rect">
            <a:avLst/>
          </a:prstGeom>
          <a:noFill/>
          <a:ln>
            <a:noFill/>
          </a:ln>
        </p:spPr>
        <p:txBody>
          <a:bodyPr wrap="square" lIns="68400" tIns="68400" rIns="68400" bIns="6840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WHAT NEXT?</a:t>
            </a:r>
          </a:p>
        </p:txBody>
      </p:sp>
      <p:pic>
        <p:nvPicPr>
          <p:cNvPr id="417" name="Shape 417" descr="Copy of SciLearn Byline RGB.jpg"/>
          <p:cNvPicPr preferRelativeResize="0"/>
          <p:nvPr/>
        </p:nvPicPr>
        <p:blipFill rotWithShape="1">
          <a:blip r:embed="rId3">
            <a:alphaModFix/>
          </a:blip>
          <a:srcRect/>
          <a:stretch/>
        </p:blipFill>
        <p:spPr>
          <a:xfrm>
            <a:off x="0" y="5767787"/>
            <a:ext cx="1684419" cy="1090213"/>
          </a:xfrm>
          <a:prstGeom prst="rect">
            <a:avLst/>
          </a:prstGeom>
          <a:noFill/>
          <a:ln>
            <a:noFill/>
          </a:ln>
        </p:spPr>
      </p:pic>
      <p:pic>
        <p:nvPicPr>
          <p:cNvPr id="418" name="Shape 418" descr="Screen Shot 2017-03-23 at 1.40.03 PM.png"/>
          <p:cNvPicPr preferRelativeResize="0"/>
          <p:nvPr/>
        </p:nvPicPr>
        <p:blipFill rotWithShape="1">
          <a:blip r:embed="rId4">
            <a:alphaModFix/>
          </a:blip>
          <a:srcRect/>
          <a:stretch/>
        </p:blipFill>
        <p:spPr>
          <a:xfrm>
            <a:off x="6667500" y="5463085"/>
            <a:ext cx="2476500" cy="1244599"/>
          </a:xfrm>
          <a:prstGeom prst="rect">
            <a:avLst/>
          </a:prstGeom>
          <a:noFill/>
          <a:ln>
            <a:noFill/>
          </a:ln>
        </p:spPr>
      </p:pic>
      <p:pic>
        <p:nvPicPr>
          <p:cNvPr id="419" name="Shape 419"/>
          <p:cNvPicPr preferRelativeResize="0"/>
          <p:nvPr/>
        </p:nvPicPr>
        <p:blipFill rotWithShape="1">
          <a:blip r:embed="rId5">
            <a:alphaModFix/>
          </a:blip>
          <a:srcRect/>
          <a:stretch/>
        </p:blipFill>
        <p:spPr>
          <a:xfrm>
            <a:off x="1684419" y="1370007"/>
            <a:ext cx="5105091" cy="4544886"/>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BACKGROUND AND THEMES</a:t>
            </a:r>
          </a:p>
        </p:txBody>
      </p:sp>
      <p:pic>
        <p:nvPicPr>
          <p:cNvPr id="133" name="Shape 133" descr="Copy of SciLearn Byline RGB.jpg"/>
          <p:cNvPicPr preferRelativeResize="0"/>
          <p:nvPr/>
        </p:nvPicPr>
        <p:blipFill rotWithShape="1">
          <a:blip r:embed="rId3">
            <a:alphaModFix/>
          </a:blip>
          <a:srcRect/>
          <a:stretch/>
        </p:blipFill>
        <p:spPr>
          <a:xfrm>
            <a:off x="0" y="5849066"/>
            <a:ext cx="2015038" cy="1008933"/>
          </a:xfrm>
          <a:prstGeom prst="rect">
            <a:avLst/>
          </a:prstGeom>
          <a:noFill/>
          <a:ln>
            <a:noFill/>
          </a:ln>
        </p:spPr>
      </p:pic>
      <p:sp>
        <p:nvSpPr>
          <p:cNvPr id="134" name="Shape 134"/>
          <p:cNvSpPr txBox="1"/>
          <p:nvPr/>
        </p:nvSpPr>
        <p:spPr>
          <a:xfrm>
            <a:off x="321130" y="1699003"/>
            <a:ext cx="2888496" cy="196429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We will share information and ideas about:</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whio – habitat and adaptations</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inquiry learning. </a:t>
            </a:r>
          </a:p>
          <a:p>
            <a:pPr marL="342900" marR="0" lvl="0" indent="-342900" algn="l" rtl="0">
              <a:lnSpc>
                <a:spcPct val="150000"/>
              </a:lnSpc>
              <a:spcBef>
                <a:spcPts val="920"/>
              </a:spcBef>
              <a:spcAft>
                <a:spcPts val="0"/>
              </a:spcAft>
              <a:buClr>
                <a:srgbClr val="7F7F7F"/>
              </a:buClr>
              <a:buFont typeface="Arial"/>
              <a:buNone/>
            </a:pPr>
            <a:endParaRPr sz="1600" b="0" i="0" u="none" strike="noStrike" cap="none">
              <a:solidFill>
                <a:srgbClr val="7F7F7F"/>
              </a:solidFill>
              <a:latin typeface="Quattrocento Sans"/>
              <a:ea typeface="Quattrocento Sans"/>
              <a:cs typeface="Quattrocento Sans"/>
              <a:sym typeface="Quattrocento Sans"/>
            </a:endParaRPr>
          </a:p>
          <a:p>
            <a:pPr marL="342900" marR="0" lvl="0" indent="-342900" algn="l" rtl="0">
              <a:lnSpc>
                <a:spcPct val="100000"/>
              </a:lnSpc>
              <a:spcBef>
                <a:spcPts val="1440"/>
              </a:spcBef>
              <a:spcAft>
                <a:spcPts val="0"/>
              </a:spcAft>
              <a:buClr>
                <a:srgbClr val="7F7F7F"/>
              </a:buClr>
              <a:buFont typeface="Arial"/>
              <a:buNone/>
            </a:pPr>
            <a:endParaRPr sz="3200" b="0" i="0" u="none" strike="noStrike" cap="none">
              <a:solidFill>
                <a:srgbClr val="7F7F7F"/>
              </a:solidFill>
              <a:latin typeface="Arial"/>
              <a:ea typeface="Arial"/>
              <a:cs typeface="Arial"/>
              <a:sym typeface="Arial"/>
            </a:endParaRPr>
          </a:p>
        </p:txBody>
      </p:sp>
      <p:pic>
        <p:nvPicPr>
          <p:cNvPr id="135" name="Shape 135" descr="P1030580.jpg"/>
          <p:cNvPicPr preferRelativeResize="0"/>
          <p:nvPr/>
        </p:nvPicPr>
        <p:blipFill rotWithShape="1">
          <a:blip r:embed="rId4">
            <a:alphaModFix/>
          </a:blip>
          <a:srcRect/>
          <a:stretch/>
        </p:blipFill>
        <p:spPr>
          <a:xfrm>
            <a:off x="3329772" y="1489635"/>
            <a:ext cx="5325035" cy="39937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166656" y="454595"/>
            <a:ext cx="6070929" cy="464599"/>
          </a:xfrm>
          <a:prstGeom prst="rect">
            <a:avLst/>
          </a:prstGeom>
          <a:noFill/>
          <a:ln>
            <a:noFill/>
          </a:ln>
        </p:spPr>
        <p:txBody>
          <a:bodyPr wrap="square" lIns="68550" tIns="68550" rIns="68550" bIns="6855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WHIO INQUIRY PROCESS</a:t>
            </a:r>
          </a:p>
        </p:txBody>
      </p:sp>
      <p:pic>
        <p:nvPicPr>
          <p:cNvPr id="425" name="Shape 425" descr="Copy of SciLearn Byline RGB.jpg"/>
          <p:cNvPicPr preferRelativeResize="0"/>
          <p:nvPr/>
        </p:nvPicPr>
        <p:blipFill rotWithShape="1">
          <a:blip r:embed="rId3">
            <a:alphaModFix/>
          </a:blip>
          <a:srcRect/>
          <a:stretch/>
        </p:blipFill>
        <p:spPr>
          <a:xfrm>
            <a:off x="0" y="5934544"/>
            <a:ext cx="2095049" cy="923455"/>
          </a:xfrm>
          <a:prstGeom prst="rect">
            <a:avLst/>
          </a:prstGeom>
          <a:noFill/>
          <a:ln>
            <a:noFill/>
          </a:ln>
        </p:spPr>
      </p:pic>
      <p:grpSp>
        <p:nvGrpSpPr>
          <p:cNvPr id="426" name="Shape 426"/>
          <p:cNvGrpSpPr/>
          <p:nvPr/>
        </p:nvGrpSpPr>
        <p:grpSpPr>
          <a:xfrm>
            <a:off x="2031544" y="1282407"/>
            <a:ext cx="4479648" cy="5397005"/>
            <a:chOff x="955536" y="-185193"/>
            <a:chExt cx="5089147" cy="7279505"/>
          </a:xfrm>
        </p:grpSpPr>
        <p:pic>
          <p:nvPicPr>
            <p:cNvPr id="427" name="Shape 427"/>
            <p:cNvPicPr preferRelativeResize="0"/>
            <p:nvPr/>
          </p:nvPicPr>
          <p:blipFill rotWithShape="1">
            <a:blip r:embed="rId4">
              <a:alphaModFix/>
            </a:blip>
            <a:srcRect/>
            <a:stretch/>
          </p:blipFill>
          <p:spPr>
            <a:xfrm>
              <a:off x="955536" y="-185193"/>
              <a:ext cx="5017001" cy="5237543"/>
            </a:xfrm>
            <a:prstGeom prst="rect">
              <a:avLst/>
            </a:prstGeom>
            <a:noFill/>
            <a:ln>
              <a:noFill/>
            </a:ln>
          </p:spPr>
        </p:pic>
        <p:pic>
          <p:nvPicPr>
            <p:cNvPr id="428" name="Shape 428"/>
            <p:cNvPicPr preferRelativeResize="0"/>
            <p:nvPr/>
          </p:nvPicPr>
          <p:blipFill rotWithShape="1">
            <a:blip r:embed="rId5">
              <a:alphaModFix/>
            </a:blip>
            <a:srcRect/>
            <a:stretch/>
          </p:blipFill>
          <p:spPr>
            <a:xfrm>
              <a:off x="1017909" y="4952998"/>
              <a:ext cx="5026774" cy="2141314"/>
            </a:xfrm>
            <a:prstGeom prst="rect">
              <a:avLst/>
            </a:prstGeom>
            <a:noFill/>
            <a:ln>
              <a:noFill/>
            </a:ln>
          </p:spPr>
        </p:pic>
      </p:grpSp>
      <p:sp>
        <p:nvSpPr>
          <p:cNvPr id="429" name="Shape 429"/>
          <p:cNvSpPr/>
          <p:nvPr/>
        </p:nvSpPr>
        <p:spPr>
          <a:xfrm>
            <a:off x="2286000" y="3167390"/>
            <a:ext cx="4572000"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430" name="Shape 430" descr="Screen Shot 2017-04-19 at 1.09.04 PM.png"/>
          <p:cNvPicPr preferRelativeResize="0"/>
          <p:nvPr/>
        </p:nvPicPr>
        <p:blipFill rotWithShape="1">
          <a:blip r:embed="rId6">
            <a:alphaModFix/>
          </a:blip>
          <a:srcRect/>
          <a:stretch/>
        </p:blipFill>
        <p:spPr>
          <a:xfrm>
            <a:off x="6858000" y="2161347"/>
            <a:ext cx="1884328" cy="2332300"/>
          </a:xfrm>
          <a:prstGeom prst="rect">
            <a:avLst/>
          </a:prstGeom>
          <a:noFill/>
          <a:ln>
            <a:noFill/>
          </a:ln>
        </p:spPr>
      </p:pic>
      <p:sp>
        <p:nvSpPr>
          <p:cNvPr id="431" name="Shape 431"/>
          <p:cNvSpPr/>
          <p:nvPr/>
        </p:nvSpPr>
        <p:spPr>
          <a:xfrm>
            <a:off x="324279" y="1472586"/>
            <a:ext cx="1405210" cy="4161073"/>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ctrTitle"/>
          </p:nvPr>
        </p:nvSpPr>
        <p:spPr>
          <a:xfrm>
            <a:off x="166656" y="454595"/>
            <a:ext cx="6070800" cy="464699"/>
          </a:xfrm>
          <a:prstGeom prst="rect">
            <a:avLst/>
          </a:prstGeom>
          <a:noFill/>
          <a:ln>
            <a:noFill/>
          </a:ln>
        </p:spPr>
        <p:txBody>
          <a:bodyPr wrap="square" lIns="68400" tIns="68400" rIns="68400" bIns="6840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WHAT NEXT? Useful websites and links</a:t>
            </a:r>
          </a:p>
        </p:txBody>
      </p:sp>
      <p:sp>
        <p:nvSpPr>
          <p:cNvPr id="438" name="Shape 438"/>
          <p:cNvSpPr txBox="1"/>
          <p:nvPr/>
        </p:nvSpPr>
        <p:spPr>
          <a:xfrm>
            <a:off x="294100" y="1319249"/>
            <a:ext cx="4728600" cy="472108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NZ" sz="2000" b="1" i="0" u="none" strike="noStrike" cap="none" dirty="0">
                <a:solidFill>
                  <a:schemeClr val="dk1"/>
                </a:solidFill>
                <a:latin typeface="Calibri"/>
                <a:ea typeface="Calibri"/>
                <a:cs typeface="Calibri"/>
                <a:sym typeface="Calibri"/>
              </a:rPr>
              <a:t>Twitter</a:t>
            </a:r>
            <a:r>
              <a:rPr lang="en-NZ" sz="2000" b="0" i="0" u="none" strike="noStrike" cap="none" dirty="0">
                <a:solidFill>
                  <a:schemeClr val="dk1"/>
                </a:solidFill>
                <a:latin typeface="Calibri"/>
                <a:ea typeface="Calibri"/>
                <a:cs typeface="Calibri"/>
                <a:sym typeface="Calibri"/>
              </a:rPr>
              <a:t> </a:t>
            </a:r>
            <a:r>
              <a:rPr lang="en-NZ" sz="2000" b="0" i="0" u="sng" strike="noStrike" cap="none" dirty="0">
                <a:solidFill>
                  <a:schemeClr val="hlink"/>
                </a:solidFill>
                <a:latin typeface="Calibri"/>
                <a:ea typeface="Calibri"/>
                <a:cs typeface="Calibri"/>
                <a:sym typeface="Calibri"/>
                <a:hlinkClick r:id="rId3"/>
              </a:rPr>
              <a:t>https://twitter.com/NZScienceLearn</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4"/>
              </a:rPr>
              <a:t>https://twitter.com/</a:t>
            </a:r>
          </a:p>
          <a:p>
            <a:pPr marL="0" marR="0" lvl="0" indent="0" algn="l" rtl="0">
              <a:lnSpc>
                <a:spcPct val="100000"/>
              </a:lnSpc>
              <a:spcBef>
                <a:spcPts val="0"/>
              </a:spcBef>
              <a:spcAft>
                <a:spcPts val="0"/>
              </a:spcAft>
              <a:buClr>
                <a:schemeClr val="dk1"/>
              </a:buClr>
              <a:buFont typeface="Calibri"/>
              <a:buNone/>
            </a:pPr>
            <a:r>
              <a:rPr lang="en-NZ" sz="2000" b="1" i="0" u="none" strike="noStrike" cap="none" dirty="0">
                <a:solidFill>
                  <a:schemeClr val="dk1"/>
                </a:solidFill>
                <a:latin typeface="Calibri"/>
                <a:ea typeface="Calibri"/>
                <a:cs typeface="Calibri"/>
                <a:sym typeface="Calibri"/>
              </a:rPr>
              <a:t>Facebook</a:t>
            </a:r>
            <a:r>
              <a:rPr lang="en-NZ" sz="2000" b="0" i="0" u="none" strike="noStrike" cap="none" dirty="0">
                <a:solidFill>
                  <a:schemeClr val="dk1"/>
                </a:solidFill>
                <a:latin typeface="Calibri"/>
                <a:ea typeface="Calibri"/>
                <a:cs typeface="Calibri"/>
                <a:sym typeface="Calibri"/>
              </a:rPr>
              <a:t> </a:t>
            </a:r>
            <a:r>
              <a:rPr lang="en-NZ" sz="2000" b="0" i="0" u="sng" strike="noStrike" cap="none" dirty="0">
                <a:solidFill>
                  <a:schemeClr val="hlink"/>
                </a:solidFill>
                <a:latin typeface="Calibri"/>
                <a:ea typeface="Calibri"/>
                <a:cs typeface="Calibri"/>
                <a:sym typeface="Calibri"/>
                <a:hlinkClick r:id="rId3"/>
              </a:rPr>
              <a:t>www.facebook.com/nzsciencelearn</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5"/>
              </a:rPr>
              <a:t>https://www.facebook.com/wildsidenz</a:t>
            </a:r>
            <a:r>
              <a:rPr lang="en-NZ" sz="2000" b="0" i="0" u="none" strike="noStrike" cap="none" dirty="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Font typeface="Calibri"/>
              <a:buNone/>
            </a:pPr>
            <a:r>
              <a:rPr lang="en-NZ" sz="2000" b="1" i="0" u="none" strike="noStrike" cap="none" dirty="0">
                <a:solidFill>
                  <a:schemeClr val="dk1"/>
                </a:solidFill>
                <a:latin typeface="Calibri"/>
                <a:ea typeface="Calibri"/>
                <a:cs typeface="Calibri"/>
                <a:sym typeface="Calibri"/>
              </a:rPr>
              <a:t>Pinterest</a:t>
            </a:r>
            <a:r>
              <a:rPr lang="en-NZ" sz="2000" b="0" i="0" u="none" strike="noStrike" cap="none" dirty="0">
                <a:solidFill>
                  <a:schemeClr val="dk1"/>
                </a:solidFill>
                <a:latin typeface="Calibri"/>
                <a:ea typeface="Calibri"/>
                <a:cs typeface="Calibri"/>
                <a:sym typeface="Calibri"/>
              </a:rPr>
              <a:t> </a:t>
            </a:r>
            <a:r>
              <a:rPr lang="en-NZ" sz="2000" b="0" i="0" u="sng" strike="noStrike" cap="none" dirty="0">
                <a:solidFill>
                  <a:schemeClr val="hlink"/>
                </a:solidFill>
                <a:latin typeface="Calibri"/>
                <a:ea typeface="Calibri"/>
                <a:cs typeface="Calibri"/>
                <a:sym typeface="Calibri"/>
                <a:hlinkClick r:id="rId6"/>
              </a:rPr>
              <a:t>https://nz.pinterest.com/nzsciencelearn/</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7"/>
              </a:rPr>
              <a:t>https://nz.pinterest.com/docgovtnz/conservation-activities-for-kids/</a:t>
            </a:r>
          </a:p>
          <a:p>
            <a:pPr marL="0" marR="0" lvl="0" indent="0" algn="l" rtl="0">
              <a:lnSpc>
                <a:spcPct val="100000"/>
              </a:lnSpc>
              <a:spcBef>
                <a:spcPts val="0"/>
              </a:spcBef>
              <a:spcAft>
                <a:spcPts val="0"/>
              </a:spcAft>
              <a:buClr>
                <a:schemeClr val="dk1"/>
              </a:buClr>
              <a:buFont typeface="Arial"/>
              <a:buNone/>
            </a:pPr>
            <a:endParaRPr sz="2000" b="0"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NZ" sz="2000" b="1" i="0" u="none" strike="noStrike" cap="none" dirty="0">
                <a:solidFill>
                  <a:schemeClr val="dk1"/>
                </a:solidFill>
                <a:latin typeface="Calibri"/>
                <a:ea typeface="Calibri"/>
                <a:cs typeface="Calibri"/>
                <a:sym typeface="Calibri"/>
              </a:rPr>
              <a:t>Whio Forever</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8"/>
              </a:rPr>
              <a:t>http://www.whioforever.co.nz/</a:t>
            </a:r>
            <a:r>
              <a:rPr lang="en-NZ" sz="20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2000" b="1" i="0" u="none" strike="noStrike" cap="none" dirty="0">
              <a:solidFill>
                <a:srgbClr val="000000"/>
              </a:solidFill>
              <a:latin typeface="Arial"/>
              <a:ea typeface="Arial"/>
              <a:cs typeface="Arial"/>
              <a:sym typeface="Arial"/>
            </a:endParaRPr>
          </a:p>
        </p:txBody>
      </p:sp>
      <p:pic>
        <p:nvPicPr>
          <p:cNvPr id="439" name="Shape 439" descr="Copy of SciLearn Byline RGB.jpg"/>
          <p:cNvPicPr preferRelativeResize="0"/>
          <p:nvPr/>
        </p:nvPicPr>
        <p:blipFill rotWithShape="1">
          <a:blip r:embed="rId9">
            <a:alphaModFix/>
          </a:blip>
          <a:srcRect/>
          <a:stretch/>
        </p:blipFill>
        <p:spPr>
          <a:xfrm>
            <a:off x="0" y="6040333"/>
            <a:ext cx="1905070" cy="817664"/>
          </a:xfrm>
          <a:prstGeom prst="rect">
            <a:avLst/>
          </a:prstGeom>
          <a:noFill/>
          <a:ln>
            <a:noFill/>
          </a:ln>
        </p:spPr>
      </p:pic>
      <p:pic>
        <p:nvPicPr>
          <p:cNvPr id="440" name="Shape 440" descr="Screen Shot 2017-03-23 at 1.40.03 PM.png"/>
          <p:cNvPicPr preferRelativeResize="0"/>
          <p:nvPr/>
        </p:nvPicPr>
        <p:blipFill rotWithShape="1">
          <a:blip r:embed="rId10">
            <a:alphaModFix/>
          </a:blip>
          <a:srcRect/>
          <a:stretch/>
        </p:blipFill>
        <p:spPr>
          <a:xfrm>
            <a:off x="7261360" y="5911851"/>
            <a:ext cx="1882638" cy="946146"/>
          </a:xfrm>
          <a:prstGeom prst="rect">
            <a:avLst/>
          </a:prstGeom>
          <a:noFill/>
          <a:ln>
            <a:noFill/>
          </a:ln>
        </p:spPr>
      </p:pic>
      <p:sp>
        <p:nvSpPr>
          <p:cNvPr id="441" name="Shape 441"/>
          <p:cNvSpPr txBox="1"/>
          <p:nvPr/>
        </p:nvSpPr>
        <p:spPr>
          <a:xfrm>
            <a:off x="5022700" y="1319283"/>
            <a:ext cx="3897893" cy="4610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800"/>
              </a:spcBef>
              <a:spcAft>
                <a:spcPts val="0"/>
              </a:spcAft>
              <a:buClr>
                <a:schemeClr val="dk1"/>
              </a:buClr>
              <a:buFont typeface="Calibri"/>
              <a:buNone/>
            </a:pPr>
            <a:r>
              <a:rPr lang="en-NZ" sz="2000" b="1" i="0" u="none" strike="noStrike" cap="none" dirty="0">
                <a:solidFill>
                  <a:srgbClr val="000000"/>
                </a:solidFill>
                <a:latin typeface="Calibri"/>
                <a:ea typeface="Calibri"/>
                <a:cs typeface="Calibri"/>
                <a:sym typeface="Calibri"/>
              </a:rPr>
              <a:t>DOC </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11"/>
              </a:rPr>
              <a:t>http://www.doc.govt.nz/education</a:t>
            </a:r>
            <a:r>
              <a:rPr lang="en-NZ" sz="2000" b="0" i="0" u="sng" strike="noStrike" cap="none" dirty="0">
                <a:solidFill>
                  <a:schemeClr val="hlink"/>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Font typeface="Calibri"/>
              <a:buNone/>
            </a:pPr>
            <a:r>
              <a:rPr lang="en-NZ" sz="2000" b="0" i="0" u="none" strike="noStrike" cap="none" dirty="0">
                <a:solidFill>
                  <a:schemeClr val="dk1"/>
                </a:solidFill>
                <a:latin typeface="Calibri"/>
                <a:ea typeface="Calibri"/>
                <a:cs typeface="Calibri"/>
                <a:sym typeface="Calibri"/>
              </a:rPr>
              <a:t>Enquiries</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12"/>
              </a:rPr>
              <a:t>conserved@doc.govt.nz</a:t>
            </a:r>
            <a:r>
              <a:rPr lang="en-NZ" sz="20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Font typeface="Calibri"/>
              <a:buNone/>
            </a:pPr>
            <a:r>
              <a:rPr lang="en-NZ" sz="2000" b="0" i="0" u="none" strike="noStrike" cap="none" dirty="0">
                <a:solidFill>
                  <a:srgbClr val="000000"/>
                </a:solidFill>
                <a:latin typeface="Calibri"/>
                <a:ea typeface="Calibri"/>
                <a:cs typeface="Calibri"/>
                <a:sym typeface="Calibri"/>
              </a:rPr>
              <a:t>DOC Conservation Education </a:t>
            </a:r>
            <a:br>
              <a:rPr lang="en-NZ" sz="2000" b="0" i="0" u="none" strike="noStrike" cap="none" dirty="0">
                <a:solidFill>
                  <a:srgbClr val="000000"/>
                </a:solidFill>
                <a:latin typeface="Calibri"/>
                <a:ea typeface="Calibri"/>
                <a:cs typeface="Calibri"/>
                <a:sym typeface="Calibri"/>
              </a:rPr>
            </a:br>
            <a:r>
              <a:rPr lang="en-NZ" sz="2000" b="0" i="0" u="none" strike="noStrike" cap="none" dirty="0">
                <a:solidFill>
                  <a:srgbClr val="000000"/>
                </a:solidFill>
                <a:latin typeface="Calibri"/>
                <a:ea typeface="Calibri"/>
                <a:cs typeface="Calibri"/>
                <a:sym typeface="Calibri"/>
              </a:rPr>
              <a:t>e-newsletter </a:t>
            </a:r>
            <a:r>
              <a:rPr lang="en-NZ" sz="2000" b="0" i="0" u="sng" strike="noStrike" cap="none" dirty="0">
                <a:solidFill>
                  <a:schemeClr val="hlink"/>
                </a:solidFill>
                <a:latin typeface="Calibri"/>
                <a:ea typeface="Calibri"/>
                <a:cs typeface="Calibri"/>
                <a:sym typeface="Calibri"/>
                <a:hlinkClick r:id="rId13"/>
              </a:rPr>
              <a:t>http://createsend.com/t/i-4B26445CA4C4D7BD</a:t>
            </a:r>
            <a:endParaRPr lang="en-NZ" sz="2000" b="0"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lang="en-NZ" sz="2000" b="0" i="0" u="sng" strike="noStrike" cap="none" dirty="0">
              <a:solidFill>
                <a:schemeClr val="hlink"/>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Font typeface="Calibri"/>
              <a:buNone/>
            </a:pPr>
            <a:r>
              <a:rPr lang="en-NZ" sz="2000" b="1" i="0" u="none" strike="noStrike" cap="none" dirty="0">
                <a:solidFill>
                  <a:srgbClr val="000000"/>
                </a:solidFill>
                <a:latin typeface="Calibri"/>
                <a:ea typeface="Calibri"/>
                <a:cs typeface="Calibri"/>
                <a:sym typeface="Calibri"/>
              </a:rPr>
              <a:t>Science Learning Hub</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rPr>
              <a:t>https://www.sciencelearn.org.nz</a:t>
            </a:r>
          </a:p>
          <a:p>
            <a:pPr marL="0" marR="0" lvl="0" indent="0" algn="l" rtl="0">
              <a:lnSpc>
                <a:spcPct val="100000"/>
              </a:lnSpc>
              <a:spcBef>
                <a:spcPts val="0"/>
              </a:spcBef>
              <a:spcAft>
                <a:spcPts val="0"/>
              </a:spcAft>
              <a:buClr>
                <a:schemeClr val="dk1"/>
              </a:buClr>
              <a:buFont typeface="Calibri"/>
              <a:buNone/>
            </a:pPr>
            <a:r>
              <a:rPr lang="en-NZ" sz="2000" b="0" i="0" u="none" strike="noStrike" cap="none" dirty="0">
                <a:solidFill>
                  <a:schemeClr val="dk1"/>
                </a:solidFill>
                <a:latin typeface="Calibri"/>
                <a:ea typeface="Calibri"/>
                <a:cs typeface="Calibri"/>
                <a:sym typeface="Calibri"/>
              </a:rPr>
              <a:t>Enquiries</a:t>
            </a:r>
          </a:p>
          <a:p>
            <a:pPr marL="0" marR="0" lvl="0" indent="0" algn="l" rtl="0">
              <a:lnSpc>
                <a:spcPct val="100000"/>
              </a:lnSpc>
              <a:spcBef>
                <a:spcPts val="0"/>
              </a:spcBef>
              <a:spcAft>
                <a:spcPts val="0"/>
              </a:spcAft>
              <a:buClr>
                <a:schemeClr val="dk1"/>
              </a:buClr>
              <a:buFont typeface="Calibri"/>
              <a:buNone/>
            </a:pPr>
            <a:r>
              <a:rPr lang="en-NZ" sz="2000" b="0" i="0" u="sng" strike="noStrike" cap="none" dirty="0">
                <a:solidFill>
                  <a:schemeClr val="hlink"/>
                </a:solidFill>
                <a:latin typeface="Calibri"/>
                <a:ea typeface="Calibri"/>
                <a:cs typeface="Calibri"/>
                <a:sym typeface="Calibri"/>
                <a:hlinkClick r:id="rId14"/>
              </a:rPr>
              <a:t>enquiries@nzsciencelearn.org.nz</a:t>
            </a:r>
          </a:p>
          <a:p>
            <a:pPr marL="0" marR="0" lvl="0" indent="0" algn="l" rtl="0">
              <a:lnSpc>
                <a:spcPct val="100000"/>
              </a:lnSpc>
              <a:spcBef>
                <a:spcPts val="0"/>
              </a:spcBef>
              <a:spcAft>
                <a:spcPts val="0"/>
              </a:spcAft>
              <a:buClr>
                <a:schemeClr val="dk1"/>
              </a:buClr>
              <a:buFont typeface="Calibri"/>
              <a:buNone/>
            </a:pP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379412" y="3937000"/>
            <a:ext cx="8229600" cy="2060575"/>
          </a:xfrm>
          <a:prstGeom prst="rect">
            <a:avLst/>
          </a:prstGeom>
          <a:noFill/>
          <a:ln>
            <a:noFill/>
          </a:ln>
        </p:spPr>
        <p:txBody>
          <a:bodyPr wrap="square" lIns="91425" tIns="45700" rIns="91425" bIns="45700" anchor="t" anchorCtr="0">
            <a:noAutofit/>
          </a:bodyPr>
          <a:lstStyle/>
          <a:p>
            <a:pPr marL="0" marR="0" lvl="0" indent="457200" algn="l" rtl="0">
              <a:lnSpc>
                <a:spcPct val="100000"/>
              </a:lnSpc>
              <a:spcBef>
                <a:spcPts val="0"/>
              </a:spcBef>
              <a:spcAft>
                <a:spcPts val="0"/>
              </a:spcAft>
              <a:buClr>
                <a:srgbClr val="6FB7D7"/>
              </a:buClr>
              <a:buFont typeface="Arial"/>
              <a:buNone/>
            </a:pPr>
            <a:r>
              <a:rPr lang="en-NZ" sz="1800" b="0" i="0" u="none" strike="noStrike" cap="none">
                <a:solidFill>
                  <a:srgbClr val="595959"/>
                </a:solidFill>
                <a:latin typeface="Arial"/>
                <a:ea typeface="Arial"/>
                <a:cs typeface="Arial"/>
                <a:sym typeface="Arial"/>
              </a:rPr>
              <a:t> </a:t>
            </a:r>
          </a:p>
        </p:txBody>
      </p:sp>
      <p:sp>
        <p:nvSpPr>
          <p:cNvPr id="448" name="Shape 448"/>
          <p:cNvSpPr txBox="1"/>
          <p:nvPr/>
        </p:nvSpPr>
        <p:spPr>
          <a:xfrm>
            <a:off x="0" y="4732337"/>
            <a:ext cx="8229600" cy="2060575"/>
          </a:xfrm>
          <a:prstGeom prst="rect">
            <a:avLst/>
          </a:prstGeom>
          <a:noFill/>
          <a:ln>
            <a:noFill/>
          </a:ln>
        </p:spPr>
        <p:txBody>
          <a:bodyPr wrap="square" lIns="91425" tIns="45700" rIns="91425" bIns="45700" anchor="t" anchorCtr="0">
            <a:noAutofit/>
          </a:bodyPr>
          <a:lstStyle/>
          <a:p>
            <a:pPr marL="0" marR="0" lvl="0" indent="457200" algn="l" rtl="0">
              <a:lnSpc>
                <a:spcPct val="100000"/>
              </a:lnSpc>
              <a:spcBef>
                <a:spcPts val="0"/>
              </a:spcBef>
              <a:spcAft>
                <a:spcPts val="0"/>
              </a:spcAft>
              <a:buClr>
                <a:srgbClr val="6FB7D7"/>
              </a:buClr>
              <a:buFont typeface="Noto Sans Symbols"/>
              <a:buNone/>
            </a:pPr>
            <a:endParaRPr sz="1800" b="0" i="0" u="none" strike="noStrike" cap="none">
              <a:solidFill>
                <a:srgbClr val="595959"/>
              </a:solidFill>
              <a:latin typeface="Arial"/>
              <a:ea typeface="Arial"/>
              <a:cs typeface="Arial"/>
              <a:sym typeface="Arial"/>
            </a:endParaRPr>
          </a:p>
          <a:p>
            <a:pPr marL="0" marR="0" lvl="0" indent="457200" algn="l" rtl="0">
              <a:lnSpc>
                <a:spcPct val="100000"/>
              </a:lnSpc>
              <a:spcBef>
                <a:spcPts val="2000"/>
              </a:spcBef>
              <a:spcAft>
                <a:spcPts val="0"/>
              </a:spcAft>
              <a:buClr>
                <a:srgbClr val="6FB7D7"/>
              </a:buClr>
              <a:buFont typeface="Noto Sans Symbols"/>
              <a:buNone/>
            </a:pPr>
            <a:endParaRPr sz="1800" b="0" i="0" u="none" strike="noStrike" cap="none">
              <a:solidFill>
                <a:srgbClr val="595959"/>
              </a:solidFill>
              <a:latin typeface="Arial"/>
              <a:ea typeface="Arial"/>
              <a:cs typeface="Arial"/>
              <a:sym typeface="Arial"/>
            </a:endParaRPr>
          </a:p>
        </p:txBody>
      </p:sp>
      <p:sp>
        <p:nvSpPr>
          <p:cNvPr id="449" name="Shape 449"/>
          <p:cNvSpPr txBox="1"/>
          <p:nvPr/>
        </p:nvSpPr>
        <p:spPr>
          <a:xfrm>
            <a:off x="566737" y="2130425"/>
            <a:ext cx="8042273"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Arial"/>
              <a:buNone/>
            </a:pPr>
            <a:r>
              <a:rPr lang="en-NZ" sz="3200" b="0" i="0" u="none" strike="noStrike" cap="none">
                <a:solidFill>
                  <a:schemeClr val="accent1"/>
                </a:solidFill>
                <a:latin typeface="Arial"/>
                <a:ea typeface="Arial"/>
                <a:cs typeface="Arial"/>
                <a:sym typeface="Arial"/>
              </a:rPr>
              <a:t>Thanks!</a:t>
            </a:r>
          </a:p>
          <a:p>
            <a:pPr marL="0" marR="0" lvl="0" indent="0" algn="ctr" rtl="0">
              <a:lnSpc>
                <a:spcPct val="100000"/>
              </a:lnSpc>
              <a:spcBef>
                <a:spcPts val="0"/>
              </a:spcBef>
              <a:spcAft>
                <a:spcPts val="0"/>
              </a:spcAft>
              <a:buClr>
                <a:schemeClr val="dk1"/>
              </a:buClr>
              <a:buFont typeface="Calibri"/>
              <a:buNone/>
            </a:pPr>
            <a:endParaRPr sz="32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chemeClr val="accent1"/>
              </a:buClr>
              <a:buFont typeface="Arial"/>
              <a:buNone/>
            </a:pPr>
            <a:r>
              <a:rPr lang="en-NZ" sz="3200" b="0" i="0" u="none" strike="noStrike" cap="none">
                <a:solidFill>
                  <a:schemeClr val="accent1"/>
                </a:solidFill>
                <a:latin typeface="Arial"/>
                <a:ea typeface="Arial"/>
                <a:cs typeface="Arial"/>
                <a:sym typeface="Arial"/>
              </a:rPr>
              <a:t>Questions and comments?</a:t>
            </a:r>
          </a:p>
          <a:p>
            <a:pPr marL="0" marR="0" lvl="0" indent="0" algn="ctr" rtl="0">
              <a:lnSpc>
                <a:spcPct val="100000"/>
              </a:lnSpc>
              <a:spcBef>
                <a:spcPts val="0"/>
              </a:spcBef>
              <a:spcAft>
                <a:spcPts val="0"/>
              </a:spcAft>
              <a:buClr>
                <a:schemeClr val="dk1"/>
              </a:buClr>
              <a:buFont typeface="Calibri"/>
              <a:buNone/>
            </a:pPr>
            <a:endParaRPr sz="3200" b="0" i="0" u="none" strike="noStrike" cap="none">
              <a:solidFill>
                <a:schemeClr val="accent1"/>
              </a:solidFill>
              <a:latin typeface="Arial"/>
              <a:ea typeface="Arial"/>
              <a:cs typeface="Arial"/>
              <a:sym typeface="Arial"/>
            </a:endParaRPr>
          </a:p>
        </p:txBody>
      </p:sp>
      <p:sp>
        <p:nvSpPr>
          <p:cNvPr id="450" name="Shape 450"/>
          <p:cNvSpPr/>
          <p:nvPr/>
        </p:nvSpPr>
        <p:spPr>
          <a:xfrm>
            <a:off x="225425" y="2826543"/>
            <a:ext cx="8764461" cy="4302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NZ" sz="1100" b="0" i="1" u="none" strike="noStrike" cap="none">
                <a:solidFill>
                  <a:schemeClr val="dk1"/>
                </a:solidFill>
                <a:latin typeface="Arial"/>
                <a:ea typeface="Arial"/>
                <a:cs typeface="Arial"/>
                <a:sym typeface="Arial"/>
              </a:rPr>
              <a:t>The images contained within this PowerPoint presentation are copyrighted to the University of Waikato and other third-party individuals and organisations.</a:t>
            </a:r>
            <a:r>
              <a:rPr lang="en-NZ" sz="1100" b="0" i="0" u="none" strike="noStrike" cap="none">
                <a:solidFill>
                  <a:schemeClr val="dk1"/>
                </a:solidFill>
                <a:latin typeface="Arial"/>
                <a:ea typeface="Arial"/>
                <a:cs typeface="Arial"/>
                <a:sym typeface="Arial"/>
              </a:rPr>
              <a:t> </a:t>
            </a:r>
            <a:r>
              <a:rPr lang="en-NZ" sz="1100" b="0" i="1" u="none" strike="noStrike" cap="none">
                <a:solidFill>
                  <a:schemeClr val="dk1"/>
                </a:solidFill>
                <a:latin typeface="Arial"/>
                <a:ea typeface="Arial"/>
                <a:cs typeface="Arial"/>
                <a:sym typeface="Arial"/>
              </a:rPr>
              <a:t>Any reuse beyond the classroom as per the intended use of these resources should be cleared with the copyright owner/s.</a:t>
            </a:r>
          </a:p>
        </p:txBody>
      </p:sp>
      <p:pic>
        <p:nvPicPr>
          <p:cNvPr id="451" name="Shape 451" descr="Copy of SciLearn Byline RGB.jpg"/>
          <p:cNvPicPr preferRelativeResize="0"/>
          <p:nvPr/>
        </p:nvPicPr>
        <p:blipFill rotWithShape="1">
          <a:blip r:embed="rId3">
            <a:alphaModFix/>
          </a:blip>
          <a:srcRect/>
          <a:stretch/>
        </p:blipFill>
        <p:spPr>
          <a:xfrm>
            <a:off x="7095764" y="4263"/>
            <a:ext cx="2029799" cy="1025400"/>
          </a:xfrm>
          <a:prstGeom prst="rect">
            <a:avLst/>
          </a:prstGeom>
          <a:noFill/>
          <a:ln>
            <a:noFill/>
          </a:ln>
        </p:spPr>
      </p:pic>
      <p:pic>
        <p:nvPicPr>
          <p:cNvPr id="452" name="Shape 452" descr="whio.jpg"/>
          <p:cNvPicPr preferRelativeResize="0"/>
          <p:nvPr/>
        </p:nvPicPr>
        <p:blipFill rotWithShape="1">
          <a:blip r:embed="rId4">
            <a:alphaModFix/>
          </a:blip>
          <a:srcRect/>
          <a:stretch/>
        </p:blipFill>
        <p:spPr>
          <a:xfrm>
            <a:off x="6809983" y="5379046"/>
            <a:ext cx="2334017" cy="1566863"/>
          </a:xfrm>
          <a:prstGeom prst="rect">
            <a:avLst/>
          </a:prstGeom>
          <a:noFill/>
          <a:ln>
            <a:noFill/>
          </a:ln>
        </p:spPr>
      </p:pic>
      <p:pic>
        <p:nvPicPr>
          <p:cNvPr id="453" name="Shape 453"/>
          <p:cNvPicPr preferRelativeResize="0"/>
          <p:nvPr/>
        </p:nvPicPr>
        <p:blipFill rotWithShape="1">
          <a:blip r:embed="rId5">
            <a:alphaModFix/>
          </a:blip>
          <a:srcRect/>
          <a:stretch/>
        </p:blipFill>
        <p:spPr>
          <a:xfrm>
            <a:off x="6903102" y="4024909"/>
            <a:ext cx="2240899" cy="1354137"/>
          </a:xfrm>
          <a:prstGeom prst="rect">
            <a:avLst/>
          </a:prstGeom>
          <a:noFill/>
          <a:ln>
            <a:noFill/>
          </a:ln>
        </p:spPr>
      </p:pic>
      <p:pic>
        <p:nvPicPr>
          <p:cNvPr id="454" name="Shape 454"/>
          <p:cNvPicPr preferRelativeResize="0"/>
          <p:nvPr/>
        </p:nvPicPr>
        <p:blipFill rotWithShape="1">
          <a:blip r:embed="rId6">
            <a:alphaModFix/>
          </a:blip>
          <a:srcRect/>
          <a:stretch/>
        </p:blipFill>
        <p:spPr>
          <a:xfrm>
            <a:off x="1648794" y="5635626"/>
            <a:ext cx="1973264" cy="1222374"/>
          </a:xfrm>
          <a:prstGeom prst="rect">
            <a:avLst/>
          </a:prstGeom>
          <a:noFill/>
          <a:ln>
            <a:noFill/>
          </a:ln>
        </p:spPr>
      </p:pic>
      <p:pic>
        <p:nvPicPr>
          <p:cNvPr id="455" name="Shape 455"/>
          <p:cNvPicPr preferRelativeResize="0"/>
          <p:nvPr/>
        </p:nvPicPr>
        <p:blipFill rotWithShape="1">
          <a:blip r:embed="rId7">
            <a:alphaModFix/>
          </a:blip>
          <a:srcRect/>
          <a:stretch/>
        </p:blipFill>
        <p:spPr>
          <a:xfrm>
            <a:off x="0" y="3979862"/>
            <a:ext cx="1648794" cy="2872435"/>
          </a:xfrm>
          <a:prstGeom prst="rect">
            <a:avLst/>
          </a:prstGeom>
          <a:noFill/>
          <a:ln>
            <a:noFill/>
          </a:ln>
        </p:spPr>
      </p:pic>
      <p:pic>
        <p:nvPicPr>
          <p:cNvPr id="456" name="Shape 456"/>
          <p:cNvPicPr preferRelativeResize="0"/>
          <p:nvPr/>
        </p:nvPicPr>
        <p:blipFill rotWithShape="1">
          <a:blip r:embed="rId8">
            <a:alphaModFix/>
          </a:blip>
          <a:srcRect/>
          <a:stretch/>
        </p:blipFill>
        <p:spPr>
          <a:xfrm>
            <a:off x="1648794" y="3979862"/>
            <a:ext cx="1973264" cy="1655764"/>
          </a:xfrm>
          <a:prstGeom prst="rect">
            <a:avLst/>
          </a:prstGeom>
          <a:noFill/>
          <a:ln>
            <a:noFill/>
          </a:ln>
        </p:spPr>
      </p:pic>
      <p:pic>
        <p:nvPicPr>
          <p:cNvPr id="457" name="Shape 457" descr="whio family_Crown Copyright-  Department of Conservation Te Papa Atawhai.jpg"/>
          <p:cNvPicPr preferRelativeResize="0"/>
          <p:nvPr/>
        </p:nvPicPr>
        <p:blipFill rotWithShape="1">
          <a:blip r:embed="rId9">
            <a:alphaModFix/>
          </a:blip>
          <a:srcRect/>
          <a:stretch/>
        </p:blipFill>
        <p:spPr>
          <a:xfrm>
            <a:off x="3622058" y="3979862"/>
            <a:ext cx="3281044" cy="292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WHIO FOREVER RESOURCES</a:t>
            </a:r>
          </a:p>
        </p:txBody>
      </p:sp>
      <p:pic>
        <p:nvPicPr>
          <p:cNvPr id="142" name="Shape 142" descr="Copy of SciLearn Byline RGB.jpg"/>
          <p:cNvPicPr preferRelativeResize="0"/>
          <p:nvPr/>
        </p:nvPicPr>
        <p:blipFill rotWithShape="1">
          <a:blip r:embed="rId3">
            <a:alphaModFix/>
          </a:blip>
          <a:srcRect/>
          <a:stretch/>
        </p:blipFill>
        <p:spPr>
          <a:xfrm>
            <a:off x="0" y="5788012"/>
            <a:ext cx="2173799" cy="1069988"/>
          </a:xfrm>
          <a:prstGeom prst="rect">
            <a:avLst/>
          </a:prstGeom>
          <a:noFill/>
          <a:ln>
            <a:noFill/>
          </a:ln>
        </p:spPr>
      </p:pic>
      <p:sp>
        <p:nvSpPr>
          <p:cNvPr id="143" name="Shape 143"/>
          <p:cNvSpPr txBox="1"/>
          <p:nvPr/>
        </p:nvSpPr>
        <p:spPr>
          <a:xfrm>
            <a:off x="229695" y="1555606"/>
            <a:ext cx="3904862" cy="3927806"/>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The resources include:</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booklets</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posters</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videos</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PowerPoints</a:t>
            </a:r>
          </a:p>
          <a:p>
            <a:pPr marL="342900" marR="0" lvl="0" indent="-342900" algn="l" rtl="0">
              <a:lnSpc>
                <a:spcPct val="100000"/>
              </a:lnSpc>
              <a:spcBef>
                <a:spcPts val="60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online information </a:t>
            </a:r>
            <a:r>
              <a:rPr lang="en-NZ" sz="1800" b="0" i="0" u="sng" strike="noStrike" cap="none">
                <a:solidFill>
                  <a:schemeClr val="hlink"/>
                </a:solidFill>
                <a:latin typeface="Arial"/>
                <a:ea typeface="Arial"/>
                <a:cs typeface="Arial"/>
                <a:sym typeface="Arial"/>
                <a:hlinkClick r:id="rId4"/>
              </a:rPr>
              <a:t>www.doc.govt.nz/education-whio</a:t>
            </a:r>
          </a:p>
          <a:p>
            <a:pPr marL="342900" marR="0" lvl="0" indent="-342900" algn="l" rtl="0">
              <a:lnSpc>
                <a:spcPct val="150000"/>
              </a:lnSpc>
              <a:spcBef>
                <a:spcPts val="1520"/>
              </a:spcBef>
              <a:spcAft>
                <a:spcPts val="0"/>
              </a:spcAft>
              <a:buClr>
                <a:srgbClr val="7F7F7F"/>
              </a:buClr>
              <a:buFont typeface="Arial"/>
              <a:buNone/>
            </a:pPr>
            <a:endParaRPr sz="1600" b="0" i="0" u="none" strike="noStrike" cap="none">
              <a:solidFill>
                <a:srgbClr val="7F7F7F"/>
              </a:solidFill>
              <a:latin typeface="Quattrocento Sans"/>
              <a:ea typeface="Quattrocento Sans"/>
              <a:cs typeface="Quattrocento Sans"/>
              <a:sym typeface="Quattrocento Sans"/>
            </a:endParaRPr>
          </a:p>
          <a:p>
            <a:pPr marL="342900" marR="0" lvl="0" indent="-342900" algn="l" rtl="0">
              <a:lnSpc>
                <a:spcPct val="100000"/>
              </a:lnSpc>
              <a:spcBef>
                <a:spcPts val="1440"/>
              </a:spcBef>
              <a:spcAft>
                <a:spcPts val="0"/>
              </a:spcAft>
              <a:buClr>
                <a:srgbClr val="7F7F7F"/>
              </a:buClr>
              <a:buFont typeface="Arial"/>
              <a:buNone/>
            </a:pPr>
            <a:endParaRPr sz="3200" b="0" i="0" u="none" strike="noStrike" cap="none">
              <a:solidFill>
                <a:srgbClr val="7F7F7F"/>
              </a:solidFill>
              <a:latin typeface="Arial"/>
              <a:ea typeface="Arial"/>
              <a:cs typeface="Arial"/>
              <a:sym typeface="Arial"/>
            </a:endParaRPr>
          </a:p>
        </p:txBody>
      </p:sp>
      <p:pic>
        <p:nvPicPr>
          <p:cNvPr id="144" name="Shape 144" descr="Screen Shot 2017-03-15 at 4.00.12 PM.png"/>
          <p:cNvPicPr preferRelativeResize="0"/>
          <p:nvPr/>
        </p:nvPicPr>
        <p:blipFill rotWithShape="1">
          <a:blip r:embed="rId5">
            <a:alphaModFix/>
          </a:blip>
          <a:srcRect/>
          <a:stretch/>
        </p:blipFill>
        <p:spPr>
          <a:xfrm rot="945803">
            <a:off x="5340691" y="931459"/>
            <a:ext cx="3182766" cy="4181408"/>
          </a:xfrm>
          <a:prstGeom prst="rect">
            <a:avLst/>
          </a:prstGeom>
          <a:noFill/>
          <a:ln>
            <a:noFill/>
          </a:ln>
        </p:spPr>
      </p:pic>
      <p:pic>
        <p:nvPicPr>
          <p:cNvPr id="145" name="Shape 145" descr="Screen Shot 2017-03-15 at 3.59.47 PM.png"/>
          <p:cNvPicPr preferRelativeResize="0"/>
          <p:nvPr/>
        </p:nvPicPr>
        <p:blipFill rotWithShape="1">
          <a:blip r:embed="rId6">
            <a:alphaModFix/>
          </a:blip>
          <a:srcRect/>
          <a:stretch/>
        </p:blipFill>
        <p:spPr>
          <a:xfrm rot="-735490">
            <a:off x="3943508" y="1700699"/>
            <a:ext cx="2921689" cy="3512592"/>
          </a:xfrm>
          <a:prstGeom prst="rect">
            <a:avLst/>
          </a:prstGeom>
          <a:noFill/>
          <a:ln>
            <a:noFill/>
          </a:ln>
        </p:spPr>
      </p:pic>
      <p:pic>
        <p:nvPicPr>
          <p:cNvPr id="146" name="Shape 146" descr="Screen Shot 2017-03-15 at 4.00.37 PM.png"/>
          <p:cNvPicPr preferRelativeResize="0"/>
          <p:nvPr/>
        </p:nvPicPr>
        <p:blipFill rotWithShape="1">
          <a:blip r:embed="rId7">
            <a:alphaModFix/>
          </a:blip>
          <a:srcRect/>
          <a:stretch/>
        </p:blipFill>
        <p:spPr>
          <a:xfrm rot="999789">
            <a:off x="4388904" y="3437872"/>
            <a:ext cx="2270745" cy="28928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166656" y="454595"/>
            <a:ext cx="6070800" cy="464700"/>
          </a:xfrm>
          <a:prstGeom prst="rect">
            <a:avLst/>
          </a:prstGeom>
        </p:spPr>
        <p:txBody>
          <a:bodyPr wrap="square" lIns="91425" tIns="91425" rIns="91425" bIns="91425" anchor="ctr" anchorCtr="0">
            <a:noAutofit/>
          </a:bodyPr>
          <a:lstStyle/>
          <a:p>
            <a:pPr marL="0" lvl="0" indent="0">
              <a:spcBef>
                <a:spcPts val="0"/>
              </a:spcBef>
              <a:buNone/>
            </a:pPr>
            <a:r>
              <a:rPr lang="en-NZ" sz="1600">
                <a:solidFill>
                  <a:srgbClr val="FFFFFF"/>
                </a:solidFill>
              </a:rPr>
              <a:t>ENVIRONMENTAL EDUCATION FOR SUSTAINABILITY AND CONSERVATION</a:t>
            </a:r>
          </a:p>
        </p:txBody>
      </p:sp>
      <p:pic>
        <p:nvPicPr>
          <p:cNvPr id="153" name="Shape 153"/>
          <p:cNvPicPr preferRelativeResize="0"/>
          <p:nvPr/>
        </p:nvPicPr>
        <p:blipFill>
          <a:blip r:embed="rId3">
            <a:alphaModFix/>
          </a:blip>
          <a:stretch>
            <a:fillRect/>
          </a:stretch>
        </p:blipFill>
        <p:spPr>
          <a:xfrm>
            <a:off x="657225" y="1053970"/>
            <a:ext cx="7829550" cy="4943475"/>
          </a:xfrm>
          <a:prstGeom prst="rect">
            <a:avLst/>
          </a:prstGeom>
          <a:noFill/>
          <a:ln>
            <a:noFill/>
          </a:ln>
        </p:spPr>
      </p:pic>
      <p:pic>
        <p:nvPicPr>
          <p:cNvPr id="154" name="Shape 154"/>
          <p:cNvPicPr preferRelativeResize="0"/>
          <p:nvPr/>
        </p:nvPicPr>
        <p:blipFill>
          <a:blip r:embed="rId4">
            <a:alphaModFix/>
          </a:blip>
          <a:stretch>
            <a:fillRect/>
          </a:stretch>
        </p:blipFill>
        <p:spPr>
          <a:xfrm>
            <a:off x="7010400" y="5806925"/>
            <a:ext cx="2133600" cy="971550"/>
          </a:xfrm>
          <a:prstGeom prst="rect">
            <a:avLst/>
          </a:prstGeom>
          <a:noFill/>
          <a:ln>
            <a:noFill/>
          </a:ln>
        </p:spPr>
      </p:pic>
      <p:pic>
        <p:nvPicPr>
          <p:cNvPr id="155" name="Shape 155"/>
          <p:cNvPicPr preferRelativeResize="0"/>
          <p:nvPr/>
        </p:nvPicPr>
        <p:blipFill>
          <a:blip r:embed="rId5">
            <a:alphaModFix/>
          </a:blip>
          <a:stretch>
            <a:fillRect/>
          </a:stretch>
        </p:blipFill>
        <p:spPr>
          <a:xfrm>
            <a:off x="152400" y="6149845"/>
            <a:ext cx="1407913" cy="555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166656" y="454595"/>
            <a:ext cx="6070929" cy="464599"/>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ENVIRONMENTAL EDUCATION FOR SUSTAINABILITY AND CONSERVATION</a:t>
            </a:r>
          </a:p>
        </p:txBody>
      </p:sp>
      <p:sp>
        <p:nvSpPr>
          <p:cNvPr id="161" name="Shape 161"/>
          <p:cNvSpPr txBox="1">
            <a:spLocks noGrp="1"/>
          </p:cNvSpPr>
          <p:nvPr>
            <p:ph type="body" idx="4294967295"/>
          </p:nvPr>
        </p:nvSpPr>
        <p:spPr>
          <a:xfrm>
            <a:off x="6431990" y="1601508"/>
            <a:ext cx="2305610" cy="2648759"/>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Both EEfS and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conservation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education focus on </a:t>
            </a:r>
            <a:br>
              <a:rPr lang="en-NZ" sz="2000" b="0" i="0" u="none" strike="noStrike" cap="none">
                <a:solidFill>
                  <a:schemeClr val="dk1"/>
                </a:solidFill>
                <a:latin typeface="Calibri"/>
                <a:ea typeface="Calibri"/>
                <a:cs typeface="Calibri"/>
                <a:sym typeface="Calibri"/>
              </a:rPr>
            </a:br>
            <a:r>
              <a:rPr lang="en-NZ" sz="2000" b="0" i="0" u="none" strike="noStrike" cap="none">
                <a:solidFill>
                  <a:schemeClr val="dk1"/>
                </a:solidFill>
                <a:latin typeface="Calibri"/>
                <a:ea typeface="Calibri"/>
                <a:cs typeface="Calibri"/>
                <a:sym typeface="Calibri"/>
              </a:rPr>
              <a:t>fostering students’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ability and skills to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take appropriate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action to improve </a:t>
            </a:r>
          </a:p>
          <a:p>
            <a:pPr marL="0" marR="0" lvl="0" indent="0" algn="l" rtl="0">
              <a:lnSpc>
                <a:spcPct val="100000"/>
              </a:lnSpc>
              <a:spcBef>
                <a:spcPts val="0"/>
              </a:spcBef>
              <a:spcAft>
                <a:spcPts val="0"/>
              </a:spcAft>
              <a:buClr>
                <a:schemeClr val="dk1"/>
              </a:buClr>
              <a:buFont typeface="Arial"/>
              <a:buNone/>
            </a:pPr>
            <a:r>
              <a:rPr lang="en-NZ" sz="2000" b="0" i="0" u="none" strike="noStrike" cap="none">
                <a:solidFill>
                  <a:schemeClr val="dk1"/>
                </a:solidFill>
                <a:latin typeface="Calibri"/>
                <a:ea typeface="Calibri"/>
                <a:cs typeface="Calibri"/>
                <a:sym typeface="Calibri"/>
              </a:rPr>
              <a:t>their world.</a:t>
            </a:r>
          </a:p>
        </p:txBody>
      </p:sp>
      <p:pic>
        <p:nvPicPr>
          <p:cNvPr id="162" name="Shape 162" descr="Copy of SciLearn Byline RGB.jpg"/>
          <p:cNvPicPr preferRelativeResize="0"/>
          <p:nvPr/>
        </p:nvPicPr>
        <p:blipFill rotWithShape="1">
          <a:blip r:embed="rId3">
            <a:alphaModFix/>
          </a:blip>
          <a:srcRect/>
          <a:stretch/>
        </p:blipFill>
        <p:spPr>
          <a:xfrm>
            <a:off x="0" y="5910122"/>
            <a:ext cx="1929552" cy="947878"/>
          </a:xfrm>
          <a:prstGeom prst="rect">
            <a:avLst/>
          </a:prstGeom>
          <a:noFill/>
          <a:ln>
            <a:noFill/>
          </a:ln>
        </p:spPr>
      </p:pic>
      <p:pic>
        <p:nvPicPr>
          <p:cNvPr id="163" name="Shape 163"/>
          <p:cNvPicPr preferRelativeResize="0"/>
          <p:nvPr/>
        </p:nvPicPr>
        <p:blipFill>
          <a:blip r:embed="rId4">
            <a:alphaModFix/>
          </a:blip>
          <a:stretch>
            <a:fillRect/>
          </a:stretch>
        </p:blipFill>
        <p:spPr>
          <a:xfrm>
            <a:off x="265350" y="1442727"/>
            <a:ext cx="5898901" cy="424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66656" y="454595"/>
            <a:ext cx="6070929" cy="464599"/>
          </a:xfrm>
          <a:prstGeom prst="rect">
            <a:avLst/>
          </a:prstGeom>
          <a:noFill/>
          <a:ln>
            <a:noFill/>
          </a:ln>
        </p:spPr>
        <p:txBody>
          <a:bodyPr wrap="square" lIns="68550" tIns="68550" rIns="68550" bIns="6855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WHIO INQUIRY PROCESS</a:t>
            </a:r>
          </a:p>
        </p:txBody>
      </p:sp>
      <p:grpSp>
        <p:nvGrpSpPr>
          <p:cNvPr id="169" name="Shape 169"/>
          <p:cNvGrpSpPr/>
          <p:nvPr/>
        </p:nvGrpSpPr>
        <p:grpSpPr>
          <a:xfrm>
            <a:off x="287500" y="1027800"/>
            <a:ext cx="4479480" cy="5208671"/>
            <a:chOff x="955547" y="68946"/>
            <a:chExt cx="5089162" cy="7025453"/>
          </a:xfrm>
        </p:grpSpPr>
        <p:pic>
          <p:nvPicPr>
            <p:cNvPr id="170" name="Shape 170"/>
            <p:cNvPicPr preferRelativeResize="0"/>
            <p:nvPr/>
          </p:nvPicPr>
          <p:blipFill rotWithShape="1">
            <a:blip r:embed="rId3">
              <a:alphaModFix/>
            </a:blip>
            <a:srcRect t="4852"/>
            <a:stretch/>
          </p:blipFill>
          <p:spPr>
            <a:xfrm>
              <a:off x="955547" y="68946"/>
              <a:ext cx="5016900" cy="4983300"/>
            </a:xfrm>
            <a:prstGeom prst="rect">
              <a:avLst/>
            </a:prstGeom>
            <a:noFill/>
            <a:ln>
              <a:noFill/>
            </a:ln>
          </p:spPr>
        </p:pic>
        <p:pic>
          <p:nvPicPr>
            <p:cNvPr id="171" name="Shape 171"/>
            <p:cNvPicPr preferRelativeResize="0"/>
            <p:nvPr/>
          </p:nvPicPr>
          <p:blipFill rotWithShape="1">
            <a:blip r:embed="rId4">
              <a:alphaModFix/>
            </a:blip>
            <a:srcRect/>
            <a:stretch/>
          </p:blipFill>
          <p:spPr>
            <a:xfrm>
              <a:off x="1017909" y="4952998"/>
              <a:ext cx="5026800" cy="2141400"/>
            </a:xfrm>
            <a:prstGeom prst="rect">
              <a:avLst/>
            </a:prstGeom>
            <a:noFill/>
            <a:ln>
              <a:noFill/>
            </a:ln>
          </p:spPr>
        </p:pic>
      </p:grpSp>
      <p:pic>
        <p:nvPicPr>
          <p:cNvPr id="172" name="Shape 172" descr="Copy of SciLearn Byline RGB.jpg"/>
          <p:cNvPicPr preferRelativeResize="0"/>
          <p:nvPr/>
        </p:nvPicPr>
        <p:blipFill rotWithShape="1">
          <a:blip r:embed="rId5">
            <a:alphaModFix/>
          </a:blip>
          <a:srcRect t="9639" b="11738"/>
          <a:stretch/>
        </p:blipFill>
        <p:spPr>
          <a:xfrm>
            <a:off x="0" y="6236475"/>
            <a:ext cx="2094900" cy="621600"/>
          </a:xfrm>
          <a:prstGeom prst="rect">
            <a:avLst/>
          </a:prstGeom>
          <a:noFill/>
          <a:ln>
            <a:noFill/>
          </a:ln>
        </p:spPr>
      </p:pic>
      <p:pic>
        <p:nvPicPr>
          <p:cNvPr id="173" name="Shape 173"/>
          <p:cNvPicPr preferRelativeResize="0"/>
          <p:nvPr/>
        </p:nvPicPr>
        <p:blipFill>
          <a:blip r:embed="rId6">
            <a:alphaModFix/>
          </a:blip>
          <a:stretch>
            <a:fillRect/>
          </a:stretch>
        </p:blipFill>
        <p:spPr>
          <a:xfrm>
            <a:off x="4766975" y="1913952"/>
            <a:ext cx="3882426" cy="2856125"/>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166656" y="454595"/>
            <a:ext cx="6070929" cy="464599"/>
          </a:xfrm>
          <a:prstGeom prst="rect">
            <a:avLst/>
          </a:prstGeom>
          <a:noFill/>
          <a:ln>
            <a:noFill/>
          </a:ln>
        </p:spPr>
        <p:txBody>
          <a:bodyPr wrap="square" lIns="68550" tIns="68550" rIns="68550" bIns="6855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WHIO INQUIRY PROCESS</a:t>
            </a:r>
          </a:p>
        </p:txBody>
      </p:sp>
      <p:pic>
        <p:nvPicPr>
          <p:cNvPr id="179" name="Shape 179" descr="Copy of SciLearn Byline RGB.jpg"/>
          <p:cNvPicPr preferRelativeResize="0"/>
          <p:nvPr/>
        </p:nvPicPr>
        <p:blipFill rotWithShape="1">
          <a:blip r:embed="rId3">
            <a:alphaModFix/>
          </a:blip>
          <a:srcRect/>
          <a:stretch/>
        </p:blipFill>
        <p:spPr>
          <a:xfrm>
            <a:off x="0" y="5873488"/>
            <a:ext cx="2173799" cy="984511"/>
          </a:xfrm>
          <a:prstGeom prst="rect">
            <a:avLst/>
          </a:prstGeom>
          <a:noFill/>
          <a:ln>
            <a:noFill/>
          </a:ln>
        </p:spPr>
      </p:pic>
      <p:pic>
        <p:nvPicPr>
          <p:cNvPr id="180" name="Shape 180" descr="Screen Shot 2017-03-16 at 9.26.47 AM.png"/>
          <p:cNvPicPr preferRelativeResize="0"/>
          <p:nvPr/>
        </p:nvPicPr>
        <p:blipFill rotWithShape="1">
          <a:blip r:embed="rId4">
            <a:alphaModFix/>
          </a:blip>
          <a:srcRect/>
          <a:stretch/>
        </p:blipFill>
        <p:spPr>
          <a:xfrm>
            <a:off x="4224884" y="1377895"/>
            <a:ext cx="4465667" cy="3337818"/>
          </a:xfrm>
          <a:prstGeom prst="rect">
            <a:avLst/>
          </a:prstGeom>
          <a:noFill/>
          <a:ln>
            <a:noFill/>
          </a:ln>
        </p:spPr>
      </p:pic>
      <p:grpSp>
        <p:nvGrpSpPr>
          <p:cNvPr id="181" name="Shape 181"/>
          <p:cNvGrpSpPr/>
          <p:nvPr/>
        </p:nvGrpSpPr>
        <p:grpSpPr>
          <a:xfrm>
            <a:off x="290021" y="1554037"/>
            <a:ext cx="2719626" cy="3836830"/>
            <a:chOff x="955536" y="-185193"/>
            <a:chExt cx="5089147" cy="7279505"/>
          </a:xfrm>
        </p:grpSpPr>
        <p:pic>
          <p:nvPicPr>
            <p:cNvPr id="182" name="Shape 182"/>
            <p:cNvPicPr preferRelativeResize="0"/>
            <p:nvPr/>
          </p:nvPicPr>
          <p:blipFill rotWithShape="1">
            <a:blip r:embed="rId5">
              <a:alphaModFix/>
            </a:blip>
            <a:srcRect/>
            <a:stretch/>
          </p:blipFill>
          <p:spPr>
            <a:xfrm>
              <a:off x="955536" y="-185193"/>
              <a:ext cx="5017001" cy="5237543"/>
            </a:xfrm>
            <a:prstGeom prst="rect">
              <a:avLst/>
            </a:prstGeom>
            <a:noFill/>
            <a:ln>
              <a:noFill/>
            </a:ln>
          </p:spPr>
        </p:pic>
        <p:pic>
          <p:nvPicPr>
            <p:cNvPr id="183" name="Shape 183"/>
            <p:cNvPicPr preferRelativeResize="0"/>
            <p:nvPr/>
          </p:nvPicPr>
          <p:blipFill rotWithShape="1">
            <a:blip r:embed="rId6">
              <a:alphaModFix/>
            </a:blip>
            <a:srcRect/>
            <a:stretch/>
          </p:blipFill>
          <p:spPr>
            <a:xfrm>
              <a:off x="1017909" y="4952998"/>
              <a:ext cx="5026774" cy="2141314"/>
            </a:xfrm>
            <a:prstGeom prst="rect">
              <a:avLst/>
            </a:prstGeom>
            <a:noFill/>
            <a:ln>
              <a:noFill/>
            </a:ln>
          </p:spPr>
        </p:pic>
      </p:grpSp>
      <p:pic>
        <p:nvPicPr>
          <p:cNvPr id="184" name="Shape 184" descr="Screen Shot 2017-04-06 at 12.49.43 PM.png"/>
          <p:cNvPicPr preferRelativeResize="0"/>
          <p:nvPr/>
        </p:nvPicPr>
        <p:blipFill rotWithShape="1">
          <a:blip r:embed="rId7">
            <a:alphaModFix/>
          </a:blip>
          <a:srcRect/>
          <a:stretch/>
        </p:blipFill>
        <p:spPr>
          <a:xfrm>
            <a:off x="4224805" y="746784"/>
            <a:ext cx="4465800" cy="4863300"/>
          </a:xfrm>
          <a:prstGeom prst="rect">
            <a:avLst/>
          </a:prstGeom>
          <a:noFill/>
          <a:ln>
            <a:noFill/>
          </a:ln>
        </p:spPr>
      </p:pic>
      <p:pic>
        <p:nvPicPr>
          <p:cNvPr id="185" name="Shape 185" descr="Screen Shot 2017-04-06 at 12.51.18 PM.png"/>
          <p:cNvPicPr preferRelativeResize="0"/>
          <p:nvPr/>
        </p:nvPicPr>
        <p:blipFill rotWithShape="1">
          <a:blip r:embed="rId8">
            <a:alphaModFix/>
          </a:blip>
          <a:srcRect/>
          <a:stretch/>
        </p:blipFill>
        <p:spPr>
          <a:xfrm>
            <a:off x="295819" y="1668522"/>
            <a:ext cx="3811499" cy="372234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166656" y="453600"/>
            <a:ext cx="6070929" cy="464599"/>
          </a:xfrm>
          <a:prstGeom prst="rect">
            <a:avLst/>
          </a:prstGeom>
          <a:noFill/>
          <a:ln>
            <a:noFill/>
          </a:ln>
        </p:spPr>
        <p:txBody>
          <a:bodyPr wrap="square" lIns="68400" tIns="68400" rIns="68400" bIns="68400" anchor="ctr" anchorCtr="0">
            <a:noAutofit/>
          </a:bodyPr>
          <a:lstStyle/>
          <a:p>
            <a:pPr marL="0" marR="0" lvl="0" indent="0" algn="l" rtl="0">
              <a:lnSpc>
                <a:spcPct val="90000"/>
              </a:lnSpc>
              <a:spcBef>
                <a:spcPts val="0"/>
              </a:spcBef>
              <a:spcAft>
                <a:spcPts val="0"/>
              </a:spcAft>
              <a:buClr>
                <a:schemeClr val="lt1"/>
              </a:buClr>
              <a:buFont typeface="Nunito"/>
              <a:buNone/>
            </a:pPr>
            <a:r>
              <a:rPr lang="en-NZ" sz="2400" b="1" i="0" u="none" strike="noStrike" cap="none">
                <a:solidFill>
                  <a:schemeClr val="lt1"/>
                </a:solidFill>
                <a:latin typeface="Nunito"/>
                <a:ea typeface="Nunito"/>
                <a:cs typeface="Nunito"/>
                <a:sym typeface="Nunito"/>
              </a:rPr>
              <a:t>STAGE 2: ASK – some of our participants’ questions</a:t>
            </a:r>
          </a:p>
        </p:txBody>
      </p:sp>
      <p:pic>
        <p:nvPicPr>
          <p:cNvPr id="191" name="Shape 191" descr="Copy of SciLearn Byline RGB.jpg"/>
          <p:cNvPicPr preferRelativeResize="0"/>
          <p:nvPr/>
        </p:nvPicPr>
        <p:blipFill rotWithShape="1">
          <a:blip r:embed="rId3">
            <a:alphaModFix/>
          </a:blip>
          <a:srcRect/>
          <a:stretch/>
        </p:blipFill>
        <p:spPr>
          <a:xfrm>
            <a:off x="0" y="5910122"/>
            <a:ext cx="1785662" cy="947878"/>
          </a:xfrm>
          <a:prstGeom prst="rect">
            <a:avLst/>
          </a:prstGeom>
          <a:noFill/>
          <a:ln>
            <a:noFill/>
          </a:ln>
        </p:spPr>
      </p:pic>
      <p:pic>
        <p:nvPicPr>
          <p:cNvPr id="192" name="Shape 192" descr="Screen Shot 2017-03-23 at 1.40.03 PM.png"/>
          <p:cNvPicPr preferRelativeResize="0"/>
          <p:nvPr/>
        </p:nvPicPr>
        <p:blipFill rotWithShape="1">
          <a:blip r:embed="rId4">
            <a:alphaModFix/>
          </a:blip>
          <a:srcRect/>
          <a:stretch/>
        </p:blipFill>
        <p:spPr>
          <a:xfrm>
            <a:off x="6667500" y="5463085"/>
            <a:ext cx="2476500" cy="1244598"/>
          </a:xfrm>
          <a:prstGeom prst="rect">
            <a:avLst/>
          </a:prstGeom>
          <a:noFill/>
          <a:ln>
            <a:noFill/>
          </a:ln>
        </p:spPr>
      </p:pic>
      <p:pic>
        <p:nvPicPr>
          <p:cNvPr id="193" name="Shape 193"/>
          <p:cNvPicPr preferRelativeResize="0"/>
          <p:nvPr/>
        </p:nvPicPr>
        <p:blipFill rotWithShape="1">
          <a:blip r:embed="rId5">
            <a:alphaModFix/>
          </a:blip>
          <a:srcRect/>
          <a:stretch/>
        </p:blipFill>
        <p:spPr>
          <a:xfrm>
            <a:off x="1877984" y="1627178"/>
            <a:ext cx="5273070" cy="3805601"/>
          </a:xfrm>
          <a:prstGeom prst="rect">
            <a:avLst/>
          </a:prstGeom>
          <a:noFill/>
          <a:ln>
            <a:noFill/>
          </a:ln>
        </p:spPr>
      </p:pic>
      <p:sp>
        <p:nvSpPr>
          <p:cNvPr id="194" name="Shape 194"/>
          <p:cNvSpPr txBox="1"/>
          <p:nvPr/>
        </p:nvSpPr>
        <p:spPr>
          <a:xfrm>
            <a:off x="1785662" y="5561575"/>
            <a:ext cx="2832900" cy="1047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Can I find out more about the food chain, e.g. what nymphs do they eat? </a:t>
            </a:r>
          </a:p>
        </p:txBody>
      </p:sp>
      <p:sp>
        <p:nvSpPr>
          <p:cNvPr id="195" name="Shape 195"/>
          <p:cNvSpPr txBox="1"/>
          <p:nvPr/>
        </p:nvSpPr>
        <p:spPr>
          <a:xfrm>
            <a:off x="7151056" y="1432441"/>
            <a:ext cx="1981800" cy="9234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What are the optimum conditions for whio? </a:t>
            </a:r>
          </a:p>
        </p:txBody>
      </p:sp>
      <p:sp>
        <p:nvSpPr>
          <p:cNvPr id="196" name="Shape 196"/>
          <p:cNvSpPr txBox="1"/>
          <p:nvPr/>
        </p:nvSpPr>
        <p:spPr>
          <a:xfrm>
            <a:off x="7202960" y="2862202"/>
            <a:ext cx="1878000" cy="9233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Are there any ducks with similar beaks? </a:t>
            </a:r>
          </a:p>
        </p:txBody>
      </p:sp>
      <p:sp>
        <p:nvSpPr>
          <p:cNvPr id="197" name="Shape 197"/>
          <p:cNvSpPr txBox="1"/>
          <p:nvPr/>
        </p:nvSpPr>
        <p:spPr>
          <a:xfrm>
            <a:off x="123824" y="4652475"/>
            <a:ext cx="1600200" cy="9234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Did they used to live in other rivers? </a:t>
            </a:r>
          </a:p>
        </p:txBody>
      </p:sp>
      <p:sp>
        <p:nvSpPr>
          <p:cNvPr id="198" name="Shape 198"/>
          <p:cNvSpPr txBox="1"/>
          <p:nvPr/>
        </p:nvSpPr>
        <p:spPr>
          <a:xfrm>
            <a:off x="4883197" y="5637766"/>
            <a:ext cx="1878000" cy="64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Why are they endangered? </a:t>
            </a:r>
          </a:p>
        </p:txBody>
      </p:sp>
      <p:sp>
        <p:nvSpPr>
          <p:cNvPr id="199" name="Shape 199"/>
          <p:cNvSpPr txBox="1"/>
          <p:nvPr/>
        </p:nvSpPr>
        <p:spPr>
          <a:xfrm>
            <a:off x="0" y="1480291"/>
            <a:ext cx="1877984" cy="20313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Do whio have different adaptations since they live in fast-flowing streams? Looks tough on the ducklings. </a:t>
            </a:r>
          </a:p>
        </p:txBody>
      </p:sp>
      <p:sp>
        <p:nvSpPr>
          <p:cNvPr id="200" name="Shape 200"/>
          <p:cNvSpPr txBox="1"/>
          <p:nvPr/>
        </p:nvSpPr>
        <p:spPr>
          <a:xfrm>
            <a:off x="7304997" y="4162587"/>
            <a:ext cx="1878000" cy="9234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Are there any other endangered native ducks? </a:t>
            </a:r>
          </a:p>
        </p:txBody>
      </p:sp>
      <p:sp>
        <p:nvSpPr>
          <p:cNvPr id="201" name="Shape 201"/>
          <p:cNvSpPr txBox="1"/>
          <p:nvPr/>
        </p:nvSpPr>
        <p:spPr>
          <a:xfrm>
            <a:off x="0" y="3850041"/>
            <a:ext cx="1877984" cy="646331"/>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NZ" sz="1800" b="0" i="0" u="none" strike="noStrike" cap="none">
                <a:solidFill>
                  <a:srgbClr val="000000"/>
                </a:solidFill>
                <a:latin typeface="Arial"/>
                <a:ea typeface="Arial"/>
                <a:cs typeface="Arial"/>
                <a:sym typeface="Arial"/>
              </a:rPr>
              <a:t>What is the whio’s habitat? </a:t>
            </a:r>
          </a:p>
        </p:txBody>
      </p:sp>
      <p:sp>
        <p:nvSpPr>
          <p:cNvPr id="202" name="Shape 202"/>
          <p:cNvSpPr txBox="1"/>
          <p:nvPr/>
        </p:nvSpPr>
        <p:spPr>
          <a:xfrm>
            <a:off x="4908840" y="5155307"/>
            <a:ext cx="3030854" cy="2616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n-NZ" sz="1100" b="0" i="0" u="none" strike="noStrike" cap="none">
                <a:solidFill>
                  <a:schemeClr val="lt1"/>
                </a:solidFill>
                <a:latin typeface="Calibri"/>
                <a:ea typeface="Calibri"/>
                <a:cs typeface="Calibri"/>
                <a:sym typeface="Calibri"/>
              </a:rPr>
              <a:t>© Bubs Smith permission via DOC</a:t>
            </a:r>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2338</Words>
  <Application>Microsoft Office PowerPoint</Application>
  <PresentationFormat>On-screen Show (4:3)</PresentationFormat>
  <Paragraphs>236</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Nunito</vt:lpstr>
      <vt:lpstr>Quattrocento Sans</vt:lpstr>
      <vt:lpstr>Arial Black</vt:lpstr>
      <vt:lpstr>Office Theme</vt:lpstr>
      <vt:lpstr>WHY LEARN ABOUT WHIO?</vt:lpstr>
      <vt:lpstr>WHY LEARN ABOUT WHIO?</vt:lpstr>
      <vt:lpstr>BACKGROUND AND THEMES</vt:lpstr>
      <vt:lpstr>WHIO FOREVER RESOURCES</vt:lpstr>
      <vt:lpstr>ENVIRONMENTAL EDUCATION FOR SUSTAINABILITY AND CONSERVATION</vt:lpstr>
      <vt:lpstr>ENVIRONMENTAL EDUCATION FOR SUSTAINABILITY AND CONSERVATION</vt:lpstr>
      <vt:lpstr>PowerPoint Presentation</vt:lpstr>
      <vt:lpstr>PowerPoint Presentation</vt:lpstr>
      <vt:lpstr>STAGE 2: ASK – some of our participants’ questions</vt:lpstr>
      <vt:lpstr>A possible grouping of questions for investigation</vt:lpstr>
      <vt:lpstr>WHAKAPAPA AND BIODIVERSITY</vt:lpstr>
      <vt:lpstr>CLASSIFYING WHIO</vt:lpstr>
      <vt:lpstr>CONSERVATION STATUS</vt:lpstr>
      <vt:lpstr>SPOT THE DIFFERENCE </vt:lpstr>
      <vt:lpstr>SPOT THE DIFFERENCE – some answers and ideas </vt:lpstr>
      <vt:lpstr>SPOT THE DIFFERENCE </vt:lpstr>
      <vt:lpstr>HABITAT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WHIO HABITAT</vt:lpstr>
      <vt:lpstr>SPOT THE WHIO</vt:lpstr>
      <vt:lpstr>PowerPoint Presentation</vt:lpstr>
      <vt:lpstr>WHAT NEXT?</vt:lpstr>
      <vt:lpstr>PowerPoint Presentation</vt:lpstr>
      <vt:lpstr>WHAT NEXT? Useful websites and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learn about whio? – slideshow</dc:title>
  <dc:creator>Science Learning Hub – Pokapū Akoranga Pūtaiao, The University of Waikato Te Whare Wānanga o Waikato</dc:creator>
  <cp:lastModifiedBy>V</cp:lastModifiedBy>
  <cp:revision>1</cp:revision>
  <dcterms:modified xsi:type="dcterms:W3CDTF">2021-09-16T01:43:50Z</dcterms:modified>
</cp:coreProperties>
</file>