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0"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9144000" cy="6858000" type="screen4x3"/>
  <p:notesSz cx="6858000" cy="9144000"/>
  <p:embeddedFontLst>
    <p:embeddedFont>
      <p:font typeface="Calibri" panose="020F0502020204030204" pitchFamily="34" charset="0"/>
      <p:regular r:id="rId38"/>
      <p:bold r:id="rId39"/>
      <p:italic r:id="rId40"/>
      <p:boldItalic r:id="rId41"/>
    </p:embeddedFont>
    <p:embeddedFont>
      <p:font typeface="Source Sans Pro" panose="020B0503030403020204" pitchFamily="34" charset="0"/>
      <p:regular r:id="rId42"/>
      <p:bold r:id="rId43"/>
      <p:italic r:id="rId44"/>
      <p:boldItalic r:id="rId45"/>
    </p:embeddedFont>
    <p:embeddedFont>
      <p:font typeface="Verdana" panose="020B0604030504040204" pitchFamily="3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BE87F0B-EDD7-43D1-B2E2-E41F0C4712F2}">
  <a:tblStyle styleId="{0BE87F0B-EDD7-43D1-B2E2-E41F0C4712F2}" styleName="Table_0">
    <a:wholeTbl>
      <a:tcTxStyle>
        <a:font>
          <a:latin typeface="Arial"/>
          <a:ea typeface="Arial"/>
          <a:cs typeface="Arial"/>
        </a:font>
        <a:srgbClr val="000000"/>
      </a:tcTxStyle>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199E73A-DE17-46E0-8D52-72B890BAE05F}"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DD9C159-06B7-4FE6-9301-829EA9EE4CD6}" styleName="Table_2">
    <a:wholeTbl>
      <a:tcTxStyle b="off" i="off">
        <a:font>
          <a:latin typeface="Arial"/>
          <a:ea typeface="Arial"/>
          <a:cs typeface="Arial"/>
        </a:font>
        <a:schemeClr val="dk1"/>
      </a:tcTxStyle>
      <a:tcStyle>
        <a:tcBdr>
          <a:left>
            <a:ln w="9525" cap="flat" cmpd="sng">
              <a:solidFill>
                <a:schemeClr val="accent1"/>
              </a:solidFill>
              <a:prstDash val="solid"/>
              <a:round/>
              <a:headEnd type="none" w="med" len="med"/>
              <a:tailEnd type="none" w="med" len="med"/>
            </a:ln>
          </a:left>
          <a:right>
            <a:ln w="9525" cap="flat" cmpd="sng">
              <a:solidFill>
                <a:schemeClr val="accent1"/>
              </a:solidFill>
              <a:prstDash val="solid"/>
              <a:round/>
              <a:headEnd type="none" w="med" len="med"/>
              <a:tailEnd type="none" w="med" len="med"/>
            </a:ln>
          </a:right>
          <a:top>
            <a:ln w="9525" cap="flat" cmpd="sng">
              <a:solidFill>
                <a:schemeClr val="accent1"/>
              </a:solidFill>
              <a:prstDash val="solid"/>
              <a:round/>
              <a:headEnd type="none" w="med" len="med"/>
              <a:tailEnd type="none" w="med" len="med"/>
            </a:ln>
          </a:top>
          <a:bottom>
            <a:ln w="9525" cap="flat" cmpd="sng">
              <a:solidFill>
                <a:schemeClr val="accent1"/>
              </a:solidFill>
              <a:prstDash val="solid"/>
              <a:round/>
              <a:headEnd type="none" w="med" len="med"/>
              <a:tailEnd type="none" w="med" len="med"/>
            </a:ln>
          </a:bottom>
          <a:insideH>
            <a:ln w="9525" cap="flat" cmpd="sng">
              <a:solidFill>
                <a:schemeClr val="accent1"/>
              </a:solidFill>
              <a:prstDash val="solid"/>
              <a:round/>
              <a:headEnd type="none" w="med" len="med"/>
              <a:tailEnd type="none" w="med" len="med"/>
            </a:ln>
          </a:insideH>
          <a:insideV>
            <a:ln w="9525" cap="flat" cmpd="sng">
              <a:solidFill>
                <a:schemeClr val="accent1"/>
              </a:solidFill>
              <a:prstDash val="solid"/>
              <a:round/>
              <a:headEnd type="none" w="med" len="med"/>
              <a:tailEnd type="none" w="med" len="med"/>
            </a:ln>
          </a:insideV>
        </a:tcBdr>
        <a:fill>
          <a:solidFill>
            <a:srgbClr val="FFFFFF">
              <a:alpha val="0"/>
            </a:srgbClr>
          </a:solidFill>
        </a:fill>
      </a:tcStyle>
    </a:wholeTbl>
    <a:band1H>
      <a:tcTxStyle b="off" i="off"/>
      <a:tcStyle>
        <a:tcBdr/>
        <a:fill>
          <a:solidFill>
            <a:schemeClr val="accent1">
              <a:alpha val="40000"/>
            </a:schemeClr>
          </a:solidFill>
        </a:fill>
      </a:tcStyle>
    </a:band1H>
    <a:band2H>
      <a:tcTxStyle b="off" i="off"/>
      <a:tcStyle>
        <a:tcBdr/>
      </a:tcStyle>
    </a:band2H>
    <a:band1V>
      <a:tcTxStyle b="off" i="off"/>
      <a:tcStyle>
        <a:tcBdr>
          <a:top>
            <a:ln w="9525" cap="flat" cmpd="sng">
              <a:solidFill>
                <a:schemeClr val="accent1"/>
              </a:solidFill>
              <a:prstDash val="solid"/>
              <a:round/>
              <a:headEnd type="none" w="med" len="med"/>
              <a:tailEnd type="none" w="med" len="med"/>
            </a:ln>
          </a:top>
          <a:bottom>
            <a:ln w="9525" cap="flat" cmpd="sng">
              <a:solidFill>
                <a:schemeClr val="accent1"/>
              </a:solidFill>
              <a:prstDash val="solid"/>
              <a:round/>
              <a:headEnd type="none" w="med" len="med"/>
              <a:tailEnd type="none" w="med" len="med"/>
            </a:ln>
          </a:bottom>
        </a:tcBdr>
        <a:fill>
          <a:solidFill>
            <a:schemeClr val="accent1">
              <a:alpha val="40000"/>
            </a:schemeClr>
          </a:solidFill>
        </a:fill>
      </a:tcStyle>
    </a:band1V>
    <a:band2V>
      <a:tcTxStyle b="off" i="off"/>
      <a:tcStyle>
        <a:tcBdr/>
      </a:tcStyle>
    </a:band2V>
    <a:lastCol>
      <a:tcTxStyle b="on" i="off"/>
      <a:tcStyle>
        <a:tcBdr>
          <a:left>
            <a:ln w="9525" cap="flat" cmpd="sng">
              <a:solidFill>
                <a:schemeClr val="accent1"/>
              </a:solidFill>
              <a:prstDash val="solid"/>
              <a:round/>
              <a:headEnd type="none" w="med" len="med"/>
              <a:tailEnd type="none" w="med" len="med"/>
            </a:ln>
          </a:left>
          <a:right>
            <a:ln w="9525" cap="flat" cmpd="sng">
              <a:solidFill>
                <a:schemeClr val="accent1"/>
              </a:solidFill>
              <a:prstDash val="solid"/>
              <a:round/>
              <a:headEnd type="none" w="med" len="med"/>
              <a:tailEnd type="none" w="med" len="med"/>
            </a:ln>
          </a:right>
          <a:top>
            <a:ln w="9525" cap="flat" cmpd="sng">
              <a:solidFill>
                <a:schemeClr val="accent1"/>
              </a:solidFill>
              <a:prstDash val="solid"/>
              <a:round/>
              <a:headEnd type="none" w="med" len="med"/>
              <a:tailEnd type="none" w="med" len="med"/>
            </a:ln>
          </a:top>
          <a:bottom>
            <a:ln w="9525" cap="flat" cmpd="sng">
              <a:solidFill>
                <a:schemeClr val="accent1"/>
              </a:solidFill>
              <a:prstDash val="solid"/>
              <a:round/>
              <a:headEnd type="none" w="med" len="med"/>
              <a:tailEnd type="none" w="med" len="med"/>
            </a:ln>
          </a:bottom>
          <a:insideH>
            <a:ln w="9525" cap="flat" cmpd="sng">
              <a:solidFill>
                <a:schemeClr val="accent1"/>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tcStyle>
    </a:lastCol>
    <a:firstCol>
      <a:tcTxStyle b="on" i="off"/>
      <a:tcStyle>
        <a:tcBdr>
          <a:left>
            <a:ln w="9525" cap="flat" cmpd="sng">
              <a:solidFill>
                <a:schemeClr val="accent1"/>
              </a:solidFill>
              <a:prstDash val="solid"/>
              <a:round/>
              <a:headEnd type="none" w="med" len="med"/>
              <a:tailEnd type="none" w="med" len="med"/>
            </a:ln>
          </a:left>
          <a:right>
            <a:ln w="9525" cap="flat" cmpd="sng">
              <a:solidFill>
                <a:schemeClr val="accent1"/>
              </a:solidFill>
              <a:prstDash val="solid"/>
              <a:round/>
              <a:headEnd type="none" w="med" len="med"/>
              <a:tailEnd type="none" w="med" len="med"/>
            </a:ln>
          </a:right>
          <a:top>
            <a:ln w="9525" cap="flat" cmpd="sng">
              <a:solidFill>
                <a:schemeClr val="accent1"/>
              </a:solidFill>
              <a:prstDash val="solid"/>
              <a:round/>
              <a:headEnd type="none" w="med" len="med"/>
              <a:tailEnd type="none" w="med" len="med"/>
            </a:ln>
          </a:top>
          <a:bottom>
            <a:ln w="9525" cap="flat" cmpd="sng">
              <a:solidFill>
                <a:schemeClr val="accent1"/>
              </a:solidFill>
              <a:prstDash val="solid"/>
              <a:round/>
              <a:headEnd type="none" w="med" len="med"/>
              <a:tailEnd type="none" w="med" len="med"/>
            </a:ln>
          </a:bottom>
          <a:insideH>
            <a:ln w="9525" cap="flat" cmpd="sng">
              <a:solidFill>
                <a:schemeClr val="accent1"/>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tcStyle>
    </a:firstCol>
    <a:lastRow>
      <a:tcTxStyle b="on" i="off"/>
      <a:tcStyle>
        <a:tcBdr>
          <a:left>
            <a:ln w="9525" cap="flat" cmpd="sng">
              <a:solidFill>
                <a:schemeClr val="accent1"/>
              </a:solidFill>
              <a:prstDash val="solid"/>
              <a:round/>
              <a:headEnd type="none" w="med" len="med"/>
              <a:tailEnd type="none" w="med" len="med"/>
            </a:ln>
          </a:left>
          <a:right>
            <a:ln w="9525" cap="flat" cmpd="sng">
              <a:solidFill>
                <a:schemeClr val="accent1"/>
              </a:solidFill>
              <a:prstDash val="solid"/>
              <a:round/>
              <a:headEnd type="none" w="med" len="med"/>
              <a:tailEnd type="none" w="med" len="med"/>
            </a:ln>
          </a:right>
          <a:top>
            <a:ln w="9525" cap="flat" cmpd="sng">
              <a:solidFill>
                <a:schemeClr val="accent1"/>
              </a:solidFill>
              <a:prstDash val="solid"/>
              <a:round/>
              <a:headEnd type="none" w="med" len="med"/>
              <a:tailEnd type="none" w="med" len="med"/>
            </a:ln>
          </a:top>
          <a:bottom>
            <a:ln w="9525"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left>
            <a:ln w="9525" cap="flat" cmpd="sng">
              <a:solidFill>
                <a:schemeClr val="accent1"/>
              </a:solidFill>
              <a:prstDash val="solid"/>
              <a:round/>
              <a:headEnd type="none" w="med" len="med"/>
              <a:tailEnd type="none" w="med" len="med"/>
            </a:ln>
          </a:left>
          <a:right>
            <a:ln w="9525" cap="flat" cmpd="sng">
              <a:solidFill>
                <a:schemeClr val="accent1"/>
              </a:solidFill>
              <a:prstDash val="solid"/>
              <a:round/>
              <a:headEnd type="none" w="med" len="med"/>
              <a:tailEnd type="none" w="med" len="med"/>
            </a:ln>
          </a:right>
          <a:top>
            <a:ln w="9525" cap="flat" cmpd="sng">
              <a:solidFill>
                <a:schemeClr val="accent1"/>
              </a:solidFill>
              <a:prstDash val="solid"/>
              <a:round/>
              <a:headEnd type="none" w="med" len="med"/>
              <a:tailEnd type="none" w="med" len="med"/>
            </a:ln>
          </a:top>
          <a:bottom>
            <a:ln w="9525" cap="flat" cmpd="sng">
              <a:solidFill>
                <a:schemeClr val="l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chemeClr val="accent1"/>
          </a:solidFill>
        </a:fill>
      </a:tcStyle>
    </a:firstRow>
    <a:neCell>
      <a:tcTxStyle b="off" i="off"/>
      <a:tcStyle>
        <a:tcBdr/>
      </a:tcStyle>
    </a:neCell>
    <a:nwCell>
      <a:tcTxStyle b="off" i="off"/>
      <a:tcStyle>
        <a:tcBdr/>
      </a:tcStyle>
    </a:nwCell>
  </a:tblStyle>
  <a:tblStyle styleId="{C592D290-0193-4129-8518-C5C6E892FCF3}" styleName="Table_3">
    <a:wholeTbl>
      <a:tcTxStyle b="off" i="off">
        <a:font>
          <a:latin typeface="Arial"/>
          <a:ea typeface="Arial"/>
          <a:cs typeface="Arial"/>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7ECEF"/>
          </a:solidFill>
        </a:fill>
      </a:tcStyle>
    </a:wholeTbl>
    <a:band1H>
      <a:tcTxStyle b="off" i="off"/>
      <a:tcStyle>
        <a:tcBdr/>
        <a:fill>
          <a:solidFill>
            <a:srgbClr val="CBD6DF"/>
          </a:solidFill>
        </a:fill>
      </a:tcStyle>
    </a:band1H>
    <a:band2H>
      <a:tcTxStyle b="off" i="off"/>
      <a:tcStyle>
        <a:tcBdr/>
      </a:tcStyle>
    </a:band2H>
    <a:band1V>
      <a:tcTxStyle b="off" i="off"/>
      <a:tcStyle>
        <a:tcBdr/>
        <a:fill>
          <a:solidFill>
            <a:srgbClr val="CBD6DF"/>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170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6200" y="0"/>
            <a:ext cx="2971799" cy="457200"/>
          </a:xfrm>
          <a:prstGeom prst="rect">
            <a:avLst/>
          </a:prstGeom>
          <a:noFill/>
          <a:ln>
            <a:noFill/>
          </a:ln>
        </p:spPr>
        <p:txBody>
          <a:bodyPr wrap="square" lIns="91425" tIns="91425" rIns="91425" bIns="91425" anchor="t" anchorCtr="0"/>
          <a:lstStyle>
            <a:lvl1pPr marL="0" marR="0" lvl="0" indent="0" algn="r"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6" name="Shape 6"/>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lstStyle>
            <a:lvl1pPr marL="152400" marR="0" lvl="0" indent="0" algn="l" rtl="0">
              <a:spcBef>
                <a:spcPts val="36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1pPr>
            <a:lvl2pPr marL="609600" marR="0" lvl="1" indent="0" algn="l" rtl="0">
              <a:spcBef>
                <a:spcPts val="36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2pPr>
            <a:lvl3pPr marL="1066800" marR="0" lvl="2" indent="0" algn="l" rtl="0">
              <a:spcBef>
                <a:spcPts val="36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524000" marR="0" lvl="3" indent="0" algn="l" rtl="0">
              <a:spcBef>
                <a:spcPts val="36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4pPr>
            <a:lvl5pPr marL="1981200" marR="0" lvl="4" indent="0" algn="l" rtl="0">
              <a:spcBef>
                <a:spcPts val="36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5pPr>
            <a:lvl6pPr marL="2438400" marR="0" lvl="5" indent="0" algn="l" rtl="0">
              <a:spcBef>
                <a:spcPts val="0"/>
              </a:spcBef>
              <a:buClr>
                <a:schemeClr val="dk1"/>
              </a:buClr>
              <a:buSzPts val="1200"/>
              <a:buFont typeface="Calibri"/>
              <a:buChar char="■"/>
              <a:defRPr sz="1200" b="0" i="0" u="none" strike="noStrike" cap="none">
                <a:solidFill>
                  <a:schemeClr val="dk1"/>
                </a:solidFill>
                <a:latin typeface="Calibri"/>
                <a:ea typeface="Calibri"/>
                <a:cs typeface="Calibri"/>
                <a:sym typeface="Calibri"/>
              </a:defRPr>
            </a:lvl6pPr>
            <a:lvl7pPr marL="2895600" marR="0" lvl="6" indent="0" algn="l" rtl="0">
              <a:spcBef>
                <a:spcPts val="0"/>
              </a:spcBef>
              <a:buClr>
                <a:schemeClr val="dk1"/>
              </a:buClr>
              <a:buSzPts val="1200"/>
              <a:buFont typeface="Calibri"/>
              <a:buChar char="●"/>
              <a:defRPr sz="1200" b="0" i="0" u="none" strike="noStrike" cap="none">
                <a:solidFill>
                  <a:schemeClr val="dk1"/>
                </a:solidFill>
                <a:latin typeface="Calibri"/>
                <a:ea typeface="Calibri"/>
                <a:cs typeface="Calibri"/>
                <a:sym typeface="Calibri"/>
              </a:defRPr>
            </a:lvl7pPr>
            <a:lvl8pPr marL="3352800" marR="0" lvl="7" indent="0" algn="l" rtl="0">
              <a:spcBef>
                <a:spcPts val="0"/>
              </a:spcBef>
              <a:buClr>
                <a:schemeClr val="dk1"/>
              </a:buClr>
              <a:buSzPts val="1200"/>
              <a:buFont typeface="Calibri"/>
              <a:buChar char="○"/>
              <a:defRPr sz="1200" b="0" i="0" u="none" strike="noStrike" cap="none">
                <a:solidFill>
                  <a:schemeClr val="dk1"/>
                </a:solidFill>
                <a:latin typeface="Calibri"/>
                <a:ea typeface="Calibri"/>
                <a:cs typeface="Calibri"/>
                <a:sym typeface="Calibri"/>
              </a:defRPr>
            </a:lvl8pPr>
            <a:lvl9pPr marL="3810000" marR="0" lvl="8" indent="0" algn="l" rtl="0">
              <a:spcBef>
                <a:spcPts val="0"/>
              </a:spcBef>
              <a:buClr>
                <a:schemeClr val="dk1"/>
              </a:buClr>
              <a:buSzPts val="12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6800"/>
            <a:ext cx="2971799" cy="4572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a:t>
            </a:fld>
            <a:endParaRPr lang="en-AU"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sciencelearn.org.nz/images/3139-adult-size"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stuff.co.nz/national/blogs/in-our-nature/8618612/Autumn-alien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stuff.co.nz/national/blogs/in-our-nature/8618612/Autumn-alien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nzcurriculum.tki.org.nz/The-New-Zealand-Curriculum/Science/Achievement-objectives%23collapsible1"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ienceonline.tki.org.nz/Introducing-five-science-capabilitie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sciencelearn.org.nz/resources/1438-classification-system"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sciencelearn.org.nz/resources/1411-diy-fern-classification"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literacyonline.tki.org.nz"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ciencelearn.org.nz/resources/511-monarch-butterflie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picturebooks.co.nz/"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fromwww.stuff.co.nz/national/blogs/in-our-nature/8618612/Autumn-alien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Shape 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32" name="Shape 32"/>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19050" algn="l" rtl="0">
              <a:lnSpc>
                <a:spcPct val="100000"/>
              </a:lnSpc>
              <a:spcBef>
                <a:spcPts val="0"/>
              </a:spcBef>
              <a:spcAft>
                <a:spcPts val="0"/>
              </a:spcAft>
              <a:buClr>
                <a:schemeClr val="dk1"/>
              </a:buClr>
              <a:buSzPts val="300"/>
              <a:buFont typeface="Calibri"/>
              <a:buNone/>
            </a:pPr>
            <a:r>
              <a:rPr lang="en-AU" sz="1200" b="0" i="0" u="sng" strike="noStrike" cap="none">
                <a:solidFill>
                  <a:schemeClr val="hlink"/>
                </a:solidFill>
                <a:latin typeface="Calibri"/>
                <a:ea typeface="Calibri"/>
                <a:cs typeface="Calibri"/>
                <a:sym typeface="Calibri"/>
                <a:hlinkClick r:id="rId3"/>
              </a:rPr>
              <a:t>www.sciencelearn.org.nz/images/3139-adult-size</a:t>
            </a:r>
            <a:r>
              <a:rPr lang="en-AU" sz="1200" b="0" i="0" u="none" strike="noStrike" cap="none">
                <a:solidFill>
                  <a:schemeClr val="dk1"/>
                </a:solidFill>
                <a:latin typeface="Calibri"/>
                <a:ea typeface="Calibri"/>
                <a:cs typeface="Calibri"/>
                <a:sym typeface="Calibri"/>
              </a:rPr>
              <a:t> </a:t>
            </a:r>
          </a:p>
        </p:txBody>
      </p:sp>
      <p:sp>
        <p:nvSpPr>
          <p:cNvPr id="33" name="Shape 33"/>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33" name="Shape 133"/>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19050" algn="l" rtl="0">
              <a:spcBef>
                <a:spcPts val="0"/>
              </a:spcBef>
              <a:spcAft>
                <a:spcPts val="0"/>
              </a:spcAft>
              <a:buClr>
                <a:schemeClr val="dk1"/>
              </a:buClr>
              <a:buSzPts val="300"/>
              <a:buFont typeface="Calibri"/>
              <a:buNone/>
            </a:pPr>
            <a:r>
              <a:rPr lang="en-AU" sz="1200" b="0" i="0" u="none" strike="noStrike" cap="none">
                <a:solidFill>
                  <a:schemeClr val="dk1"/>
                </a:solidFill>
                <a:latin typeface="Calibri"/>
                <a:ea typeface="Calibri"/>
                <a:cs typeface="Calibri"/>
                <a:sym typeface="Calibri"/>
              </a:rPr>
              <a:t>Step 2 – Discuss what you saw. In science, we don’t always get the chance to have a prolonged look. List your observations, make predictions</a:t>
            </a:r>
          </a:p>
        </p:txBody>
      </p:sp>
      <p:sp>
        <p:nvSpPr>
          <p:cNvPr id="134" name="Shape 134"/>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22225" algn="l" rtl="0">
              <a:lnSpc>
                <a:spcPct val="100000"/>
              </a:lnSpc>
              <a:spcBef>
                <a:spcPts val="0"/>
              </a:spcBef>
              <a:spcAft>
                <a:spcPts val="0"/>
              </a:spcAft>
              <a:buClr>
                <a:srgbClr val="000000"/>
              </a:buClr>
              <a:buSzPts val="350"/>
              <a:buFont typeface="Arial"/>
              <a:buNone/>
            </a:pPr>
            <a:fld id="{00000000-1234-1234-1234-123412341234}" type="slidenum">
              <a:rPr lang="en-AU" sz="1400" b="0" i="0" u="none" strike="noStrike" cap="none">
                <a:solidFill>
                  <a:srgbClr val="000000"/>
                </a:solidFill>
                <a:latin typeface="Arial"/>
                <a:ea typeface="Arial"/>
                <a:cs typeface="Arial"/>
                <a:sym typeface="Arial"/>
              </a:rPr>
              <a:t>10</a:t>
            </a:fld>
            <a:endParaRPr lang="en-AU"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42" name="Shape 142"/>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19050" algn="l" rtl="0">
              <a:spcBef>
                <a:spcPts val="0"/>
              </a:spcBef>
              <a:spcAft>
                <a:spcPts val="0"/>
              </a:spcAft>
              <a:buClr>
                <a:schemeClr val="dk1"/>
              </a:buClr>
              <a:buSzPts val="300"/>
              <a:buFont typeface="Calibri"/>
              <a:buNone/>
            </a:pPr>
            <a:r>
              <a:rPr lang="en-AU" sz="1200" b="0" i="0" u="none" strike="noStrike" cap="none">
                <a:solidFill>
                  <a:schemeClr val="dk1"/>
                </a:solidFill>
                <a:latin typeface="Calibri"/>
                <a:ea typeface="Calibri"/>
                <a:cs typeface="Calibri"/>
                <a:sym typeface="Calibri"/>
              </a:rPr>
              <a:t>Step 2 – Discuss what you saw. In science, we don’t always get the chance to have a prolonged look. </a:t>
            </a:r>
          </a:p>
        </p:txBody>
      </p:sp>
      <p:sp>
        <p:nvSpPr>
          <p:cNvPr id="143" name="Shape 143"/>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22225" algn="l" rtl="0">
              <a:lnSpc>
                <a:spcPct val="100000"/>
              </a:lnSpc>
              <a:spcBef>
                <a:spcPts val="0"/>
              </a:spcBef>
              <a:spcAft>
                <a:spcPts val="0"/>
              </a:spcAft>
              <a:buClr>
                <a:srgbClr val="000000"/>
              </a:buClr>
              <a:buSzPts val="350"/>
              <a:buFont typeface="Arial"/>
              <a:buNone/>
            </a:pPr>
            <a:fld id="{00000000-1234-1234-1234-123412341234}" type="slidenum">
              <a:rPr lang="en-AU" sz="1400" b="0" i="0" u="none" strike="noStrike" cap="none">
                <a:solidFill>
                  <a:srgbClr val="000000"/>
                </a:solidFill>
                <a:latin typeface="Arial"/>
                <a:ea typeface="Arial"/>
                <a:cs typeface="Arial"/>
                <a:sym typeface="Arial"/>
              </a:rPr>
              <a:t>11</a:t>
            </a:fld>
            <a:endParaRPr lang="en-AU"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65" name="Shape 165"/>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19050" algn="l" rtl="0">
              <a:spcBef>
                <a:spcPts val="0"/>
              </a:spcBef>
              <a:spcAft>
                <a:spcPts val="0"/>
              </a:spcAft>
              <a:buClr>
                <a:schemeClr val="dk1"/>
              </a:buClr>
              <a:buSzPts val="300"/>
              <a:buFont typeface="Calibri"/>
              <a:buNone/>
            </a:pPr>
            <a:r>
              <a:rPr lang="en-AU" sz="1200" b="0" i="0" u="none" strike="noStrike" cap="none">
                <a:solidFill>
                  <a:schemeClr val="dk1"/>
                </a:solidFill>
                <a:latin typeface="Calibri"/>
                <a:ea typeface="Calibri"/>
                <a:cs typeface="Calibri"/>
                <a:sym typeface="Calibri"/>
              </a:rPr>
              <a:t>Step 2 – Discuss what you saw. Making predictions about what the article may be about based only on their glimpse of the picture.</a:t>
            </a:r>
          </a:p>
        </p:txBody>
      </p:sp>
      <p:sp>
        <p:nvSpPr>
          <p:cNvPr id="166" name="Shape 166"/>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22225" algn="l" rtl="0">
              <a:lnSpc>
                <a:spcPct val="100000"/>
              </a:lnSpc>
              <a:spcBef>
                <a:spcPts val="0"/>
              </a:spcBef>
              <a:spcAft>
                <a:spcPts val="0"/>
              </a:spcAft>
              <a:buClr>
                <a:srgbClr val="000000"/>
              </a:buClr>
              <a:buSzPts val="350"/>
              <a:buFont typeface="Arial"/>
              <a:buNone/>
            </a:pPr>
            <a:fld id="{00000000-1234-1234-1234-123412341234}" type="slidenum">
              <a:rPr lang="en-AU" sz="1400" b="0" i="0" u="none" strike="noStrike" cap="none">
                <a:solidFill>
                  <a:srgbClr val="000000"/>
                </a:solidFill>
                <a:latin typeface="Arial"/>
                <a:ea typeface="Arial"/>
                <a:cs typeface="Arial"/>
                <a:sym typeface="Arial"/>
              </a:rPr>
              <a:t>12</a:t>
            </a:fld>
            <a:endParaRPr lang="en-AU"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83" name="Shape 183"/>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76200" marR="0" lvl="0" indent="-152400" algn="l" rtl="0">
              <a:spcBef>
                <a:spcPts val="0"/>
              </a:spcBef>
              <a:spcAft>
                <a:spcPts val="0"/>
              </a:spcAft>
              <a:buClr>
                <a:schemeClr val="dk1"/>
              </a:buClr>
              <a:buSzPts val="1200"/>
              <a:buFont typeface="Calibri"/>
              <a:buNone/>
            </a:pPr>
            <a:r>
              <a:rPr lang="en-AU" sz="1200" b="0" i="0" u="none" strike="noStrike" cap="none">
                <a:solidFill>
                  <a:schemeClr val="dk1"/>
                </a:solidFill>
                <a:latin typeface="Calibri"/>
                <a:ea typeface="Calibri"/>
                <a:cs typeface="Calibri"/>
                <a:sym typeface="Calibri"/>
              </a:rPr>
              <a:t>Step 3 – Taking another look, making more predictions, beginning to ask questions and to discuss ideas.</a:t>
            </a:r>
          </a:p>
        </p:txBody>
      </p:sp>
      <p:sp>
        <p:nvSpPr>
          <p:cNvPr id="184" name="Shape 184"/>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22225" algn="l" rtl="0">
              <a:lnSpc>
                <a:spcPct val="100000"/>
              </a:lnSpc>
              <a:spcBef>
                <a:spcPts val="0"/>
              </a:spcBef>
              <a:spcAft>
                <a:spcPts val="0"/>
              </a:spcAft>
              <a:buClr>
                <a:srgbClr val="000000"/>
              </a:buClr>
              <a:buSzPts val="350"/>
              <a:buFont typeface="Arial"/>
              <a:buNone/>
            </a:pPr>
            <a:fld id="{00000000-1234-1234-1234-123412341234}" type="slidenum">
              <a:rPr lang="en-AU" sz="1400" b="0" i="0" u="none" strike="noStrike" cap="none">
                <a:solidFill>
                  <a:srgbClr val="000000"/>
                </a:solidFill>
                <a:latin typeface="Arial"/>
                <a:ea typeface="Arial"/>
                <a:cs typeface="Arial"/>
                <a:sym typeface="Arial"/>
              </a:rPr>
              <a:t>13</a:t>
            </a:fld>
            <a:endParaRPr lang="en-AU"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93" name="Shape 193"/>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76200" marR="0" lvl="0" indent="-152400" algn="l" rtl="0">
              <a:spcBef>
                <a:spcPts val="0"/>
              </a:spcBef>
              <a:spcAft>
                <a:spcPts val="0"/>
              </a:spcAft>
              <a:buClr>
                <a:schemeClr val="dk1"/>
              </a:buClr>
              <a:buSzPts val="1200"/>
              <a:buFont typeface="Calibri"/>
              <a:buNone/>
            </a:pPr>
            <a:r>
              <a:rPr lang="en-AU" sz="1200" b="0" i="0" u="none" strike="noStrike" cap="none">
                <a:solidFill>
                  <a:schemeClr val="dk1"/>
                </a:solidFill>
                <a:latin typeface="Calibri"/>
                <a:ea typeface="Calibri"/>
                <a:cs typeface="Calibri"/>
                <a:sym typeface="Calibri"/>
              </a:rPr>
              <a:t>After a better look the responses are richer now; students begin discussing their ideas and this offers more opportunity for teachers to use critical and prompting questions such as ‘Why do you think that?’</a:t>
            </a:r>
          </a:p>
        </p:txBody>
      </p:sp>
      <p:sp>
        <p:nvSpPr>
          <p:cNvPr id="194" name="Shape 194"/>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22225" algn="l" rtl="0">
              <a:lnSpc>
                <a:spcPct val="100000"/>
              </a:lnSpc>
              <a:spcBef>
                <a:spcPts val="0"/>
              </a:spcBef>
              <a:spcAft>
                <a:spcPts val="0"/>
              </a:spcAft>
              <a:buClr>
                <a:srgbClr val="000000"/>
              </a:buClr>
              <a:buSzPts val="350"/>
              <a:buFont typeface="Arial"/>
              <a:buNone/>
            </a:pPr>
            <a:fld id="{00000000-1234-1234-1234-123412341234}" type="slidenum">
              <a:rPr lang="en-AU" sz="1400" b="0" i="0" u="none" strike="noStrike" cap="none">
                <a:solidFill>
                  <a:srgbClr val="000000"/>
                </a:solidFill>
                <a:latin typeface="Arial"/>
                <a:ea typeface="Arial"/>
                <a:cs typeface="Arial"/>
                <a:sym typeface="Arial"/>
              </a:rPr>
              <a:t>14</a:t>
            </a:fld>
            <a:endParaRPr lang="en-AU"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218" name="Shape 218"/>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19050" algn="l" rtl="0">
              <a:spcBef>
                <a:spcPts val="0"/>
              </a:spcBef>
              <a:spcAft>
                <a:spcPts val="0"/>
              </a:spcAft>
              <a:buClr>
                <a:schemeClr val="dk1"/>
              </a:buClr>
              <a:buSzPts val="300"/>
              <a:buFont typeface="Calibri"/>
              <a:buNone/>
            </a:pPr>
            <a:r>
              <a:rPr lang="en-AU" sz="1200" b="0" i="0" u="none" strike="noStrike" cap="none">
                <a:solidFill>
                  <a:schemeClr val="dk1"/>
                </a:solidFill>
                <a:latin typeface="Calibri"/>
                <a:ea typeface="Calibri"/>
                <a:cs typeface="Calibri"/>
                <a:sym typeface="Calibri"/>
              </a:rPr>
              <a:t>Step 4 – Looking at the title</a:t>
            </a:r>
          </a:p>
          <a:p>
            <a:pPr marL="0" marR="0" lvl="0" indent="-19050" algn="l" rtl="0">
              <a:spcBef>
                <a:spcPts val="360"/>
              </a:spcBef>
              <a:spcAft>
                <a:spcPts val="0"/>
              </a:spcAft>
              <a:buClr>
                <a:schemeClr val="dk1"/>
              </a:buClr>
              <a:buSzPts val="300"/>
              <a:buFont typeface="Calibri"/>
              <a:buNone/>
            </a:pPr>
            <a:r>
              <a:rPr lang="en-AU" sz="1200" b="0" i="0" u="none" strike="noStrike" cap="none">
                <a:solidFill>
                  <a:schemeClr val="dk1"/>
                </a:solidFill>
                <a:latin typeface="Calibri"/>
                <a:ea typeface="Calibri"/>
                <a:cs typeface="Calibri"/>
                <a:sym typeface="Calibri"/>
              </a:rPr>
              <a:t>This process is adapted from </a:t>
            </a:r>
            <a:r>
              <a:rPr lang="en-AU" sz="1200" b="0" i="0" u="sng" strike="noStrike" cap="none">
                <a:solidFill>
                  <a:schemeClr val="hlink"/>
                </a:solidFill>
                <a:latin typeface="Calibri"/>
                <a:ea typeface="Calibri"/>
                <a:cs typeface="Calibri"/>
                <a:sym typeface="Calibri"/>
                <a:hlinkClick r:id="rId3"/>
              </a:rPr>
              <a:t>http://www.stuff.co.nz/national/blogs/in-our-nature/8618612/Autumn-aliens</a:t>
            </a:r>
            <a:r>
              <a:rPr lang="en-AU" sz="1200" b="0" i="0" u="none" strike="noStrike" cap="none">
                <a:solidFill>
                  <a:schemeClr val="dk1"/>
                </a:solidFill>
                <a:latin typeface="Calibri"/>
                <a:ea typeface="Calibri"/>
                <a:cs typeface="Calibri"/>
                <a:sym typeface="Calibri"/>
              </a:rPr>
              <a:t> by Anne Barker Te Toi Tupu 2013</a:t>
            </a:r>
          </a:p>
          <a:p>
            <a:pPr marL="76200" marR="0" lvl="0" indent="-152400" algn="l" rtl="0">
              <a:spcBef>
                <a:spcPts val="36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19" name="Shape 219"/>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22225" algn="l" rtl="0">
              <a:lnSpc>
                <a:spcPct val="100000"/>
              </a:lnSpc>
              <a:spcBef>
                <a:spcPts val="0"/>
              </a:spcBef>
              <a:spcAft>
                <a:spcPts val="0"/>
              </a:spcAft>
              <a:buClr>
                <a:srgbClr val="000000"/>
              </a:buClr>
              <a:buSzPts val="350"/>
              <a:buFont typeface="Arial"/>
              <a:buNone/>
            </a:pPr>
            <a:fld id="{00000000-1234-1234-1234-123412341234}" type="slidenum">
              <a:rPr lang="en-AU" sz="1400" b="0" i="0" u="none" strike="noStrike" cap="none">
                <a:solidFill>
                  <a:srgbClr val="000000"/>
                </a:solidFill>
                <a:latin typeface="Arial"/>
                <a:ea typeface="Arial"/>
                <a:cs typeface="Arial"/>
                <a:sym typeface="Arial"/>
              </a:rPr>
              <a:t>15</a:t>
            </a:fld>
            <a:endParaRPr lang="en-AU"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229" name="Shape 229"/>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19050" algn="l" rtl="0">
              <a:spcBef>
                <a:spcPts val="0"/>
              </a:spcBef>
              <a:spcAft>
                <a:spcPts val="0"/>
              </a:spcAft>
              <a:buClr>
                <a:schemeClr val="dk1"/>
              </a:buClr>
              <a:buSzPts val="300"/>
              <a:buFont typeface="Calibri"/>
              <a:buNone/>
            </a:pPr>
            <a:r>
              <a:rPr lang="en-AU" sz="1200" b="0" i="0" u="none" strike="noStrike" cap="none">
                <a:solidFill>
                  <a:schemeClr val="dk1"/>
                </a:solidFill>
                <a:latin typeface="Calibri"/>
                <a:ea typeface="Calibri"/>
                <a:cs typeface="Calibri"/>
                <a:sym typeface="Calibri"/>
              </a:rPr>
              <a:t>Step 4 – Looking at the title, people beginning to challenge their previous ideas as new information comes in. This is the </a:t>
            </a:r>
            <a:r>
              <a:rPr lang="en-AU"/>
              <a:t>n</a:t>
            </a:r>
            <a:r>
              <a:rPr lang="en-AU" sz="1200" b="0" i="0" u="none" strike="noStrike" cap="none">
                <a:solidFill>
                  <a:schemeClr val="dk1"/>
                </a:solidFill>
                <a:latin typeface="Calibri"/>
                <a:ea typeface="Calibri"/>
                <a:cs typeface="Calibri"/>
                <a:sym typeface="Calibri"/>
              </a:rPr>
              <a:t>ature of </a:t>
            </a:r>
            <a:r>
              <a:rPr lang="en-AU"/>
              <a:t>s</a:t>
            </a:r>
            <a:r>
              <a:rPr lang="en-AU" sz="1200" b="0" i="0" u="none" strike="noStrike" cap="none">
                <a:solidFill>
                  <a:schemeClr val="dk1"/>
                </a:solidFill>
                <a:latin typeface="Calibri"/>
                <a:ea typeface="Calibri"/>
                <a:cs typeface="Calibri"/>
                <a:sym typeface="Calibri"/>
              </a:rPr>
              <a:t>cience in action.</a:t>
            </a:r>
          </a:p>
          <a:p>
            <a:pPr marL="0" marR="0" lvl="0" indent="-19050" algn="l" rtl="0">
              <a:spcBef>
                <a:spcPts val="360"/>
              </a:spcBef>
              <a:spcAft>
                <a:spcPts val="0"/>
              </a:spcAft>
              <a:buClr>
                <a:schemeClr val="dk1"/>
              </a:buClr>
              <a:buSzPts val="300"/>
              <a:buFont typeface="Calibri"/>
              <a:buNone/>
            </a:pPr>
            <a:r>
              <a:rPr lang="en-AU" sz="1200" b="0" i="0" u="none" strike="noStrike" cap="none">
                <a:solidFill>
                  <a:schemeClr val="dk1"/>
                </a:solidFill>
                <a:latin typeface="Calibri"/>
                <a:ea typeface="Calibri"/>
                <a:cs typeface="Calibri"/>
                <a:sym typeface="Calibri"/>
              </a:rPr>
              <a:t>This process is adapted from </a:t>
            </a:r>
            <a:r>
              <a:rPr lang="en-AU" sz="1200" b="0" i="0" u="sng" strike="noStrike" cap="none">
                <a:solidFill>
                  <a:schemeClr val="hlink"/>
                </a:solidFill>
                <a:latin typeface="Calibri"/>
                <a:ea typeface="Calibri"/>
                <a:cs typeface="Calibri"/>
                <a:sym typeface="Calibri"/>
                <a:hlinkClick r:id="rId3"/>
              </a:rPr>
              <a:t>www.stuff.co.nz/national/blogs/in-our-nature/8618612/Autumn-aliens</a:t>
            </a:r>
            <a:r>
              <a:rPr lang="en-AU" sz="1200" b="0" i="0" u="none" strike="noStrike" cap="none">
                <a:solidFill>
                  <a:schemeClr val="dk1"/>
                </a:solidFill>
                <a:latin typeface="Calibri"/>
                <a:ea typeface="Calibri"/>
                <a:cs typeface="Calibri"/>
                <a:sym typeface="Calibri"/>
              </a:rPr>
              <a:t> by Anne Barker Te Toi Tupu 2013</a:t>
            </a:r>
          </a:p>
          <a:p>
            <a:pPr marL="76200" marR="0" lvl="0" indent="-152400" algn="l" rtl="0">
              <a:spcBef>
                <a:spcPts val="36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30" name="Shape 230"/>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22225" algn="l" rtl="0">
              <a:lnSpc>
                <a:spcPct val="100000"/>
              </a:lnSpc>
              <a:spcBef>
                <a:spcPts val="0"/>
              </a:spcBef>
              <a:spcAft>
                <a:spcPts val="0"/>
              </a:spcAft>
              <a:buClr>
                <a:srgbClr val="000000"/>
              </a:buClr>
              <a:buSzPts val="350"/>
              <a:buFont typeface="Arial"/>
              <a:buNone/>
            </a:pPr>
            <a:fld id="{00000000-1234-1234-1234-123412341234}" type="slidenum">
              <a:rPr lang="en-AU" sz="1400" b="0" i="0" u="none" strike="noStrike" cap="none">
                <a:solidFill>
                  <a:srgbClr val="000000"/>
                </a:solidFill>
                <a:latin typeface="Arial"/>
                <a:ea typeface="Arial"/>
                <a:cs typeface="Arial"/>
                <a:sym typeface="Arial"/>
              </a:rPr>
              <a:t>16</a:t>
            </a:fld>
            <a:endParaRPr lang="en-AU"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247" name="Shape 247"/>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19050" algn="l" rtl="0">
              <a:spcBef>
                <a:spcPts val="0"/>
              </a:spcBef>
              <a:spcAft>
                <a:spcPts val="0"/>
              </a:spcAft>
              <a:buClr>
                <a:schemeClr val="dk1"/>
              </a:buClr>
              <a:buSzPts val="300"/>
              <a:buFont typeface="Calibri"/>
              <a:buNone/>
            </a:pPr>
            <a:r>
              <a:rPr lang="en-AU" sz="1200" b="0" i="0" u="none" strike="noStrike" cap="none">
                <a:solidFill>
                  <a:schemeClr val="dk1"/>
                </a:solidFill>
                <a:latin typeface="Calibri"/>
                <a:ea typeface="Calibri"/>
                <a:cs typeface="Calibri"/>
                <a:sym typeface="Calibri"/>
              </a:rPr>
              <a:t>Step 5 – begin to look at the text – read it aloud, chorally, stopping to model reading strategies as you go.</a:t>
            </a:r>
          </a:p>
        </p:txBody>
      </p:sp>
      <p:sp>
        <p:nvSpPr>
          <p:cNvPr id="248" name="Shape 248"/>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22225" algn="l" rtl="0">
              <a:lnSpc>
                <a:spcPct val="100000"/>
              </a:lnSpc>
              <a:spcBef>
                <a:spcPts val="0"/>
              </a:spcBef>
              <a:spcAft>
                <a:spcPts val="0"/>
              </a:spcAft>
              <a:buClr>
                <a:srgbClr val="000000"/>
              </a:buClr>
              <a:buSzPts val="350"/>
              <a:buFont typeface="Arial"/>
              <a:buNone/>
            </a:pPr>
            <a:fld id="{00000000-1234-1234-1234-123412341234}" type="slidenum">
              <a:rPr lang="en-AU" sz="1400" b="0" i="0" u="none" strike="noStrike" cap="none">
                <a:solidFill>
                  <a:srgbClr val="000000"/>
                </a:solidFill>
                <a:latin typeface="Arial"/>
                <a:ea typeface="Arial"/>
                <a:cs typeface="Arial"/>
                <a:sym typeface="Arial"/>
              </a:rPr>
              <a:t>17</a:t>
            </a:fld>
            <a:endParaRPr lang="en-AU"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258" name="Shape 258"/>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76200" marR="0" lvl="0" indent="-15240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59" name="Shape 259"/>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22225" algn="l" rtl="0">
              <a:lnSpc>
                <a:spcPct val="100000"/>
              </a:lnSpc>
              <a:spcBef>
                <a:spcPts val="0"/>
              </a:spcBef>
              <a:spcAft>
                <a:spcPts val="0"/>
              </a:spcAft>
              <a:buClr>
                <a:srgbClr val="000000"/>
              </a:buClr>
              <a:buSzPts val="350"/>
              <a:buFont typeface="Arial"/>
              <a:buNone/>
            </a:pPr>
            <a:fld id="{00000000-1234-1234-1234-123412341234}" type="slidenum">
              <a:rPr lang="en-AU" sz="1400" b="0" i="0" u="none" strike="noStrike" cap="none">
                <a:solidFill>
                  <a:srgbClr val="000000"/>
                </a:solidFill>
                <a:latin typeface="Arial"/>
                <a:ea typeface="Arial"/>
                <a:cs typeface="Arial"/>
                <a:sym typeface="Arial"/>
              </a:rPr>
              <a:t>18</a:t>
            </a:fld>
            <a:endParaRPr lang="en-AU"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269" name="Shape 269"/>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200" b="1" i="0" u="none" strike="noStrike" cap="none">
              <a:solidFill>
                <a:schemeClr val="dk1"/>
              </a:solidFill>
              <a:latin typeface="Calibri"/>
              <a:ea typeface="Calibri"/>
              <a:cs typeface="Calibri"/>
              <a:sym typeface="Calibri"/>
            </a:endParaRPr>
          </a:p>
        </p:txBody>
      </p:sp>
      <p:sp>
        <p:nvSpPr>
          <p:cNvPr id="270" name="Shape 270"/>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22225" algn="l" rtl="0">
              <a:lnSpc>
                <a:spcPct val="100000"/>
              </a:lnSpc>
              <a:spcBef>
                <a:spcPts val="0"/>
              </a:spcBef>
              <a:spcAft>
                <a:spcPts val="0"/>
              </a:spcAft>
              <a:buClr>
                <a:srgbClr val="000000"/>
              </a:buClr>
              <a:buSzPts val="350"/>
              <a:buFont typeface="Arial"/>
              <a:buNone/>
            </a:pPr>
            <a:fld id="{00000000-1234-1234-1234-123412341234}" type="slidenum">
              <a:rPr lang="en-AU" sz="1400" b="0" i="0" u="none" strike="noStrike" cap="none">
                <a:solidFill>
                  <a:srgbClr val="000000"/>
                </a:solidFill>
                <a:latin typeface="Arial"/>
                <a:ea typeface="Arial"/>
                <a:cs typeface="Arial"/>
                <a:sym typeface="Arial"/>
              </a:rPr>
              <a:t>19</a:t>
            </a:fld>
            <a:endParaRPr lang="en-AU"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Shape 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 name="Shape 45"/>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a:spcBef>
                <a:spcPts val="0"/>
              </a:spcBef>
              <a:buNone/>
            </a:pPr>
            <a:endParaRPr/>
          </a:p>
        </p:txBody>
      </p:sp>
      <p:sp>
        <p:nvSpPr>
          <p:cNvPr id="46" name="Shape 46"/>
          <p:cNvSpPr txBox="1">
            <a:spLocks noGrp="1"/>
          </p:cNvSpPr>
          <p:nvPr>
            <p:ph type="sldNum" idx="12"/>
          </p:nvPr>
        </p:nvSpPr>
        <p:spPr>
          <a:xfrm>
            <a:off x="3886200" y="8686800"/>
            <a:ext cx="2971800" cy="457200"/>
          </a:xfrm>
          <a:prstGeom prst="rect">
            <a:avLst/>
          </a:prstGeom>
        </p:spPr>
        <p:txBody>
          <a:bodyPr wrap="square" lIns="91425" tIns="45700" rIns="91425" bIns="45700" anchor="b" anchorCtr="0">
            <a:noAutofit/>
          </a:bodyPr>
          <a:lstStyle/>
          <a:p>
            <a:pPr lvl="0">
              <a:spcBef>
                <a:spcPts val="0"/>
              </a:spcBef>
              <a:buClr>
                <a:schemeClr val="dk1"/>
              </a:buClr>
              <a:buSzPts val="300"/>
              <a:buFont typeface="Arial"/>
              <a:buNone/>
            </a:pPr>
            <a:fld id="{00000000-1234-1234-1234-123412341234}" type="slidenum">
              <a:rPr lang="en-AU"/>
              <a:t>2</a:t>
            </a:fld>
            <a:endParaRPr lang="en-A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283" name="Shape 283"/>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19050" algn="l" rtl="0">
              <a:spcBef>
                <a:spcPts val="0"/>
              </a:spcBef>
              <a:spcAft>
                <a:spcPts val="0"/>
              </a:spcAft>
              <a:buClr>
                <a:schemeClr val="dk1"/>
              </a:buClr>
              <a:buSzPts val="300"/>
              <a:buFont typeface="Calibri"/>
              <a:buNone/>
            </a:pPr>
            <a:r>
              <a:rPr lang="en-AU" sz="1200" b="0" i="0" u="none" strike="noStrike" cap="none">
                <a:solidFill>
                  <a:schemeClr val="dk1"/>
                </a:solidFill>
                <a:latin typeface="Calibri"/>
                <a:ea typeface="Calibri"/>
                <a:cs typeface="Calibri"/>
                <a:sym typeface="Calibri"/>
              </a:rPr>
              <a:t>The reading and photos can be used as a launching point for future reading, investigation, art with fungi. </a:t>
            </a:r>
          </a:p>
          <a:p>
            <a:pPr marL="76200" marR="0" lvl="0" indent="-152400" algn="l" rtl="0">
              <a:spcBef>
                <a:spcPts val="36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84" name="Shape 284"/>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22225" algn="l" rtl="0">
              <a:lnSpc>
                <a:spcPct val="100000"/>
              </a:lnSpc>
              <a:spcBef>
                <a:spcPts val="0"/>
              </a:spcBef>
              <a:spcAft>
                <a:spcPts val="0"/>
              </a:spcAft>
              <a:buClr>
                <a:srgbClr val="000000"/>
              </a:buClr>
              <a:buSzPts val="350"/>
              <a:buFont typeface="Arial"/>
              <a:buNone/>
            </a:pPr>
            <a:fld id="{00000000-1234-1234-1234-123412341234}" type="slidenum">
              <a:rPr lang="en-AU" sz="1400" b="0" i="0" u="none" strike="noStrike" cap="none">
                <a:solidFill>
                  <a:srgbClr val="000000"/>
                </a:solidFill>
                <a:latin typeface="Arial"/>
                <a:ea typeface="Arial"/>
                <a:cs typeface="Arial"/>
                <a:sym typeface="Arial"/>
              </a:rPr>
              <a:t>20</a:t>
            </a:fld>
            <a:endParaRPr lang="en-AU"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294" name="Shape 294"/>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19050" algn="l" rtl="0">
              <a:lnSpc>
                <a:spcPct val="100000"/>
              </a:lnSpc>
              <a:spcBef>
                <a:spcPts val="0"/>
              </a:spcBef>
              <a:spcAft>
                <a:spcPts val="0"/>
              </a:spcAft>
              <a:buClr>
                <a:schemeClr val="dk1"/>
              </a:buClr>
              <a:buSzPts val="300"/>
              <a:buFont typeface="Calibri"/>
              <a:buNone/>
            </a:pPr>
            <a:r>
              <a:rPr lang="en-AU" sz="1200" b="0" i="0" u="none" strike="noStrike" cap="none">
                <a:solidFill>
                  <a:schemeClr val="dk1"/>
                </a:solidFill>
                <a:latin typeface="Calibri"/>
                <a:ea typeface="Calibri"/>
                <a:cs typeface="Calibri"/>
                <a:sym typeface="Calibri"/>
              </a:rPr>
              <a:t>Some resources to use – providing opportunities for students to discover more about fungi, grow fungi, fungal spore prints. Link to prior knowledge, Māori knowledge. </a:t>
            </a:r>
          </a:p>
          <a:p>
            <a:pPr marL="76200" marR="0" lvl="0" indent="-152400" algn="l" rtl="0">
              <a:lnSpc>
                <a:spcPct val="100000"/>
              </a:lnSpc>
              <a:spcBef>
                <a:spcPts val="36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76200" marR="0" lvl="0" indent="-152400" algn="l" rtl="0">
              <a:spcBef>
                <a:spcPts val="36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95" name="Shape 295"/>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22225" algn="l" rtl="0">
              <a:lnSpc>
                <a:spcPct val="100000"/>
              </a:lnSpc>
              <a:spcBef>
                <a:spcPts val="0"/>
              </a:spcBef>
              <a:spcAft>
                <a:spcPts val="0"/>
              </a:spcAft>
              <a:buClr>
                <a:srgbClr val="000000"/>
              </a:buClr>
              <a:buSzPts val="350"/>
              <a:buFont typeface="Arial"/>
              <a:buNone/>
            </a:pPr>
            <a:fld id="{00000000-1234-1234-1234-123412341234}" type="slidenum">
              <a:rPr lang="en-AU" sz="1400" b="0" i="0" u="none" strike="noStrike" cap="none">
                <a:solidFill>
                  <a:srgbClr val="000000"/>
                </a:solidFill>
                <a:latin typeface="Arial"/>
                <a:ea typeface="Arial"/>
                <a:cs typeface="Arial"/>
                <a:sym typeface="Arial"/>
              </a:rPr>
              <a:t>21</a:t>
            </a:fld>
            <a:endParaRPr lang="en-AU"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Shape 3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315" name="Shape 315"/>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19050" algn="l" rtl="0">
              <a:spcBef>
                <a:spcPts val="0"/>
              </a:spcBef>
              <a:spcAft>
                <a:spcPts val="0"/>
              </a:spcAft>
              <a:buClr>
                <a:schemeClr val="dk1"/>
              </a:buClr>
              <a:buSzPts val="300"/>
              <a:buFont typeface="Calibri"/>
              <a:buNone/>
            </a:pPr>
            <a:r>
              <a:rPr lang="en-AU" sz="1200" b="0" i="0" u="none" strike="noStrike" cap="none">
                <a:solidFill>
                  <a:schemeClr val="dk1"/>
                </a:solidFill>
                <a:latin typeface="Calibri"/>
                <a:ea typeface="Calibri"/>
                <a:cs typeface="Calibri"/>
                <a:sym typeface="Calibri"/>
              </a:rPr>
              <a:t>Need to make clear and explicit links to the curriculum. That we are ‘doing science’.</a:t>
            </a:r>
          </a:p>
          <a:p>
            <a:pPr marL="0" marR="0" lvl="0" indent="-19050" algn="l" rtl="0">
              <a:spcBef>
                <a:spcPts val="360"/>
              </a:spcBef>
              <a:spcAft>
                <a:spcPts val="0"/>
              </a:spcAft>
              <a:buClr>
                <a:schemeClr val="dk1"/>
              </a:buClr>
              <a:buSzPts val="300"/>
              <a:buFont typeface="Calibri"/>
              <a:buNone/>
            </a:pPr>
            <a:r>
              <a:rPr lang="en-AU" sz="1200" b="0" i="0" u="none" strike="noStrike" cap="none">
                <a:solidFill>
                  <a:schemeClr val="dk1"/>
                </a:solidFill>
                <a:latin typeface="Calibri"/>
                <a:ea typeface="Calibri"/>
                <a:cs typeface="Calibri"/>
                <a:sym typeface="Calibri"/>
              </a:rPr>
              <a:t>These overview statements aren’t written into the published NZC book but are available as the fold-outs that came originally with the NZC into schools and online at </a:t>
            </a:r>
            <a:r>
              <a:rPr lang="en-AU" sz="1200" b="0" i="0" u="sng" strike="noStrike" cap="none">
                <a:solidFill>
                  <a:schemeClr val="hlink"/>
                </a:solidFill>
                <a:latin typeface="Calibri"/>
                <a:ea typeface="Calibri"/>
                <a:cs typeface="Calibri"/>
                <a:sym typeface="Calibri"/>
                <a:hlinkClick r:id="rId3"/>
              </a:rPr>
              <a:t>http://nzcurriculum.tki.org.nz/The-New-Zealand-Curriculum/Science/Achievement-objectives#collapsible1</a:t>
            </a:r>
            <a:r>
              <a:rPr lang="en-AU" sz="1200" b="0" i="0" u="none" strike="noStrike" cap="none">
                <a:solidFill>
                  <a:schemeClr val="dk1"/>
                </a:solidFill>
                <a:latin typeface="Calibri"/>
                <a:ea typeface="Calibri"/>
                <a:cs typeface="Calibri"/>
                <a:sym typeface="Calibri"/>
              </a:rPr>
              <a:t>. </a:t>
            </a:r>
          </a:p>
        </p:txBody>
      </p:sp>
      <p:sp>
        <p:nvSpPr>
          <p:cNvPr id="316" name="Shape 316"/>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22225" algn="l" rtl="0">
              <a:lnSpc>
                <a:spcPct val="100000"/>
              </a:lnSpc>
              <a:spcBef>
                <a:spcPts val="0"/>
              </a:spcBef>
              <a:spcAft>
                <a:spcPts val="0"/>
              </a:spcAft>
              <a:buClr>
                <a:srgbClr val="000000"/>
              </a:buClr>
              <a:buSzPts val="350"/>
              <a:buFont typeface="Arial"/>
              <a:buNone/>
            </a:pPr>
            <a:fld id="{00000000-1234-1234-1234-123412341234}" type="slidenum">
              <a:rPr lang="en-AU" sz="1400" b="0" i="0" u="none" strike="noStrike" cap="none">
                <a:solidFill>
                  <a:srgbClr val="000000"/>
                </a:solidFill>
                <a:latin typeface="Arial"/>
                <a:ea typeface="Arial"/>
                <a:cs typeface="Arial"/>
                <a:sym typeface="Arial"/>
              </a:rPr>
              <a:t>22</a:t>
            </a:fld>
            <a:endParaRPr lang="en-AU"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324" name="Shape 324"/>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19050" algn="l" rtl="0">
              <a:lnSpc>
                <a:spcPct val="100000"/>
              </a:lnSpc>
              <a:spcBef>
                <a:spcPts val="0"/>
              </a:spcBef>
              <a:spcAft>
                <a:spcPts val="0"/>
              </a:spcAft>
              <a:buClr>
                <a:schemeClr val="dk1"/>
              </a:buClr>
              <a:buSzPts val="300"/>
              <a:buFont typeface="Calibri"/>
              <a:buNone/>
            </a:pPr>
            <a:r>
              <a:rPr lang="en-AU" sz="1200" b="0" i="0" u="sng" strike="noStrike" cap="none">
                <a:solidFill>
                  <a:schemeClr val="hlink"/>
                </a:solidFill>
                <a:latin typeface="Calibri"/>
                <a:ea typeface="Calibri"/>
                <a:cs typeface="Calibri"/>
                <a:sym typeface="Calibri"/>
                <a:hlinkClick r:id="rId3"/>
              </a:rPr>
              <a:t>http://scienceonline.tki.org.nz/Introducing-five-science-capabilities</a:t>
            </a:r>
          </a:p>
          <a:p>
            <a:pPr marL="0" marR="0" lvl="0" indent="-19050" algn="l" rtl="0">
              <a:lnSpc>
                <a:spcPct val="100000"/>
              </a:lnSpc>
              <a:spcBef>
                <a:spcPts val="36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a:p>
            <a:pPr marL="76200" marR="0" lvl="0" indent="-152400" algn="l" rtl="0">
              <a:spcBef>
                <a:spcPts val="36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25" name="Shape 325"/>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22225" algn="l" rtl="0">
              <a:lnSpc>
                <a:spcPct val="100000"/>
              </a:lnSpc>
              <a:spcBef>
                <a:spcPts val="0"/>
              </a:spcBef>
              <a:spcAft>
                <a:spcPts val="0"/>
              </a:spcAft>
              <a:buClr>
                <a:srgbClr val="000000"/>
              </a:buClr>
              <a:buSzPts val="350"/>
              <a:buFont typeface="Arial"/>
              <a:buNone/>
            </a:pPr>
            <a:fld id="{00000000-1234-1234-1234-123412341234}" type="slidenum">
              <a:rPr lang="en-AU" sz="1400" b="0" i="0" u="none" strike="noStrike" cap="none">
                <a:solidFill>
                  <a:srgbClr val="000000"/>
                </a:solidFill>
                <a:latin typeface="Arial"/>
                <a:ea typeface="Arial"/>
                <a:cs typeface="Arial"/>
                <a:sym typeface="Arial"/>
              </a:rPr>
              <a:t>23</a:t>
            </a:fld>
            <a:endParaRPr lang="en-AU"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Shape 3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333" name="Shape 333"/>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19050" algn="l" rtl="0">
              <a:spcBef>
                <a:spcPts val="0"/>
              </a:spcBef>
              <a:spcAft>
                <a:spcPts val="0"/>
              </a:spcAft>
              <a:buClr>
                <a:schemeClr val="dk1"/>
              </a:buClr>
              <a:buSzPts val="300"/>
              <a:buFont typeface="Calibri"/>
              <a:buNone/>
            </a:pPr>
            <a:r>
              <a:rPr lang="en-AU" sz="1200" b="0" i="0" u="none" strike="noStrike" cap="none">
                <a:solidFill>
                  <a:schemeClr val="dk1"/>
                </a:solidFill>
                <a:latin typeface="Calibri"/>
                <a:ea typeface="Calibri"/>
                <a:cs typeface="Calibri"/>
                <a:sym typeface="Calibri"/>
              </a:rPr>
              <a:t>Talk is important because it is through talk that we make meaning. If we can’t talk about it, we can’t write or read it. </a:t>
            </a:r>
          </a:p>
        </p:txBody>
      </p:sp>
      <p:sp>
        <p:nvSpPr>
          <p:cNvPr id="334" name="Shape 334"/>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22225" algn="l" rtl="0">
              <a:lnSpc>
                <a:spcPct val="100000"/>
              </a:lnSpc>
              <a:spcBef>
                <a:spcPts val="0"/>
              </a:spcBef>
              <a:spcAft>
                <a:spcPts val="0"/>
              </a:spcAft>
              <a:buClr>
                <a:srgbClr val="000000"/>
              </a:buClr>
              <a:buSzPts val="350"/>
              <a:buFont typeface="Arial"/>
              <a:buNone/>
            </a:pPr>
            <a:fld id="{00000000-1234-1234-1234-123412341234}" type="slidenum">
              <a:rPr lang="en-AU" sz="1400" b="0" i="0" u="none" strike="noStrike" cap="none">
                <a:solidFill>
                  <a:srgbClr val="000000"/>
                </a:solidFill>
                <a:latin typeface="Arial"/>
                <a:ea typeface="Arial"/>
                <a:cs typeface="Arial"/>
                <a:sym typeface="Arial"/>
              </a:rPr>
              <a:t>24</a:t>
            </a:fld>
            <a:endParaRPr lang="en-AU"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Shape 3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345" name="Shape 345"/>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76200" marR="0" lvl="0" indent="-15240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76200" marR="0" lvl="0" indent="-152400" algn="l" rtl="0">
              <a:spcBef>
                <a:spcPts val="36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46" name="Shape 346"/>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22225" algn="l" rtl="0">
              <a:lnSpc>
                <a:spcPct val="100000"/>
              </a:lnSpc>
              <a:spcBef>
                <a:spcPts val="0"/>
              </a:spcBef>
              <a:spcAft>
                <a:spcPts val="0"/>
              </a:spcAft>
              <a:buClr>
                <a:srgbClr val="000000"/>
              </a:buClr>
              <a:buSzPts val="350"/>
              <a:buFont typeface="Arial"/>
              <a:buNone/>
            </a:pPr>
            <a:fld id="{00000000-1234-1234-1234-123412341234}" type="slidenum">
              <a:rPr lang="en-AU" sz="1400" b="0" i="0" u="none" strike="noStrike" cap="none">
                <a:solidFill>
                  <a:srgbClr val="000000"/>
                </a:solidFill>
                <a:latin typeface="Arial"/>
                <a:ea typeface="Arial"/>
                <a:cs typeface="Arial"/>
                <a:sym typeface="Arial"/>
              </a:rPr>
              <a:t>25</a:t>
            </a:fld>
            <a:endParaRPr lang="en-AU"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354" name="Shape 354"/>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19050" algn="l" rtl="0">
              <a:spcBef>
                <a:spcPts val="0"/>
              </a:spcBef>
              <a:spcAft>
                <a:spcPts val="0"/>
              </a:spcAft>
              <a:buClr>
                <a:schemeClr val="dk1"/>
              </a:buClr>
              <a:buSzPts val="300"/>
              <a:buFont typeface="Calibri"/>
              <a:buNone/>
            </a:pPr>
            <a:r>
              <a:rPr lang="en-AU" sz="1200" b="0" i="0" u="none" strike="noStrike" cap="none">
                <a:solidFill>
                  <a:schemeClr val="dk1"/>
                </a:solidFill>
                <a:latin typeface="Calibri"/>
                <a:ea typeface="Calibri"/>
                <a:cs typeface="Calibri"/>
                <a:sym typeface="Calibri"/>
              </a:rPr>
              <a:t>Science as a context to do literacy – these could be used as reading material. </a:t>
            </a:r>
            <a:r>
              <a:rPr lang="en-AU" sz="1200" b="0" i="0" u="sng" strike="noStrike" cap="none">
                <a:solidFill>
                  <a:schemeClr val="hlink"/>
                </a:solidFill>
                <a:latin typeface="Calibri"/>
                <a:ea typeface="Calibri"/>
                <a:cs typeface="Calibri"/>
                <a:sym typeface="Calibri"/>
                <a:hlinkClick r:id="rId3"/>
              </a:rPr>
              <a:t>https://www.sciencelearn.org.nz/resources/1438-classification-system</a:t>
            </a:r>
            <a:r>
              <a:rPr lang="en-AU" sz="1200" b="0" i="0" u="none" strike="noStrike" cap="none">
                <a:solidFill>
                  <a:schemeClr val="dk1"/>
                </a:solidFill>
                <a:latin typeface="Calibri"/>
                <a:ea typeface="Calibri"/>
                <a:cs typeface="Calibri"/>
                <a:sym typeface="Calibri"/>
              </a:rPr>
              <a:t> and </a:t>
            </a:r>
            <a:r>
              <a:rPr lang="en-AU" sz="1200" b="0" i="0" u="sng" strike="noStrike" cap="none">
                <a:solidFill>
                  <a:schemeClr val="hlink"/>
                </a:solidFill>
                <a:latin typeface="Calibri"/>
                <a:ea typeface="Calibri"/>
                <a:cs typeface="Calibri"/>
                <a:sym typeface="Calibri"/>
                <a:hlinkClick r:id="rId4"/>
              </a:rPr>
              <a:t>https://www.sciencelearn.org.nz/resources/1411-diy-fern-classification</a:t>
            </a:r>
            <a:r>
              <a:rPr lang="en-AU" sz="1200" b="0" i="0" u="none" strike="noStrike" cap="none">
                <a:solidFill>
                  <a:schemeClr val="dk1"/>
                </a:solidFill>
                <a:latin typeface="Calibri"/>
                <a:ea typeface="Calibri"/>
                <a:cs typeface="Calibri"/>
                <a:sym typeface="Calibri"/>
              </a:rPr>
              <a:t> – opportunities to go further with finding out what Karl did for science.</a:t>
            </a:r>
          </a:p>
        </p:txBody>
      </p:sp>
      <p:sp>
        <p:nvSpPr>
          <p:cNvPr id="355" name="Shape 355"/>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22225" algn="l" rtl="0">
              <a:lnSpc>
                <a:spcPct val="100000"/>
              </a:lnSpc>
              <a:spcBef>
                <a:spcPts val="0"/>
              </a:spcBef>
              <a:spcAft>
                <a:spcPts val="0"/>
              </a:spcAft>
              <a:buClr>
                <a:srgbClr val="000000"/>
              </a:buClr>
              <a:buSzPts val="350"/>
              <a:buFont typeface="Arial"/>
              <a:buNone/>
            </a:pPr>
            <a:fld id="{00000000-1234-1234-1234-123412341234}" type="slidenum">
              <a:rPr lang="en-AU" sz="1400" b="0" i="0" u="none" strike="noStrike" cap="none">
                <a:solidFill>
                  <a:srgbClr val="000000"/>
                </a:solidFill>
                <a:latin typeface="Arial"/>
                <a:ea typeface="Arial"/>
                <a:cs typeface="Arial"/>
                <a:sym typeface="Arial"/>
              </a:rPr>
              <a:t>26</a:t>
            </a:fld>
            <a:endParaRPr lang="en-AU"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Shape 3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368" name="Shape 368"/>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19050" algn="l" rtl="0">
              <a:spcBef>
                <a:spcPts val="0"/>
              </a:spcBef>
              <a:spcAft>
                <a:spcPts val="0"/>
              </a:spcAft>
              <a:buClr>
                <a:schemeClr val="dk1"/>
              </a:buClr>
              <a:buSzPts val="300"/>
              <a:buFont typeface="Calibri"/>
              <a:buNone/>
            </a:pPr>
            <a:r>
              <a:rPr lang="en-AU" sz="1200" b="0" i="0" u="none" strike="noStrike" cap="none">
                <a:solidFill>
                  <a:schemeClr val="dk1"/>
                </a:solidFill>
                <a:latin typeface="Calibri"/>
                <a:ea typeface="Calibri"/>
                <a:cs typeface="Calibri"/>
                <a:sym typeface="Calibri"/>
              </a:rPr>
              <a:t>Independent reading activity might form a part of your literacy rotation – so choosing interesting science-based reading AND providing the gear to enable investigation scientifically can really encourage and enable students. </a:t>
            </a:r>
          </a:p>
          <a:p>
            <a:pPr marL="0" marR="0" lvl="0" indent="-19050" algn="l" rtl="0">
              <a:spcBef>
                <a:spcPts val="360"/>
              </a:spcBef>
              <a:spcAft>
                <a:spcPts val="0"/>
              </a:spcAft>
              <a:buClr>
                <a:schemeClr val="dk1"/>
              </a:buClr>
              <a:buSzPts val="300"/>
              <a:buFont typeface="Calibri"/>
              <a:buNone/>
            </a:pPr>
            <a:r>
              <a:rPr lang="en-AU" sz="1200" b="0" i="1" u="none" strike="noStrike" cap="none">
                <a:solidFill>
                  <a:schemeClr val="dk1"/>
                </a:solidFill>
                <a:latin typeface="Calibri"/>
                <a:ea typeface="Calibri"/>
                <a:cs typeface="Calibri"/>
                <a:sym typeface="Calibri"/>
              </a:rPr>
              <a:t>Connected</a:t>
            </a:r>
            <a:r>
              <a:rPr lang="en-AU" sz="1200" b="0" i="0" u="none" strike="noStrike" cap="none">
                <a:solidFill>
                  <a:schemeClr val="dk1"/>
                </a:solidFill>
                <a:latin typeface="Calibri"/>
                <a:ea typeface="Calibri"/>
                <a:cs typeface="Calibri"/>
                <a:sym typeface="Calibri"/>
              </a:rPr>
              <a:t> series is at Literacy online: </a:t>
            </a:r>
            <a:r>
              <a:rPr lang="en-AU" sz="1200" b="0" i="0" u="sng" strike="noStrike" cap="none">
                <a:solidFill>
                  <a:schemeClr val="hlink"/>
                </a:solidFill>
                <a:latin typeface="Calibri"/>
                <a:ea typeface="Calibri"/>
                <a:cs typeface="Calibri"/>
                <a:sym typeface="Calibri"/>
                <a:hlinkClick r:id="rId3"/>
              </a:rPr>
              <a:t>http://literacyonline.tki.org.nz</a:t>
            </a:r>
            <a:r>
              <a:rPr lang="en-AU"/>
              <a:t> </a:t>
            </a:r>
          </a:p>
        </p:txBody>
      </p:sp>
      <p:sp>
        <p:nvSpPr>
          <p:cNvPr id="369" name="Shape 369"/>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22225" algn="l" rtl="0">
              <a:lnSpc>
                <a:spcPct val="100000"/>
              </a:lnSpc>
              <a:spcBef>
                <a:spcPts val="0"/>
              </a:spcBef>
              <a:spcAft>
                <a:spcPts val="0"/>
              </a:spcAft>
              <a:buClr>
                <a:srgbClr val="000000"/>
              </a:buClr>
              <a:buSzPts val="350"/>
              <a:buFont typeface="Arial"/>
              <a:buNone/>
            </a:pPr>
            <a:fld id="{00000000-1234-1234-1234-123412341234}" type="slidenum">
              <a:rPr lang="en-AU" sz="1400" b="0" i="0" u="none" strike="noStrike" cap="none">
                <a:solidFill>
                  <a:srgbClr val="000000"/>
                </a:solidFill>
                <a:latin typeface="Arial"/>
                <a:ea typeface="Arial"/>
                <a:cs typeface="Arial"/>
                <a:sym typeface="Arial"/>
              </a:rPr>
              <a:t>27</a:t>
            </a:fld>
            <a:endParaRPr lang="en-AU"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378" name="Shape 378"/>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19050" algn="l" rtl="0">
              <a:spcBef>
                <a:spcPts val="0"/>
              </a:spcBef>
              <a:spcAft>
                <a:spcPts val="0"/>
              </a:spcAft>
              <a:buClr>
                <a:schemeClr val="dk1"/>
              </a:buClr>
              <a:buSzPts val="300"/>
              <a:buFont typeface="Calibri"/>
              <a:buNone/>
            </a:pPr>
            <a:r>
              <a:rPr lang="en-AU" sz="1200" b="0" i="0" u="none" strike="noStrike" cap="none">
                <a:solidFill>
                  <a:schemeClr val="dk1"/>
                </a:solidFill>
                <a:latin typeface="Calibri"/>
                <a:ea typeface="Calibri"/>
                <a:cs typeface="Calibri"/>
                <a:sym typeface="Calibri"/>
              </a:rPr>
              <a:t>This information – supporting the connected series is accessible through a couple of entry points, English online, Science online or via the science capabilities resources on TKI. </a:t>
            </a:r>
          </a:p>
        </p:txBody>
      </p:sp>
      <p:sp>
        <p:nvSpPr>
          <p:cNvPr id="379" name="Shape 379"/>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22225" algn="l" rtl="0">
              <a:lnSpc>
                <a:spcPct val="100000"/>
              </a:lnSpc>
              <a:spcBef>
                <a:spcPts val="0"/>
              </a:spcBef>
              <a:spcAft>
                <a:spcPts val="0"/>
              </a:spcAft>
              <a:buClr>
                <a:srgbClr val="000000"/>
              </a:buClr>
              <a:buSzPts val="350"/>
              <a:buFont typeface="Arial"/>
              <a:buNone/>
            </a:pPr>
            <a:fld id="{00000000-1234-1234-1234-123412341234}" type="slidenum">
              <a:rPr lang="en-AU" sz="1400" b="0" i="0" u="none" strike="noStrike" cap="none">
                <a:solidFill>
                  <a:srgbClr val="000000"/>
                </a:solidFill>
                <a:latin typeface="Arial"/>
                <a:ea typeface="Arial"/>
                <a:cs typeface="Arial"/>
                <a:sym typeface="Arial"/>
              </a:rPr>
              <a:t>28</a:t>
            </a:fld>
            <a:endParaRPr lang="en-AU"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388" name="Shape 388"/>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19050" algn="l" rtl="0">
              <a:spcBef>
                <a:spcPts val="0"/>
              </a:spcBef>
              <a:spcAft>
                <a:spcPts val="0"/>
              </a:spcAft>
              <a:buClr>
                <a:schemeClr val="dk1"/>
              </a:buClr>
              <a:buSzPts val="300"/>
              <a:buFont typeface="Calibri"/>
              <a:buNone/>
            </a:pPr>
            <a:r>
              <a:rPr lang="en-AU" sz="1200" b="0" i="0" u="none" strike="noStrike" cap="none">
                <a:solidFill>
                  <a:schemeClr val="dk1"/>
                </a:solidFill>
                <a:latin typeface="Calibri"/>
                <a:ea typeface="Calibri"/>
                <a:cs typeface="Calibri"/>
                <a:sym typeface="Calibri"/>
              </a:rPr>
              <a:t>Reading for meaning – m</a:t>
            </a:r>
            <a:r>
              <a:rPr lang="en-AU" sz="1200" b="0" i="0" u="none" strike="noStrike" cap="none">
                <a:solidFill>
                  <a:srgbClr val="000000"/>
                </a:solidFill>
                <a:latin typeface="Calibri"/>
                <a:ea typeface="Calibri"/>
                <a:cs typeface="Calibri"/>
                <a:sym typeface="Calibri"/>
              </a:rPr>
              <a:t>aking scientific texts manageable for students. </a:t>
            </a:r>
            <a:r>
              <a:rPr lang="en-AU" sz="1200" b="0" i="0" u="none" strike="noStrike" cap="none">
                <a:solidFill>
                  <a:schemeClr val="dk1"/>
                </a:solidFill>
                <a:latin typeface="Calibri"/>
                <a:ea typeface="Calibri"/>
                <a:cs typeface="Calibri"/>
                <a:sym typeface="Calibri"/>
              </a:rPr>
              <a:t>We can support students to do all the things above in science. MoQuote Sue Dymock “Teaching Text Structures”.</a:t>
            </a:r>
          </a:p>
          <a:p>
            <a:pPr marL="76200" marR="0" lvl="0" indent="-152400" algn="l" rtl="0">
              <a:spcBef>
                <a:spcPts val="96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89" name="Shape 389"/>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19050" algn="l"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29</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52" name="Shape 52"/>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19050" algn="l" rtl="0">
              <a:lnSpc>
                <a:spcPct val="100000"/>
              </a:lnSpc>
              <a:spcBef>
                <a:spcPts val="0"/>
              </a:spcBef>
              <a:spcAft>
                <a:spcPts val="0"/>
              </a:spcAft>
              <a:buClr>
                <a:schemeClr val="dk1"/>
              </a:buClr>
              <a:buSzPts val="300"/>
              <a:buFont typeface="Calibri"/>
              <a:buNone/>
            </a:pPr>
            <a:r>
              <a:rPr lang="en-AU" sz="1200" b="0" i="0" u="sng" strike="noStrike" cap="none">
                <a:solidFill>
                  <a:schemeClr val="hlink"/>
                </a:solidFill>
                <a:latin typeface="Calibri"/>
                <a:ea typeface="Calibri"/>
                <a:cs typeface="Calibri"/>
                <a:sym typeface="Calibri"/>
                <a:hlinkClick r:id="rId3"/>
              </a:rPr>
              <a:t>www.sciencelearn.org.nz/resources/511-monarch-butterflies</a:t>
            </a:r>
            <a:r>
              <a:rPr lang="en-AU" sz="1200" b="0" i="0" u="none" strike="noStrike" cap="none">
                <a:solidFill>
                  <a:schemeClr val="dk1"/>
                </a:solidFill>
                <a:latin typeface="Calibri"/>
                <a:ea typeface="Calibri"/>
                <a:cs typeface="Calibri"/>
                <a:sym typeface="Calibri"/>
              </a:rPr>
              <a:t>  </a:t>
            </a:r>
          </a:p>
          <a:p>
            <a:pPr marL="0" marR="0" lvl="0" indent="-19050" algn="l" rtl="0">
              <a:spcBef>
                <a:spcPts val="36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53" name="Shape 53"/>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3</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00" name="Shape 400"/>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19050" algn="l" rtl="0">
              <a:spcBef>
                <a:spcPts val="0"/>
              </a:spcBef>
              <a:spcAft>
                <a:spcPts val="0"/>
              </a:spcAft>
              <a:buClr>
                <a:schemeClr val="dk1"/>
              </a:buClr>
              <a:buSzPts val="300"/>
              <a:buFont typeface="Calibri"/>
              <a:buNone/>
            </a:pPr>
            <a:r>
              <a:rPr lang="en-AU" sz="1200" b="0" i="0" u="none" strike="noStrike" cap="none">
                <a:solidFill>
                  <a:schemeClr val="dk1"/>
                </a:solidFill>
                <a:latin typeface="Calibri"/>
                <a:ea typeface="Calibri"/>
                <a:cs typeface="Calibri"/>
                <a:sym typeface="Calibri"/>
              </a:rPr>
              <a:t>We need to discuss the link between science and inquiry. There is still a misconception that science is all about the scientific method in its most restricted form and that it is largely about accumulation of factual information.</a:t>
            </a:r>
          </a:p>
        </p:txBody>
      </p:sp>
      <p:sp>
        <p:nvSpPr>
          <p:cNvPr id="401" name="Shape 401"/>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22225" algn="l" rtl="0">
              <a:lnSpc>
                <a:spcPct val="100000"/>
              </a:lnSpc>
              <a:spcBef>
                <a:spcPts val="0"/>
              </a:spcBef>
              <a:spcAft>
                <a:spcPts val="0"/>
              </a:spcAft>
              <a:buClr>
                <a:srgbClr val="000000"/>
              </a:buClr>
              <a:buSzPts val="350"/>
              <a:buFont typeface="Arial"/>
              <a:buNone/>
            </a:pPr>
            <a:fld id="{00000000-1234-1234-1234-123412341234}" type="slidenum">
              <a:rPr lang="en-AU" sz="1400" b="0" i="0" u="none" strike="noStrike" cap="none">
                <a:solidFill>
                  <a:srgbClr val="000000"/>
                </a:solidFill>
                <a:latin typeface="Arial"/>
                <a:ea typeface="Arial"/>
                <a:cs typeface="Arial"/>
                <a:sym typeface="Arial"/>
              </a:rPr>
              <a:t>30</a:t>
            </a:fld>
            <a:endParaRPr lang="en-AU"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Shape 4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10" name="Shape 410"/>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r>
              <a:rPr lang="en-AU" sz="1200" b="0" i="0" u="none" strike="noStrike" cap="none">
                <a:solidFill>
                  <a:schemeClr val="dk1"/>
                </a:solidFill>
                <a:latin typeface="Calibri"/>
                <a:ea typeface="Calibri"/>
                <a:cs typeface="Calibri"/>
                <a:sym typeface="Calibri"/>
              </a:rPr>
              <a:t>This is a website that offers ways of using New Zealand picture books to engage with learning across the curriculum – always a win-win situation. </a:t>
            </a:r>
          </a:p>
        </p:txBody>
      </p:sp>
      <p:sp>
        <p:nvSpPr>
          <p:cNvPr id="411" name="Shape 411"/>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22225" algn="l" rtl="0">
              <a:lnSpc>
                <a:spcPct val="100000"/>
              </a:lnSpc>
              <a:spcBef>
                <a:spcPts val="0"/>
              </a:spcBef>
              <a:spcAft>
                <a:spcPts val="0"/>
              </a:spcAft>
              <a:buClr>
                <a:srgbClr val="000000"/>
              </a:buClr>
              <a:buSzPts val="350"/>
              <a:buFont typeface="Arial"/>
              <a:buNone/>
            </a:pPr>
            <a:fld id="{00000000-1234-1234-1234-123412341234}" type="slidenum">
              <a:rPr lang="en-AU" sz="1400" b="0" i="0" u="none" strike="noStrike" cap="none">
                <a:solidFill>
                  <a:srgbClr val="000000"/>
                </a:solidFill>
                <a:latin typeface="Arial"/>
                <a:ea typeface="Arial"/>
                <a:cs typeface="Arial"/>
                <a:sym typeface="Arial"/>
              </a:rPr>
              <a:t>31</a:t>
            </a:fld>
            <a:endParaRPr lang="en-AU"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Shape 4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20" name="Shape 420"/>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r>
              <a:rPr lang="en-AU" sz="1200" b="0" i="0" u="none" strike="noStrike" cap="none">
                <a:solidFill>
                  <a:schemeClr val="dk1"/>
                </a:solidFill>
                <a:latin typeface="Calibri"/>
                <a:ea typeface="Calibri"/>
                <a:cs typeface="Calibri"/>
                <a:sym typeface="Calibri"/>
              </a:rPr>
              <a:t>Information including science links in the picture books is accessible on the site at </a:t>
            </a:r>
            <a:r>
              <a:rPr lang="en-AU" sz="1200" b="0" i="0" u="sng" strike="noStrike" cap="none">
                <a:solidFill>
                  <a:schemeClr val="hlink"/>
                </a:solidFill>
                <a:latin typeface="Calibri"/>
                <a:ea typeface="Calibri"/>
                <a:cs typeface="Calibri"/>
                <a:sym typeface="Calibri"/>
                <a:hlinkClick r:id="rId3"/>
              </a:rPr>
              <a:t>www.picturebooks.co.nz/</a:t>
            </a:r>
            <a:r>
              <a:rPr lang="en-AU" sz="1200" b="0" i="0" u="none" strike="noStrike" cap="none">
                <a:solidFill>
                  <a:schemeClr val="dk1"/>
                </a:solidFill>
                <a:latin typeface="Calibri"/>
                <a:ea typeface="Calibri"/>
                <a:cs typeface="Calibri"/>
                <a:sym typeface="Calibri"/>
              </a:rPr>
              <a:t> </a:t>
            </a:r>
          </a:p>
        </p:txBody>
      </p:sp>
      <p:sp>
        <p:nvSpPr>
          <p:cNvPr id="421" name="Shape 421"/>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22225" algn="l" rtl="0">
              <a:lnSpc>
                <a:spcPct val="100000"/>
              </a:lnSpc>
              <a:spcBef>
                <a:spcPts val="0"/>
              </a:spcBef>
              <a:spcAft>
                <a:spcPts val="0"/>
              </a:spcAft>
              <a:buClr>
                <a:srgbClr val="000000"/>
              </a:buClr>
              <a:buSzPts val="350"/>
              <a:buFont typeface="Arial"/>
              <a:buNone/>
            </a:pPr>
            <a:fld id="{00000000-1234-1234-1234-123412341234}" type="slidenum">
              <a:rPr lang="en-AU" sz="1400" b="0" i="0" u="none" strike="noStrike" cap="none">
                <a:solidFill>
                  <a:srgbClr val="000000"/>
                </a:solidFill>
                <a:latin typeface="Arial"/>
                <a:ea typeface="Arial"/>
                <a:cs typeface="Arial"/>
                <a:sym typeface="Arial"/>
              </a:rPr>
              <a:t>32</a:t>
            </a:fld>
            <a:endParaRPr lang="en-AU"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30" name="Shape 430"/>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19050" algn="l" rtl="0">
              <a:lnSpc>
                <a:spcPct val="100000"/>
              </a:lnSpc>
              <a:spcBef>
                <a:spcPts val="0"/>
              </a:spcBef>
              <a:spcAft>
                <a:spcPts val="0"/>
              </a:spcAft>
              <a:buClr>
                <a:srgbClr val="000000"/>
              </a:buClr>
              <a:buSzPts val="300"/>
              <a:buFont typeface="Calibri"/>
              <a:buNone/>
            </a:pPr>
            <a:endParaRPr sz="1200" b="0" i="0" u="none" strike="noStrike" cap="none">
              <a:solidFill>
                <a:srgbClr val="000000"/>
              </a:solidFill>
              <a:latin typeface="Calibri"/>
              <a:ea typeface="Calibri"/>
              <a:cs typeface="Calibri"/>
              <a:sym typeface="Calibri"/>
            </a:endParaRPr>
          </a:p>
        </p:txBody>
      </p:sp>
      <p:sp>
        <p:nvSpPr>
          <p:cNvPr id="431" name="Shape 431"/>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33</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Shape 4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41" name="Shape 441"/>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1905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442" name="Shape 442"/>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34</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Shape 453"/>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28575" algn="l" rtl="0">
              <a:spcBef>
                <a:spcPts val="0"/>
              </a:spcBef>
              <a:spcAft>
                <a:spcPts val="0"/>
              </a:spcAft>
              <a:buClr>
                <a:schemeClr val="dk1"/>
              </a:buClr>
              <a:buSzPts val="450"/>
              <a:buFont typeface="Calibri"/>
              <a:buNone/>
            </a:pPr>
            <a:endParaRPr sz="800" b="0" i="0" u="none" strike="noStrike" cap="none">
              <a:solidFill>
                <a:srgbClr val="000000"/>
              </a:solidFill>
              <a:latin typeface="Arial"/>
              <a:ea typeface="Arial"/>
              <a:cs typeface="Arial"/>
              <a:sym typeface="Arial"/>
            </a:endParaRPr>
          </a:p>
        </p:txBody>
      </p:sp>
      <p:sp>
        <p:nvSpPr>
          <p:cNvPr id="454" name="Shape 4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66" name="Shape 66"/>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19050" algn="l" rtl="0">
              <a:spcBef>
                <a:spcPts val="0"/>
              </a:spcBef>
              <a:spcAft>
                <a:spcPts val="0"/>
              </a:spcAft>
              <a:buClr>
                <a:schemeClr val="dk1"/>
              </a:buClr>
              <a:buSzPts val="300"/>
              <a:buFont typeface="Calibri"/>
              <a:buNone/>
            </a:pPr>
            <a:r>
              <a:rPr lang="en-AU" sz="1200" b="0" i="0" u="none" strike="noStrike" cap="none">
                <a:solidFill>
                  <a:schemeClr val="dk1"/>
                </a:solidFill>
                <a:latin typeface="Calibri"/>
                <a:ea typeface="Calibri"/>
                <a:cs typeface="Calibri"/>
                <a:sym typeface="Calibri"/>
              </a:rPr>
              <a:t>Our aim is to support you to see specific and clear links to literacy through science to enable some cribbing of time for science. </a:t>
            </a:r>
          </a:p>
        </p:txBody>
      </p:sp>
      <p:sp>
        <p:nvSpPr>
          <p:cNvPr id="67" name="Shape 67"/>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4</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78" name="Shape 78"/>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19050" algn="l" rtl="0">
              <a:lnSpc>
                <a:spcPct val="100000"/>
              </a:lnSpc>
              <a:spcBef>
                <a:spcPts val="0"/>
              </a:spcBef>
              <a:spcAft>
                <a:spcPts val="0"/>
              </a:spcAft>
              <a:buClr>
                <a:schemeClr val="dk1"/>
              </a:buClr>
              <a:buSzPts val="300"/>
              <a:buFont typeface="Calibri"/>
              <a:buNone/>
            </a:pPr>
            <a:r>
              <a:rPr lang="en-AU" sz="1200" b="0" i="0" u="none" strike="noStrike" cap="none">
                <a:solidFill>
                  <a:schemeClr val="dk1"/>
                </a:solidFill>
                <a:latin typeface="Calibri"/>
                <a:ea typeface="Calibri"/>
                <a:cs typeface="Calibri"/>
                <a:sym typeface="Calibri"/>
              </a:rPr>
              <a:t>Two different perspectives to view and engage with the three modalities of literacy. </a:t>
            </a:r>
          </a:p>
          <a:p>
            <a:pPr marL="0" marR="0" lvl="0" indent="-19050" algn="l" rtl="0">
              <a:spcBef>
                <a:spcPts val="36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79" name="Shape 79"/>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5</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92" name="Shape 92"/>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19050" algn="l" rtl="0">
              <a:spcBef>
                <a:spcPts val="0"/>
              </a:spcBef>
              <a:spcAft>
                <a:spcPts val="0"/>
              </a:spcAft>
              <a:buClr>
                <a:schemeClr val="dk1"/>
              </a:buClr>
              <a:buSzPts val="300"/>
              <a:buFont typeface="Calibri"/>
              <a:buNone/>
            </a:pPr>
            <a:r>
              <a:rPr lang="en-AU" sz="1200" b="0" i="0" u="none" strike="noStrike" cap="none">
                <a:solidFill>
                  <a:schemeClr val="dk1"/>
                </a:solidFill>
                <a:latin typeface="Calibri"/>
                <a:ea typeface="Calibri"/>
                <a:cs typeface="Calibri"/>
                <a:sym typeface="Calibri"/>
              </a:rPr>
              <a:t>Talk involving discussion, sharing ideas etc. Developing the skill of making observations whilst developing oral language. </a:t>
            </a:r>
          </a:p>
        </p:txBody>
      </p:sp>
      <p:sp>
        <p:nvSpPr>
          <p:cNvPr id="93" name="Shape 93"/>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6</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04" name="Shape 104"/>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19050" algn="l" rtl="0">
              <a:spcBef>
                <a:spcPts val="0"/>
              </a:spcBef>
              <a:spcAft>
                <a:spcPts val="0"/>
              </a:spcAft>
              <a:buClr>
                <a:schemeClr val="dk1"/>
              </a:buClr>
              <a:buSzPts val="300"/>
              <a:buFont typeface="Calibri"/>
              <a:buNone/>
            </a:pPr>
            <a:endParaRPr sz="1200" b="1" i="0" u="none" strike="noStrike" cap="none">
              <a:solidFill>
                <a:schemeClr val="dk1"/>
              </a:solidFill>
              <a:latin typeface="Calibri"/>
              <a:ea typeface="Calibri"/>
              <a:cs typeface="Calibri"/>
              <a:sym typeface="Calibri"/>
            </a:endParaRPr>
          </a:p>
        </p:txBody>
      </p:sp>
      <p:sp>
        <p:nvSpPr>
          <p:cNvPr id="105" name="Shape 105"/>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22225" algn="l" rtl="0">
              <a:lnSpc>
                <a:spcPct val="100000"/>
              </a:lnSpc>
              <a:spcBef>
                <a:spcPts val="0"/>
              </a:spcBef>
              <a:spcAft>
                <a:spcPts val="0"/>
              </a:spcAft>
              <a:buClr>
                <a:srgbClr val="000000"/>
              </a:buClr>
              <a:buSzPts val="350"/>
              <a:buFont typeface="Arial"/>
              <a:buNone/>
            </a:pPr>
            <a:fld id="{00000000-1234-1234-1234-123412341234}" type="slidenum">
              <a:rPr lang="en-AU" sz="1400" b="0" i="0" u="none" strike="noStrike" cap="none">
                <a:solidFill>
                  <a:srgbClr val="000000"/>
                </a:solidFill>
                <a:latin typeface="Arial"/>
                <a:ea typeface="Arial"/>
                <a:cs typeface="Arial"/>
                <a:sym typeface="Arial"/>
              </a:rPr>
              <a:t>7</a:t>
            </a:fld>
            <a:endParaRPr lang="en-AU"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15" name="Shape 115"/>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19050" algn="l" rtl="0">
              <a:lnSpc>
                <a:spcPct val="100000"/>
              </a:lnSpc>
              <a:spcBef>
                <a:spcPts val="0"/>
              </a:spcBef>
              <a:spcAft>
                <a:spcPts val="0"/>
              </a:spcAft>
              <a:buClr>
                <a:schemeClr val="dk1"/>
              </a:buClr>
              <a:buSzPts val="300"/>
              <a:buFont typeface="Calibri"/>
              <a:buNone/>
            </a:pPr>
            <a:r>
              <a:rPr lang="en-AU" sz="1200" b="0" i="0" u="none" strike="noStrike" cap="none">
                <a:solidFill>
                  <a:schemeClr val="dk1"/>
                </a:solidFill>
                <a:latin typeface="Calibri"/>
                <a:ea typeface="Calibri"/>
                <a:cs typeface="Calibri"/>
                <a:sym typeface="Calibri"/>
              </a:rPr>
              <a:t>Newsboards offer:</a:t>
            </a:r>
          </a:p>
          <a:p>
            <a:pPr marL="171450" marR="0" lvl="0" indent="-171450" algn="l" rtl="0">
              <a:spcBef>
                <a:spcPts val="360"/>
              </a:spcBef>
              <a:spcAft>
                <a:spcPts val="0"/>
              </a:spcAft>
              <a:buClr>
                <a:schemeClr val="dk1"/>
              </a:buClr>
              <a:buSzPts val="1200"/>
              <a:buFont typeface="Arial"/>
              <a:buChar char="•"/>
            </a:pPr>
            <a:r>
              <a:rPr lang="en-AU" sz="1200" b="0" i="0" u="none" strike="noStrike" cap="none">
                <a:solidFill>
                  <a:schemeClr val="dk1"/>
                </a:solidFill>
                <a:latin typeface="Calibri"/>
                <a:ea typeface="Calibri"/>
                <a:cs typeface="Calibri"/>
                <a:sym typeface="Calibri"/>
              </a:rPr>
              <a:t>a shared reading opportunity</a:t>
            </a:r>
          </a:p>
          <a:p>
            <a:pPr marL="171450" marR="0" lvl="0" indent="-171450" algn="l" rtl="0">
              <a:spcBef>
                <a:spcPts val="360"/>
              </a:spcBef>
              <a:spcAft>
                <a:spcPts val="0"/>
              </a:spcAft>
              <a:buClr>
                <a:schemeClr val="dk1"/>
              </a:buClr>
              <a:buSzPts val="1200"/>
              <a:buFont typeface="Arial"/>
              <a:buChar char="•"/>
            </a:pPr>
            <a:r>
              <a:rPr lang="en-AU" sz="1200" b="0" i="0" u="none" strike="noStrike" cap="none">
                <a:solidFill>
                  <a:schemeClr val="dk1"/>
                </a:solidFill>
                <a:latin typeface="Calibri"/>
                <a:ea typeface="Calibri"/>
                <a:cs typeface="Calibri"/>
                <a:sym typeface="Calibri"/>
              </a:rPr>
              <a:t>a connection with family and whānau</a:t>
            </a:r>
          </a:p>
          <a:p>
            <a:pPr marL="171450" marR="0" lvl="0" indent="-171450" algn="l" rtl="0">
              <a:spcBef>
                <a:spcPts val="360"/>
              </a:spcBef>
              <a:spcAft>
                <a:spcPts val="0"/>
              </a:spcAft>
              <a:buClr>
                <a:schemeClr val="dk1"/>
              </a:buClr>
              <a:buSzPts val="1200"/>
              <a:buFont typeface="Arial"/>
              <a:buChar char="•"/>
            </a:pPr>
            <a:r>
              <a:rPr lang="en-AU" sz="1200" b="0" i="0" u="none" strike="noStrike" cap="none">
                <a:solidFill>
                  <a:schemeClr val="dk1"/>
                </a:solidFill>
                <a:latin typeface="Calibri"/>
                <a:ea typeface="Calibri"/>
                <a:cs typeface="Calibri"/>
                <a:sym typeface="Calibri"/>
              </a:rPr>
              <a:t>opportunities to engage with text beyond reading level</a:t>
            </a:r>
          </a:p>
          <a:p>
            <a:pPr marL="171450" marR="0" lvl="0" indent="-171450" algn="l" rtl="0">
              <a:spcBef>
                <a:spcPts val="360"/>
              </a:spcBef>
              <a:spcAft>
                <a:spcPts val="0"/>
              </a:spcAft>
              <a:buClr>
                <a:schemeClr val="dk1"/>
              </a:buClr>
              <a:buSzPts val="1200"/>
              <a:buFont typeface="Arial"/>
              <a:buChar char="•"/>
            </a:pPr>
            <a:r>
              <a:rPr lang="en-AU" sz="1200" b="0" i="0" u="none" strike="noStrike" cap="none">
                <a:solidFill>
                  <a:schemeClr val="dk1"/>
                </a:solidFill>
                <a:latin typeface="Calibri"/>
                <a:ea typeface="Calibri"/>
                <a:cs typeface="Calibri"/>
                <a:sym typeface="Calibri"/>
              </a:rPr>
              <a:t>opportunities to interact with text from a scientific perspective – notice, think, wonder – predict, observe, explain</a:t>
            </a:r>
          </a:p>
          <a:p>
            <a:pPr marL="171450" marR="0" lvl="0" indent="-171450" algn="l" rtl="0">
              <a:spcBef>
                <a:spcPts val="360"/>
              </a:spcBef>
              <a:spcAft>
                <a:spcPts val="0"/>
              </a:spcAft>
              <a:buClr>
                <a:schemeClr val="dk1"/>
              </a:buClr>
              <a:buSzPts val="1200"/>
              <a:buFont typeface="Arial"/>
              <a:buChar char="•"/>
            </a:pPr>
            <a:r>
              <a:rPr lang="en-AU" sz="1200" b="0" i="0" u="none" strike="noStrike" cap="none">
                <a:solidFill>
                  <a:schemeClr val="dk1"/>
                </a:solidFill>
                <a:latin typeface="Calibri"/>
                <a:ea typeface="Calibri"/>
                <a:cs typeface="Calibri"/>
                <a:sym typeface="Calibri"/>
              </a:rPr>
              <a:t>opportunities to use specific literacy techniques – cloze, prediction, reading for meaning, hypothesising unknown words.</a:t>
            </a:r>
          </a:p>
        </p:txBody>
      </p:sp>
      <p:sp>
        <p:nvSpPr>
          <p:cNvPr id="116" name="Shape 116"/>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22225" algn="l" rtl="0">
              <a:lnSpc>
                <a:spcPct val="100000"/>
              </a:lnSpc>
              <a:spcBef>
                <a:spcPts val="0"/>
              </a:spcBef>
              <a:spcAft>
                <a:spcPts val="0"/>
              </a:spcAft>
              <a:buClr>
                <a:srgbClr val="000000"/>
              </a:buClr>
              <a:buSzPts val="350"/>
              <a:buFont typeface="Arial"/>
              <a:buNone/>
            </a:pPr>
            <a:fld id="{00000000-1234-1234-1234-123412341234}" type="slidenum">
              <a:rPr lang="en-AU" sz="1400" b="0" i="0" u="none" strike="noStrike" cap="none">
                <a:solidFill>
                  <a:srgbClr val="000000"/>
                </a:solidFill>
                <a:latin typeface="Arial"/>
                <a:ea typeface="Arial"/>
                <a:cs typeface="Arial"/>
                <a:sym typeface="Arial"/>
              </a:rPr>
              <a:t>8</a:t>
            </a:fld>
            <a:endParaRPr lang="en-AU"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24" name="Shape 124"/>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19050" algn="l" rtl="0">
              <a:spcBef>
                <a:spcPts val="0"/>
              </a:spcBef>
              <a:spcAft>
                <a:spcPts val="0"/>
              </a:spcAft>
              <a:buClr>
                <a:schemeClr val="dk1"/>
              </a:buClr>
              <a:buSzPts val="300"/>
              <a:buFont typeface="Calibri"/>
              <a:buNone/>
            </a:pPr>
            <a:r>
              <a:rPr lang="en-AU" sz="1200" b="0" i="0" u="none" strike="noStrike" cap="none">
                <a:solidFill>
                  <a:schemeClr val="dk1"/>
                </a:solidFill>
                <a:latin typeface="Calibri"/>
                <a:ea typeface="Calibri"/>
                <a:cs typeface="Calibri"/>
                <a:sym typeface="Calibri"/>
              </a:rPr>
              <a:t>Image from </a:t>
            </a:r>
            <a:r>
              <a:rPr lang="en-AU" u="sng">
                <a:solidFill>
                  <a:schemeClr val="hlink"/>
                </a:solidFill>
                <a:hlinkClick r:id="rId3"/>
              </a:rPr>
              <a:t>www.stuff.co.nz/national/blogs/in-our-nature/8618612/Autumn-aliens</a:t>
            </a:r>
            <a:r>
              <a:rPr lang="en-AU" sz="1200" b="0" i="0" u="none" strike="noStrike" cap="none">
                <a:solidFill>
                  <a:schemeClr val="dk1"/>
                </a:solidFill>
                <a:latin typeface="Calibri"/>
                <a:ea typeface="Calibri"/>
                <a:cs typeface="Calibri"/>
                <a:sym typeface="Calibri"/>
              </a:rPr>
              <a:t> </a:t>
            </a:r>
          </a:p>
          <a:p>
            <a:pPr marL="0" marR="0" lvl="0" indent="-19050" algn="l" rtl="0">
              <a:spcBef>
                <a:spcPts val="360"/>
              </a:spcBef>
              <a:spcAft>
                <a:spcPts val="0"/>
              </a:spcAft>
              <a:buClr>
                <a:schemeClr val="dk1"/>
              </a:buClr>
              <a:buSzPts val="300"/>
              <a:buFont typeface="Calibri"/>
              <a:buNone/>
            </a:pPr>
            <a:r>
              <a:rPr lang="en-AU" sz="1200" b="0" i="0" u="none" strike="noStrike" cap="none">
                <a:solidFill>
                  <a:schemeClr val="dk1"/>
                </a:solidFill>
                <a:latin typeface="Calibri"/>
                <a:ea typeface="Calibri"/>
                <a:cs typeface="Calibri"/>
                <a:sym typeface="Calibri"/>
              </a:rPr>
              <a:t>Step 1 – A very quick look. This image is only shown for a short time.</a:t>
            </a:r>
          </a:p>
        </p:txBody>
      </p:sp>
      <p:sp>
        <p:nvSpPr>
          <p:cNvPr id="125" name="Shape 125"/>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22225" algn="l" rtl="0">
              <a:lnSpc>
                <a:spcPct val="100000"/>
              </a:lnSpc>
              <a:spcBef>
                <a:spcPts val="0"/>
              </a:spcBef>
              <a:spcAft>
                <a:spcPts val="0"/>
              </a:spcAft>
              <a:buClr>
                <a:srgbClr val="000000"/>
              </a:buClr>
              <a:buSzPts val="350"/>
              <a:buFont typeface="Arial"/>
              <a:buNone/>
            </a:pPr>
            <a:fld id="{00000000-1234-1234-1234-123412341234}" type="slidenum">
              <a:rPr lang="en-AU" sz="1400" b="0" i="0" u="none" strike="noStrike" cap="none">
                <a:solidFill>
                  <a:srgbClr val="000000"/>
                </a:solidFill>
                <a:latin typeface="Arial"/>
                <a:ea typeface="Arial"/>
                <a:cs typeface="Arial"/>
                <a:sym typeface="Arial"/>
              </a:rPr>
              <a:t>9</a:t>
            </a:fld>
            <a:endParaRPr lang="en-AU"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5"/>
        <p:cNvGrpSpPr/>
        <p:nvPr/>
      </p:nvGrpSpPr>
      <p:grpSpPr>
        <a:xfrm>
          <a:off x="0" y="0"/>
          <a:ext cx="0" cy="0"/>
          <a:chOff x="0" y="0"/>
          <a:chExt cx="0" cy="0"/>
        </a:xfrm>
      </p:grpSpPr>
      <p:pic>
        <p:nvPicPr>
          <p:cNvPr id="16" name="Shape 16"/>
          <p:cNvPicPr preferRelativeResize="0"/>
          <p:nvPr/>
        </p:nvPicPr>
        <p:blipFill rotWithShape="1">
          <a:blip r:embed="rId2">
            <a:alphaModFix/>
          </a:blip>
          <a:srcRect l="5023" t="10311" r="4997" b="11444"/>
          <a:stretch/>
        </p:blipFill>
        <p:spPr>
          <a:xfrm>
            <a:off x="7362825" y="0"/>
            <a:ext cx="1717675" cy="753781"/>
          </a:xfrm>
          <a:prstGeom prst="rect">
            <a:avLst/>
          </a:prstGeom>
          <a:noFill/>
          <a:ln>
            <a:noFill/>
          </a:ln>
        </p:spPr>
      </p:pic>
      <p:sp>
        <p:nvSpPr>
          <p:cNvPr id="17" name="Shape 17"/>
          <p:cNvSpPr txBox="1">
            <a:spLocks noGrp="1"/>
          </p:cNvSpPr>
          <p:nvPr>
            <p:ph type="title"/>
          </p:nvPr>
        </p:nvSpPr>
        <p:spPr>
          <a:xfrm>
            <a:off x="533399" y="611872"/>
            <a:ext cx="3840479" cy="1162048"/>
          </a:xfrm>
          <a:prstGeom prst="rect">
            <a:avLst/>
          </a:prstGeom>
          <a:noFill/>
          <a:ln>
            <a:noFill/>
          </a:ln>
        </p:spPr>
        <p:txBody>
          <a:bodyPr wrap="square" lIns="91425" tIns="91425" rIns="91425" bIns="91425" anchor="b" anchorCtr="0"/>
          <a:lstStyle>
            <a:lvl1pPr marL="0" marR="0" lvl="0" indent="0"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1pPr>
            <a:lvl2pPr marL="0" marR="0" lvl="1" indent="0" algn="ctr" rtl="0">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2pPr>
            <a:lvl3pPr marL="0" marR="0" lvl="2" indent="0" algn="ctr" rtl="0">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3pPr>
            <a:lvl4pPr marL="0" marR="0" lvl="3" indent="0" algn="ctr" rtl="0">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4pPr>
            <a:lvl5pPr marL="0" marR="0" lvl="4" indent="0" algn="ctr" rtl="0">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5pPr>
            <a:lvl6pPr marL="457200" marR="0" lvl="5" indent="0" algn="ctr" rtl="0">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6pPr>
            <a:lvl7pPr marL="914400" marR="0" lvl="6" indent="0" algn="ctr" rtl="0">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7pPr>
            <a:lvl8pPr marL="1371600" marR="0" lvl="7" indent="0" algn="ctr" rtl="0">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8pPr>
            <a:lvl9pPr marL="1828800" marR="0" lvl="8" indent="0" algn="ctr" rtl="0">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18" name="Shape 18"/>
          <p:cNvSpPr txBox="1">
            <a:spLocks noGrp="1"/>
          </p:cNvSpPr>
          <p:nvPr>
            <p:ph type="body" idx="1"/>
          </p:nvPr>
        </p:nvSpPr>
        <p:spPr>
          <a:xfrm>
            <a:off x="4742823" y="1587500"/>
            <a:ext cx="3840479" cy="3898900"/>
          </a:xfrm>
          <a:prstGeom prst="rect">
            <a:avLst/>
          </a:prstGeom>
          <a:noFill/>
          <a:ln>
            <a:noFill/>
          </a:ln>
        </p:spPr>
        <p:txBody>
          <a:bodyPr wrap="square" lIns="91425" tIns="91425" rIns="91425" bIns="91425" anchor="t" anchorCtr="0"/>
          <a:lstStyle>
            <a:lvl1pPr marL="496569" marR="0" lvl="0" indent="114300" algn="l" rtl="0">
              <a:lnSpc>
                <a:spcPct val="100000"/>
              </a:lnSpc>
              <a:spcBef>
                <a:spcPts val="2000"/>
              </a:spcBef>
              <a:spcAft>
                <a:spcPts val="0"/>
              </a:spcAft>
              <a:buClr>
                <a:srgbClr val="6FB7D7"/>
              </a:buClr>
              <a:buSzPts val="2420"/>
              <a:buFont typeface="Noto Sans Symbols"/>
              <a:buChar char="●"/>
              <a:defRPr sz="2200" b="0" i="0" u="none" strike="noStrike" cap="none">
                <a:solidFill>
                  <a:srgbClr val="595959"/>
                </a:solidFill>
                <a:latin typeface="Arial"/>
                <a:ea typeface="Arial"/>
                <a:cs typeface="Arial"/>
                <a:sym typeface="Arial"/>
              </a:defRPr>
            </a:lvl1pPr>
            <a:lvl2pPr marL="825500" marR="0" lvl="1" indent="76200" algn="l" rtl="0">
              <a:lnSpc>
                <a:spcPct val="100000"/>
              </a:lnSpc>
              <a:spcBef>
                <a:spcPts val="600"/>
              </a:spcBef>
              <a:spcAft>
                <a:spcPts val="0"/>
              </a:spcAft>
              <a:buClr>
                <a:schemeClr val="accent1"/>
              </a:buClr>
              <a:buSzPts val="2200"/>
              <a:buFont typeface="Noto Sans Symbols"/>
              <a:buChar char="●"/>
              <a:defRPr sz="2000" b="0" i="0" u="none" strike="noStrike" cap="none">
                <a:solidFill>
                  <a:srgbClr val="595959"/>
                </a:solidFill>
                <a:latin typeface="Arial"/>
                <a:ea typeface="Arial"/>
                <a:cs typeface="Arial"/>
                <a:sym typeface="Arial"/>
              </a:defRPr>
            </a:lvl2pPr>
            <a:lvl3pPr marL="1090928" marR="0" lvl="2" indent="63500"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3pPr>
            <a:lvl4pPr marL="1383028" marR="0" lvl="3" indent="50800"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4pPr>
            <a:lvl5pPr marL="1662428" marR="0" lvl="4" indent="63500"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5pPr>
            <a:lvl6pPr marL="26670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1242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5814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0386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 name="Shape 19"/>
          <p:cNvSpPr txBox="1">
            <a:spLocks noGrp="1"/>
          </p:cNvSpPr>
          <p:nvPr>
            <p:ph type="body" idx="2"/>
          </p:nvPr>
        </p:nvSpPr>
        <p:spPr>
          <a:xfrm>
            <a:off x="533399" y="1787856"/>
            <a:ext cx="3840479" cy="3720152"/>
          </a:xfrm>
          <a:prstGeom prst="rect">
            <a:avLst/>
          </a:prstGeom>
          <a:noFill/>
          <a:ln>
            <a:noFill/>
          </a:ln>
        </p:spPr>
        <p:txBody>
          <a:bodyPr wrap="square" lIns="91425" tIns="91425" rIns="91425" bIns="91425" anchor="t" anchorCtr="0"/>
          <a:lstStyle>
            <a:lvl1pPr marL="0" marR="0" lvl="0" indent="0" algn="ctr" rtl="0">
              <a:lnSpc>
                <a:spcPct val="100000"/>
              </a:lnSpc>
              <a:spcBef>
                <a:spcPts val="2000"/>
              </a:spcBef>
              <a:spcAft>
                <a:spcPts val="0"/>
              </a:spcAft>
              <a:buClr>
                <a:srgbClr val="6FB7D7"/>
              </a:buClr>
              <a:buSzPts val="1980"/>
              <a:buFont typeface="Noto Sans Symbols"/>
              <a:buNone/>
              <a:defRPr sz="1800" b="0" i="0" u="none" strike="noStrike" cap="none">
                <a:solidFill>
                  <a:srgbClr val="595959"/>
                </a:solidFill>
                <a:latin typeface="Arial"/>
                <a:ea typeface="Arial"/>
                <a:cs typeface="Arial"/>
                <a:sym typeface="Arial"/>
              </a:defRPr>
            </a:lvl1pPr>
            <a:lvl2pPr marL="457200" marR="0" lvl="1" indent="0" algn="l" rtl="0">
              <a:lnSpc>
                <a:spcPct val="100000"/>
              </a:lnSpc>
              <a:spcBef>
                <a:spcPts val="600"/>
              </a:spcBef>
              <a:spcAft>
                <a:spcPts val="0"/>
              </a:spcAft>
              <a:buClr>
                <a:schemeClr val="accent1"/>
              </a:buClr>
              <a:buSzPts val="1320"/>
              <a:buFont typeface="Noto Sans Symbols"/>
              <a:buNone/>
              <a:defRPr sz="1200" b="0" i="0" u="none" strike="noStrike" cap="none">
                <a:solidFill>
                  <a:srgbClr val="595959"/>
                </a:solidFill>
                <a:latin typeface="Arial"/>
                <a:ea typeface="Arial"/>
                <a:cs typeface="Arial"/>
                <a:sym typeface="Arial"/>
              </a:defRPr>
            </a:lvl2pPr>
            <a:lvl3pPr marL="914400" marR="0" lvl="2" indent="0" algn="l" rtl="0">
              <a:lnSpc>
                <a:spcPct val="100000"/>
              </a:lnSpc>
              <a:spcBef>
                <a:spcPts val="600"/>
              </a:spcBef>
              <a:spcAft>
                <a:spcPts val="0"/>
              </a:spcAft>
              <a:buClr>
                <a:schemeClr val="accent1"/>
              </a:buClr>
              <a:buSzPts val="1100"/>
              <a:buFont typeface="Noto Sans Symbols"/>
              <a:buNone/>
              <a:defRPr sz="1000" b="0" i="0" u="none" strike="noStrike" cap="none">
                <a:solidFill>
                  <a:srgbClr val="595959"/>
                </a:solidFill>
                <a:latin typeface="Arial"/>
                <a:ea typeface="Arial"/>
                <a:cs typeface="Arial"/>
                <a:sym typeface="Arial"/>
              </a:defRPr>
            </a:lvl3pPr>
            <a:lvl4pPr marL="1371600" marR="0" lvl="3" indent="0" algn="l" rtl="0">
              <a:lnSpc>
                <a:spcPct val="100000"/>
              </a:lnSpc>
              <a:spcBef>
                <a:spcPts val="600"/>
              </a:spcBef>
              <a:spcAft>
                <a:spcPts val="0"/>
              </a:spcAft>
              <a:buClr>
                <a:schemeClr val="accent1"/>
              </a:buClr>
              <a:buSzPts val="990"/>
              <a:buFont typeface="Noto Sans Symbols"/>
              <a:buNone/>
              <a:defRPr sz="900" b="0" i="0" u="none" strike="noStrike" cap="none">
                <a:solidFill>
                  <a:srgbClr val="595959"/>
                </a:solidFill>
                <a:latin typeface="Arial"/>
                <a:ea typeface="Arial"/>
                <a:cs typeface="Arial"/>
                <a:sym typeface="Arial"/>
              </a:defRPr>
            </a:lvl4pPr>
            <a:lvl5pPr marL="1828800" marR="0" lvl="4" indent="0" algn="l" rtl="0">
              <a:lnSpc>
                <a:spcPct val="100000"/>
              </a:lnSpc>
              <a:spcBef>
                <a:spcPts val="600"/>
              </a:spcBef>
              <a:spcAft>
                <a:spcPts val="0"/>
              </a:spcAft>
              <a:buClr>
                <a:schemeClr val="accent1"/>
              </a:buClr>
              <a:buSzPts val="990"/>
              <a:buFont typeface="Noto Sans Symbols"/>
              <a:buNone/>
              <a:defRPr sz="900" b="0" i="0" u="none" strike="noStrike" cap="none">
                <a:solidFill>
                  <a:srgbClr val="595959"/>
                </a:solidFill>
                <a:latin typeface="Arial"/>
                <a:ea typeface="Arial"/>
                <a:cs typeface="Arial"/>
                <a:sym typeface="Arial"/>
              </a:defRPr>
            </a:lvl5pPr>
            <a:lvl6pPr marL="2286000" marR="0" lvl="5" indent="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20" name="Shape 20"/>
          <p:cNvSpPr txBox="1">
            <a:spLocks noGrp="1"/>
          </p:cNvSpPr>
          <p:nvPr>
            <p:ph type="dt" idx="10"/>
          </p:nvPr>
        </p:nvSpPr>
        <p:spPr>
          <a:xfrm>
            <a:off x="6781800" y="6275387"/>
            <a:ext cx="981074" cy="365125"/>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21" name="Shape 21"/>
          <p:cNvSpPr txBox="1">
            <a:spLocks noGrp="1"/>
          </p:cNvSpPr>
          <p:nvPr>
            <p:ph type="ftr" idx="11"/>
          </p:nvPr>
        </p:nvSpPr>
        <p:spPr>
          <a:xfrm>
            <a:off x="265112" y="6275387"/>
            <a:ext cx="5983285"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accent2"/>
              </a:buClr>
              <a:buSzPts val="1200"/>
              <a:buFont typeface="Arial"/>
              <a:buNone/>
              <a:defRPr sz="1200" b="0" i="0" u="none" strike="noStrike" cap="none">
                <a:solidFill>
                  <a:schemeClr val="accent2"/>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22" name="Shape 22"/>
          <p:cNvSpPr txBox="1">
            <a:spLocks noGrp="1"/>
          </p:cNvSpPr>
          <p:nvPr>
            <p:ph type="sldNum" idx="12"/>
          </p:nvPr>
        </p:nvSpPr>
        <p:spPr>
          <a:xfrm>
            <a:off x="7897813" y="6275387"/>
            <a:ext cx="990598" cy="365125"/>
          </a:xfrm>
          <a:prstGeom prst="rect">
            <a:avLst/>
          </a:prstGeom>
          <a:noFill/>
          <a:ln>
            <a:noFill/>
          </a:ln>
        </p:spPr>
        <p:txBody>
          <a:bodyPr wrap="square" lIns="91425" tIns="45700" rIns="91425" bIns="45700" anchor="ctr" anchorCtr="0">
            <a:noAutofit/>
          </a:bodyPr>
          <a:lstStyle/>
          <a:p>
            <a:pPr marL="0" marR="0" lvl="0" indent="-57150" algn="r" rtl="0">
              <a:lnSpc>
                <a:spcPct val="100000"/>
              </a:lnSpc>
              <a:spcBef>
                <a:spcPts val="0"/>
              </a:spcBef>
              <a:spcAft>
                <a:spcPts val="0"/>
              </a:spcAft>
              <a:buClr>
                <a:schemeClr val="lt1"/>
              </a:buClr>
              <a:buSzPts val="900"/>
              <a:buFont typeface="Arial"/>
              <a:buNone/>
            </a:pPr>
            <a:fld id="{00000000-1234-1234-1234-123412341234}" type="slidenum">
              <a:rPr lang="en-AU" sz="3600" b="0" i="0" u="none" strike="noStrike" cap="none">
                <a:solidFill>
                  <a:schemeClr val="lt1"/>
                </a:solidFill>
                <a:latin typeface="Arial"/>
                <a:ea typeface="Arial"/>
                <a:cs typeface="Arial"/>
                <a:sym typeface="Arial"/>
              </a:rPr>
              <a:t>‹#›</a:t>
            </a:fld>
            <a:endParaRPr lang="en-AU" sz="36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3"/>
        <p:cNvGrpSpPr/>
        <p:nvPr/>
      </p:nvGrpSpPr>
      <p:grpSpPr>
        <a:xfrm>
          <a:off x="0" y="0"/>
          <a:ext cx="0" cy="0"/>
          <a:chOff x="0" y="0"/>
          <a:chExt cx="0" cy="0"/>
        </a:xfrm>
      </p:grpSpPr>
      <p:pic>
        <p:nvPicPr>
          <p:cNvPr id="24" name="Shape 24" descr="SLH_logo_blue_RGB.jpg"/>
          <p:cNvPicPr preferRelativeResize="0"/>
          <p:nvPr/>
        </p:nvPicPr>
        <p:blipFill rotWithShape="1">
          <a:blip r:embed="rId2">
            <a:alphaModFix/>
          </a:blip>
          <a:srcRect/>
          <a:stretch/>
        </p:blipFill>
        <p:spPr>
          <a:xfrm>
            <a:off x="7461250" y="152400"/>
            <a:ext cx="1673677" cy="801966"/>
          </a:xfrm>
          <a:prstGeom prst="rect">
            <a:avLst/>
          </a:prstGeom>
          <a:noFill/>
          <a:ln>
            <a:noFill/>
          </a:ln>
        </p:spPr>
      </p:pic>
      <p:sp>
        <p:nvSpPr>
          <p:cNvPr id="25" name="Shape 25"/>
          <p:cNvSpPr txBox="1">
            <a:spLocks noGrp="1"/>
          </p:cNvSpPr>
          <p:nvPr>
            <p:ph type="title"/>
          </p:nvPr>
        </p:nvSpPr>
        <p:spPr>
          <a:xfrm>
            <a:off x="549275" y="533400"/>
            <a:ext cx="8042273" cy="911224"/>
          </a:xfrm>
          <a:prstGeom prst="rect">
            <a:avLst/>
          </a:prstGeom>
          <a:noFill/>
          <a:ln>
            <a:noFill/>
          </a:ln>
        </p:spPr>
        <p:txBody>
          <a:bodyPr wrap="square" lIns="91425" tIns="91425" rIns="91425" bIns="91425" anchor="b" anchorCtr="0"/>
          <a:lstStyle>
            <a:lvl1pPr marL="0" marR="0" lvl="0" indent="0"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1pPr>
            <a:lvl2pPr marL="0" marR="0" lvl="1" indent="0" algn="ctr" rtl="0">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2pPr>
            <a:lvl3pPr marL="0" marR="0" lvl="2" indent="0" algn="ctr" rtl="0">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3pPr>
            <a:lvl4pPr marL="0" marR="0" lvl="3" indent="0" algn="ctr" rtl="0">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4pPr>
            <a:lvl5pPr marL="0" marR="0" lvl="4" indent="0" algn="ctr" rtl="0">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5pPr>
            <a:lvl6pPr marL="457200" marR="0" lvl="5" indent="0" algn="ctr" rtl="0">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6pPr>
            <a:lvl7pPr marL="914400" marR="0" lvl="6" indent="0" algn="ctr" rtl="0">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7pPr>
            <a:lvl8pPr marL="1371600" marR="0" lvl="7" indent="0" algn="ctr" rtl="0">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8pPr>
            <a:lvl9pPr marL="1828800" marR="0" lvl="8" indent="0" algn="ctr" rtl="0">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26" name="Shape 26"/>
          <p:cNvSpPr txBox="1">
            <a:spLocks noGrp="1"/>
          </p:cNvSpPr>
          <p:nvPr>
            <p:ph type="body" idx="1"/>
          </p:nvPr>
        </p:nvSpPr>
        <p:spPr>
          <a:xfrm>
            <a:off x="549275" y="1600200"/>
            <a:ext cx="8042273" cy="4343400"/>
          </a:xfrm>
          <a:prstGeom prst="rect">
            <a:avLst/>
          </a:prstGeom>
          <a:noFill/>
          <a:ln>
            <a:noFill/>
          </a:ln>
        </p:spPr>
        <p:txBody>
          <a:bodyPr wrap="square" lIns="91425" tIns="91425" rIns="91425" bIns="91425" anchor="t" anchorCtr="0"/>
          <a:lstStyle>
            <a:lvl1pPr marL="510540" marR="0" lvl="0" indent="152400" algn="l" rtl="0">
              <a:lnSpc>
                <a:spcPct val="100000"/>
              </a:lnSpc>
              <a:spcBef>
                <a:spcPts val="2000"/>
              </a:spcBef>
              <a:spcAft>
                <a:spcPts val="0"/>
              </a:spcAft>
              <a:buClr>
                <a:srgbClr val="6FB7D7"/>
              </a:buClr>
              <a:buSzPts val="2640"/>
              <a:buFont typeface="Noto Sans Symbols"/>
              <a:buChar char="●"/>
              <a:defRPr sz="2400" b="0" i="0" u="none" strike="noStrike" cap="none">
                <a:solidFill>
                  <a:srgbClr val="595959"/>
                </a:solidFill>
                <a:latin typeface="Arial"/>
                <a:ea typeface="Arial"/>
                <a:cs typeface="Arial"/>
                <a:sym typeface="Arial"/>
              </a:defRPr>
            </a:lvl1pPr>
            <a:lvl2pPr marL="839469" marR="0" lvl="1" indent="114300" algn="l" rtl="0">
              <a:lnSpc>
                <a:spcPct val="100000"/>
              </a:lnSpc>
              <a:spcBef>
                <a:spcPts val="600"/>
              </a:spcBef>
              <a:spcAft>
                <a:spcPts val="0"/>
              </a:spcAft>
              <a:buClr>
                <a:schemeClr val="accent1"/>
              </a:buClr>
              <a:buSzPts val="2420"/>
              <a:buFont typeface="Noto Sans Symbols"/>
              <a:buChar char="●"/>
              <a:defRPr sz="2200" b="0" i="0" u="none" strike="noStrike" cap="none">
                <a:solidFill>
                  <a:srgbClr val="595959"/>
                </a:solidFill>
                <a:latin typeface="Arial"/>
                <a:ea typeface="Arial"/>
                <a:cs typeface="Arial"/>
                <a:sym typeface="Arial"/>
              </a:defRPr>
            </a:lvl2pPr>
            <a:lvl3pPr marL="1104900" marR="0" lvl="2" indent="139700" algn="l" rtl="0">
              <a:lnSpc>
                <a:spcPct val="100000"/>
              </a:lnSpc>
              <a:spcBef>
                <a:spcPts val="600"/>
              </a:spcBef>
              <a:spcAft>
                <a:spcPts val="0"/>
              </a:spcAft>
              <a:buClr>
                <a:schemeClr val="accent1"/>
              </a:buClr>
              <a:buSzPts val="2200"/>
              <a:buFont typeface="Noto Sans Symbols"/>
              <a:buChar char="●"/>
              <a:defRPr sz="2000" b="0" i="0" u="none" strike="noStrike" cap="none">
                <a:solidFill>
                  <a:srgbClr val="595959"/>
                </a:solidFill>
                <a:latin typeface="Arial"/>
                <a:ea typeface="Arial"/>
                <a:cs typeface="Arial"/>
                <a:sym typeface="Arial"/>
              </a:defRPr>
            </a:lvl3pPr>
            <a:lvl4pPr marL="1383028" marR="0" lvl="3" indent="50800"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4pPr>
            <a:lvl5pPr marL="1662428" marR="0" lvl="4" indent="63500"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5pPr>
            <a:lvl6pPr marL="26670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1242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5814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0386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7" name="Shape 27"/>
          <p:cNvSpPr txBox="1">
            <a:spLocks noGrp="1"/>
          </p:cNvSpPr>
          <p:nvPr>
            <p:ph type="dt" idx="10"/>
          </p:nvPr>
        </p:nvSpPr>
        <p:spPr>
          <a:xfrm>
            <a:off x="6781800" y="6275387"/>
            <a:ext cx="981074" cy="365125"/>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28" name="Shape 28"/>
          <p:cNvSpPr txBox="1">
            <a:spLocks noGrp="1"/>
          </p:cNvSpPr>
          <p:nvPr>
            <p:ph type="ftr" idx="11"/>
          </p:nvPr>
        </p:nvSpPr>
        <p:spPr>
          <a:xfrm>
            <a:off x="265112" y="6275387"/>
            <a:ext cx="5983285"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accent2"/>
              </a:buClr>
              <a:buSzPts val="1200"/>
              <a:buFont typeface="Arial"/>
              <a:buNone/>
              <a:defRPr sz="1200" b="0" i="0" u="none" strike="noStrike" cap="none">
                <a:solidFill>
                  <a:schemeClr val="accent2"/>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29" name="Shape 29"/>
          <p:cNvSpPr txBox="1">
            <a:spLocks noGrp="1"/>
          </p:cNvSpPr>
          <p:nvPr>
            <p:ph type="sldNum" idx="12"/>
          </p:nvPr>
        </p:nvSpPr>
        <p:spPr>
          <a:xfrm>
            <a:off x="7897813" y="6275387"/>
            <a:ext cx="990598" cy="365125"/>
          </a:xfrm>
          <a:prstGeom prst="rect">
            <a:avLst/>
          </a:prstGeom>
          <a:noFill/>
          <a:ln>
            <a:noFill/>
          </a:ln>
        </p:spPr>
        <p:txBody>
          <a:bodyPr wrap="square" lIns="91425" tIns="45700" rIns="91425" bIns="45700" anchor="ctr" anchorCtr="0">
            <a:noAutofit/>
          </a:bodyPr>
          <a:lstStyle/>
          <a:p>
            <a:pPr marL="0" marR="0" lvl="0" indent="-57150" algn="r" rtl="0">
              <a:lnSpc>
                <a:spcPct val="100000"/>
              </a:lnSpc>
              <a:spcBef>
                <a:spcPts val="0"/>
              </a:spcBef>
              <a:spcAft>
                <a:spcPts val="0"/>
              </a:spcAft>
              <a:buClr>
                <a:schemeClr val="lt1"/>
              </a:buClr>
              <a:buSzPts val="900"/>
              <a:buFont typeface="Arial"/>
              <a:buNone/>
            </a:pPr>
            <a:fld id="{00000000-1234-1234-1234-123412341234}" type="slidenum">
              <a:rPr lang="en-AU" sz="3600" b="0" i="0" u="none" strike="noStrike" cap="none">
                <a:solidFill>
                  <a:schemeClr val="lt1"/>
                </a:solidFill>
                <a:latin typeface="Arial"/>
                <a:ea typeface="Arial"/>
                <a:cs typeface="Arial"/>
                <a:sym typeface="Arial"/>
              </a:rPr>
              <a:t>‹#›</a:t>
            </a:fld>
            <a:endParaRPr lang="en-AU" sz="3600" b="0" i="0" u="none" strike="noStrike" cap="non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
            <a:alphaModFix/>
          </a:blip>
          <a:stretch>
            <a:fillRect/>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549275" y="533400"/>
            <a:ext cx="8042273" cy="911224"/>
          </a:xfrm>
          <a:prstGeom prst="rect">
            <a:avLst/>
          </a:prstGeom>
          <a:noFill/>
          <a:ln>
            <a:noFill/>
          </a:ln>
        </p:spPr>
        <p:txBody>
          <a:bodyPr wrap="square" lIns="91425" tIns="91425" rIns="91425" bIns="91425" anchor="b" anchorCtr="0"/>
          <a:lstStyle>
            <a:lvl1pPr marL="0" marR="0" lvl="0" indent="0"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1pPr>
            <a:lvl2pPr marL="0" marR="0" lvl="1" indent="0" algn="ctr" rtl="0">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2pPr>
            <a:lvl3pPr marL="0" marR="0" lvl="2" indent="0" algn="ctr" rtl="0">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3pPr>
            <a:lvl4pPr marL="0" marR="0" lvl="3" indent="0" algn="ctr" rtl="0">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4pPr>
            <a:lvl5pPr marL="0" marR="0" lvl="4" indent="0" algn="ctr" rtl="0">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5pPr>
            <a:lvl6pPr marL="457200" marR="0" lvl="5" indent="0" algn="ctr" rtl="0">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6pPr>
            <a:lvl7pPr marL="914400" marR="0" lvl="6" indent="0" algn="ctr" rtl="0">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7pPr>
            <a:lvl8pPr marL="1371600" marR="0" lvl="7" indent="0" algn="ctr" rtl="0">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8pPr>
            <a:lvl9pPr marL="1828800" marR="0" lvl="8" indent="0" algn="ctr" rtl="0">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11" name="Shape 11"/>
          <p:cNvSpPr txBox="1">
            <a:spLocks noGrp="1"/>
          </p:cNvSpPr>
          <p:nvPr>
            <p:ph type="body" idx="1"/>
          </p:nvPr>
        </p:nvSpPr>
        <p:spPr>
          <a:xfrm>
            <a:off x="549275" y="1600200"/>
            <a:ext cx="8042273" cy="4343400"/>
          </a:xfrm>
          <a:prstGeom prst="rect">
            <a:avLst/>
          </a:prstGeom>
          <a:noFill/>
          <a:ln>
            <a:noFill/>
          </a:ln>
        </p:spPr>
        <p:txBody>
          <a:bodyPr wrap="square" lIns="91425" tIns="91425" rIns="91425" bIns="91425" anchor="t" anchorCtr="0"/>
          <a:lstStyle>
            <a:lvl1pPr marL="510540" marR="0" lvl="0" indent="152400" algn="l" rtl="0">
              <a:lnSpc>
                <a:spcPct val="100000"/>
              </a:lnSpc>
              <a:spcBef>
                <a:spcPts val="2000"/>
              </a:spcBef>
              <a:spcAft>
                <a:spcPts val="0"/>
              </a:spcAft>
              <a:buClr>
                <a:srgbClr val="6FB7D7"/>
              </a:buClr>
              <a:buSzPts val="2640"/>
              <a:buFont typeface="Noto Sans Symbols"/>
              <a:buChar char="●"/>
              <a:defRPr sz="2400" b="0" i="0" u="none" strike="noStrike" cap="none">
                <a:solidFill>
                  <a:srgbClr val="595959"/>
                </a:solidFill>
                <a:latin typeface="Arial"/>
                <a:ea typeface="Arial"/>
                <a:cs typeface="Arial"/>
                <a:sym typeface="Arial"/>
              </a:defRPr>
            </a:lvl1pPr>
            <a:lvl2pPr marL="839469" marR="0" lvl="1" indent="114300" algn="l" rtl="0">
              <a:lnSpc>
                <a:spcPct val="100000"/>
              </a:lnSpc>
              <a:spcBef>
                <a:spcPts val="600"/>
              </a:spcBef>
              <a:spcAft>
                <a:spcPts val="0"/>
              </a:spcAft>
              <a:buClr>
                <a:schemeClr val="accent1"/>
              </a:buClr>
              <a:buSzPts val="2420"/>
              <a:buFont typeface="Noto Sans Symbols"/>
              <a:buChar char="●"/>
              <a:defRPr sz="2200" b="0" i="0" u="none" strike="noStrike" cap="none">
                <a:solidFill>
                  <a:srgbClr val="595959"/>
                </a:solidFill>
                <a:latin typeface="Arial"/>
                <a:ea typeface="Arial"/>
                <a:cs typeface="Arial"/>
                <a:sym typeface="Arial"/>
              </a:defRPr>
            </a:lvl2pPr>
            <a:lvl3pPr marL="1104900" marR="0" lvl="2" indent="139700" algn="l" rtl="0">
              <a:lnSpc>
                <a:spcPct val="100000"/>
              </a:lnSpc>
              <a:spcBef>
                <a:spcPts val="600"/>
              </a:spcBef>
              <a:spcAft>
                <a:spcPts val="0"/>
              </a:spcAft>
              <a:buClr>
                <a:schemeClr val="accent1"/>
              </a:buClr>
              <a:buSzPts val="2200"/>
              <a:buFont typeface="Noto Sans Symbols"/>
              <a:buChar char="●"/>
              <a:defRPr sz="2000" b="0" i="0" u="none" strike="noStrike" cap="none">
                <a:solidFill>
                  <a:srgbClr val="595959"/>
                </a:solidFill>
                <a:latin typeface="Arial"/>
                <a:ea typeface="Arial"/>
                <a:cs typeface="Arial"/>
                <a:sym typeface="Arial"/>
              </a:defRPr>
            </a:lvl3pPr>
            <a:lvl4pPr marL="1383028" marR="0" lvl="3" indent="50800"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4pPr>
            <a:lvl5pPr marL="1662428" marR="0" lvl="4" indent="63500"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5pPr>
            <a:lvl6pPr marL="26670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1242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5814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0386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Shape 12"/>
          <p:cNvSpPr txBox="1">
            <a:spLocks noGrp="1"/>
          </p:cNvSpPr>
          <p:nvPr>
            <p:ph type="dt" idx="10"/>
          </p:nvPr>
        </p:nvSpPr>
        <p:spPr>
          <a:xfrm>
            <a:off x="6781800" y="6275387"/>
            <a:ext cx="981074" cy="365125"/>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ftr" idx="11"/>
          </p:nvPr>
        </p:nvSpPr>
        <p:spPr>
          <a:xfrm>
            <a:off x="265112" y="6275387"/>
            <a:ext cx="5983285"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accent2"/>
              </a:buClr>
              <a:buSzPts val="1200"/>
              <a:buFont typeface="Arial"/>
              <a:buNone/>
              <a:defRPr sz="1200" b="0" i="0" u="none" strike="noStrike" cap="none">
                <a:solidFill>
                  <a:schemeClr val="accent2"/>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7897813" y="6275387"/>
            <a:ext cx="990598" cy="365125"/>
          </a:xfrm>
          <a:prstGeom prst="rect">
            <a:avLst/>
          </a:prstGeom>
          <a:noFill/>
          <a:ln>
            <a:noFill/>
          </a:ln>
        </p:spPr>
        <p:txBody>
          <a:bodyPr wrap="square" lIns="91425" tIns="45700" rIns="91425" bIns="45700" anchor="ctr" anchorCtr="0">
            <a:noAutofit/>
          </a:bodyPr>
          <a:lstStyle/>
          <a:p>
            <a:pPr marL="0" marR="0" lvl="0" indent="-57150" algn="r" rtl="0">
              <a:lnSpc>
                <a:spcPct val="100000"/>
              </a:lnSpc>
              <a:spcBef>
                <a:spcPts val="0"/>
              </a:spcBef>
              <a:spcAft>
                <a:spcPts val="0"/>
              </a:spcAft>
              <a:buClr>
                <a:schemeClr val="lt1"/>
              </a:buClr>
              <a:buSzPts val="900"/>
              <a:buFont typeface="Arial"/>
              <a:buNone/>
            </a:pPr>
            <a:fld id="{00000000-1234-1234-1234-123412341234}" type="slidenum">
              <a:rPr lang="en-AU" sz="3600" b="0" i="0" u="none" strike="noStrike" cap="none">
                <a:solidFill>
                  <a:schemeClr val="lt1"/>
                </a:solidFill>
                <a:latin typeface="Arial"/>
                <a:ea typeface="Arial"/>
                <a:cs typeface="Arial"/>
                <a:sym typeface="Arial"/>
              </a:rPr>
              <a:t>‹#›</a:t>
            </a:fld>
            <a:endParaRPr lang="en-AU" sz="36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www.sciencelearn.org.nz/" TargetMode="Externa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hyperlink" Target="http://www.sciencelearn.org.nz/"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hyperlink" Target="http://www.sciencelearn.org.nz/"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hyperlink" Target="http://www.sciencelearn.org.nz/"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hyperlink" Target="http://www.sciencelearn.org.nz/"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hyperlink" Target="http://www.sciencelearn.org.nz/" TargetMode="External"/><Relationship Id="rId7"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2.jpg"/><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4.jpg"/></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www.sciencelearn.org.nz/" TargetMode="External"/><Relationship Id="rId7"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4.jpg"/><Relationship Id="rId9"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3.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4.jpg"/><Relationship Id="rId4" Type="http://schemas.openxmlformats.org/officeDocument/2006/relationships/hyperlink" Target="http://www.sciencelearn.org.nz/"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www.sciencelearn.org.nz/" TargetMode="External"/><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hyperlink" Target="http://literacyonline.tki.org.nz/Literacy-Online/Planning-for-my-students-needs/Instructional-Series/Connected/Connected-2014-Level-2"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hyperlink" Target="http://www.sciencelearn.org.nz/" TargetMode="Externa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hyperlink" Target="http://www.sciencelearn.org.nz/" TargetMode="Externa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hyperlink" Target="http://www.sciencelearn.org.nz/" TargetMode="Externa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hyperlink" Target="http://www.sciencelearn.org.nz/" TargetMode="Externa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www.sciencelearn.org.nz/"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hyperlink" Target="http://www.sciencelearn.org.nz/"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hyperlink" Target="http://www.sciencelearn.org.nz/" TargetMode="Externa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hyperlink" Target="http://www.sciencelearn.org.nz/" TargetMode="Externa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g"/></Relationships>
</file>

<file path=ppt/slides/_rels/slide35.xml.rels><?xml version="1.0" encoding="UTF-8" standalone="yes"?>
<Relationships xmlns="http://schemas.openxmlformats.org/package/2006/relationships"><Relationship Id="rId8" Type="http://schemas.openxmlformats.org/officeDocument/2006/relationships/image" Target="../media/image40.jpg"/><Relationship Id="rId13" Type="http://schemas.openxmlformats.org/officeDocument/2006/relationships/image" Target="../media/image45.png"/><Relationship Id="rId18" Type="http://schemas.openxmlformats.org/officeDocument/2006/relationships/hyperlink" Target="http://bit.ly/2xMhxkh" TargetMode="External"/><Relationship Id="rId3" Type="http://schemas.openxmlformats.org/officeDocument/2006/relationships/image" Target="../media/image35.jpg"/><Relationship Id="rId21" Type="http://schemas.openxmlformats.org/officeDocument/2006/relationships/image" Target="../media/image50.gif"/><Relationship Id="rId7" Type="http://schemas.openxmlformats.org/officeDocument/2006/relationships/image" Target="../media/image39.jpg"/><Relationship Id="rId12" Type="http://schemas.openxmlformats.org/officeDocument/2006/relationships/image" Target="../media/image44.png"/><Relationship Id="rId17" Type="http://schemas.openxmlformats.org/officeDocument/2006/relationships/image" Target="../media/image49.jpg"/><Relationship Id="rId25" Type="http://schemas.openxmlformats.org/officeDocument/2006/relationships/hyperlink" Target="https://www.pond.co.nz/community/" TargetMode="External"/><Relationship Id="rId2" Type="http://schemas.openxmlformats.org/officeDocument/2006/relationships/notesSlide" Target="../notesSlides/notesSlide35.xml"/><Relationship Id="rId16" Type="http://schemas.openxmlformats.org/officeDocument/2006/relationships/image" Target="../media/image48.jpg"/><Relationship Id="rId20" Type="http://schemas.openxmlformats.org/officeDocument/2006/relationships/hyperlink" Target="http://www.waikato.ac.nz/professionallearning" TargetMode="External"/><Relationship Id="rId1" Type="http://schemas.openxmlformats.org/officeDocument/2006/relationships/slideLayout" Target="../slideLayouts/slideLayout1.xml"/><Relationship Id="rId6" Type="http://schemas.openxmlformats.org/officeDocument/2006/relationships/image" Target="../media/image38.jpg"/><Relationship Id="rId11" Type="http://schemas.openxmlformats.org/officeDocument/2006/relationships/image" Target="../media/image43.jpg"/><Relationship Id="rId24" Type="http://schemas.openxmlformats.org/officeDocument/2006/relationships/hyperlink" Target="https://nz.pinterest.com/nzsciencelearn/" TargetMode="External"/><Relationship Id="rId5" Type="http://schemas.openxmlformats.org/officeDocument/2006/relationships/image" Target="../media/image37.jpg"/><Relationship Id="rId15" Type="http://schemas.openxmlformats.org/officeDocument/2006/relationships/image" Target="../media/image47.png"/><Relationship Id="rId23" Type="http://schemas.openxmlformats.org/officeDocument/2006/relationships/hyperlink" Target="http://www.facebook.com/nzsciencelearn" TargetMode="External"/><Relationship Id="rId10" Type="http://schemas.openxmlformats.org/officeDocument/2006/relationships/image" Target="../media/image42.png"/><Relationship Id="rId19" Type="http://schemas.openxmlformats.org/officeDocument/2006/relationships/hyperlink" Target="mailto:anne.barker@waikato.ac.nz" TargetMode="External"/><Relationship Id="rId4" Type="http://schemas.openxmlformats.org/officeDocument/2006/relationships/image" Target="../media/image36.jpg"/><Relationship Id="rId9" Type="http://schemas.openxmlformats.org/officeDocument/2006/relationships/image" Target="../media/image41.jpg"/><Relationship Id="rId14" Type="http://schemas.openxmlformats.org/officeDocument/2006/relationships/image" Target="../media/image46.png"/><Relationship Id="rId22" Type="http://schemas.openxmlformats.org/officeDocument/2006/relationships/hyperlink" Target="mailto:enquiries@sciencelearn.org.nz"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www.sciencelearn.org.nz/" TargetMode="Externa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hyperlink" Target="http://www.sciencelearn.org.nz/" TargetMode="Externa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hyperlink" Target="http://www.sciencelearn.org.nz/"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57150" algn="ctr" rtl="0">
              <a:lnSpc>
                <a:spcPct val="100000"/>
              </a:lnSpc>
              <a:spcBef>
                <a:spcPts val="0"/>
              </a:spcBef>
              <a:spcAft>
                <a:spcPts val="0"/>
              </a:spcAft>
              <a:buClr>
                <a:schemeClr val="accent1"/>
              </a:buClr>
              <a:buSzPts val="900"/>
              <a:buFont typeface="Verdana"/>
              <a:buNone/>
            </a:pPr>
            <a:br>
              <a:rPr lang="en-AU" sz="3600" b="0" i="0" u="none" strike="noStrike" cap="none">
                <a:solidFill>
                  <a:schemeClr val="accent1"/>
                </a:solidFill>
                <a:latin typeface="Verdana"/>
                <a:ea typeface="Verdana"/>
                <a:cs typeface="Verdana"/>
                <a:sym typeface="Verdana"/>
              </a:rPr>
            </a:br>
            <a:endParaRPr lang="en-AU" sz="3600" b="0" i="0" u="none" strike="noStrike" cap="none">
              <a:solidFill>
                <a:schemeClr val="accent1"/>
              </a:solidFill>
              <a:latin typeface="Verdana"/>
              <a:ea typeface="Verdana"/>
              <a:cs typeface="Verdana"/>
              <a:sym typeface="Verdana"/>
            </a:endParaRPr>
          </a:p>
        </p:txBody>
      </p:sp>
      <p:sp>
        <p:nvSpPr>
          <p:cNvPr id="36" name="Shape 36"/>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7620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37" name="Shape 37"/>
          <p:cNvSpPr txBox="1">
            <a:spLocks noGrp="1"/>
          </p:cNvSpPr>
          <p:nvPr>
            <p:ph type="title"/>
          </p:nvPr>
        </p:nvSpPr>
        <p:spPr>
          <a:xfrm>
            <a:off x="457200" y="263525"/>
            <a:ext cx="8229600" cy="1143000"/>
          </a:xfrm>
          <a:prstGeom prst="rect">
            <a:avLst/>
          </a:prstGeom>
          <a:noFill/>
          <a:ln>
            <a:noFill/>
          </a:ln>
        </p:spPr>
        <p:txBody>
          <a:bodyPr wrap="square" lIns="91425" tIns="45700" rIns="91425" bIns="45700" anchor="ctr" anchorCtr="0">
            <a:noAutofit/>
          </a:bodyPr>
          <a:lstStyle/>
          <a:p>
            <a:pPr marL="0" marR="0" lvl="0" indent="-50800" algn="ctr" rtl="0">
              <a:lnSpc>
                <a:spcPct val="100000"/>
              </a:lnSpc>
              <a:spcBef>
                <a:spcPts val="0"/>
              </a:spcBef>
              <a:spcAft>
                <a:spcPts val="0"/>
              </a:spcAft>
              <a:buClr>
                <a:schemeClr val="accent1"/>
              </a:buClr>
              <a:buSzPts val="800"/>
              <a:buFont typeface="Calibri"/>
              <a:buNone/>
            </a:pPr>
            <a:r>
              <a:rPr lang="en-AU" sz="3200" b="1" i="0" u="none" strike="noStrike" cap="none">
                <a:solidFill>
                  <a:schemeClr val="accent1"/>
                </a:solidFill>
                <a:latin typeface="Calibri"/>
                <a:ea typeface="Calibri"/>
                <a:cs typeface="Calibri"/>
                <a:sym typeface="Calibri"/>
              </a:rPr>
              <a:t>Welcome to </a:t>
            </a:r>
            <a:br>
              <a:rPr lang="en-AU" sz="3200" b="1" i="0" u="none" strike="noStrike" cap="none">
                <a:solidFill>
                  <a:schemeClr val="accent1"/>
                </a:solidFill>
                <a:latin typeface="Calibri"/>
                <a:ea typeface="Calibri"/>
                <a:cs typeface="Calibri"/>
                <a:sym typeface="Calibri"/>
              </a:rPr>
            </a:br>
            <a:r>
              <a:rPr lang="en-AU" sz="3200" b="1" i="0" u="none" strike="noStrike" cap="none">
                <a:solidFill>
                  <a:schemeClr val="accent1"/>
                </a:solidFill>
                <a:latin typeface="Calibri"/>
                <a:ea typeface="Calibri"/>
                <a:cs typeface="Calibri"/>
                <a:sym typeface="Calibri"/>
              </a:rPr>
              <a:t>‘Fostering literacy through primary science’</a:t>
            </a:r>
          </a:p>
        </p:txBody>
      </p:sp>
      <p:sp>
        <p:nvSpPr>
          <p:cNvPr id="38" name="Shape 38"/>
          <p:cNvSpPr txBox="1"/>
          <p:nvPr/>
        </p:nvSpPr>
        <p:spPr>
          <a:xfrm>
            <a:off x="5986050" y="1667849"/>
            <a:ext cx="2689878" cy="3705327"/>
          </a:xfrm>
          <a:prstGeom prst="rect">
            <a:avLst/>
          </a:prstGeom>
          <a:noFill/>
          <a:ln>
            <a:noFill/>
          </a:ln>
        </p:spPr>
        <p:txBody>
          <a:bodyPr wrap="square" lIns="91425" tIns="45700" rIns="91425" bIns="45700" anchor="t" anchorCtr="0">
            <a:noAutofit/>
          </a:bodyPr>
          <a:lstStyle/>
          <a:p>
            <a:pPr marL="0" marR="0" lvl="0" indent="-38100" algn="ctr" rtl="0">
              <a:lnSpc>
                <a:spcPct val="100000"/>
              </a:lnSpc>
              <a:spcBef>
                <a:spcPts val="0"/>
              </a:spcBef>
              <a:spcAft>
                <a:spcPts val="0"/>
              </a:spcAft>
              <a:buClr>
                <a:srgbClr val="31859C"/>
              </a:buClr>
              <a:buSzPts val="600"/>
              <a:buFont typeface="Arial"/>
              <a:buNone/>
            </a:pPr>
            <a:r>
              <a:rPr lang="en-AU" sz="2400" b="1" i="0" u="none" strike="noStrike" cap="none">
                <a:solidFill>
                  <a:srgbClr val="31859C"/>
                </a:solidFill>
                <a:latin typeface="Arial"/>
                <a:ea typeface="Arial"/>
                <a:cs typeface="Arial"/>
                <a:sym typeface="Arial"/>
              </a:rPr>
              <a:t>Anne Barker</a:t>
            </a:r>
          </a:p>
          <a:p>
            <a:pPr marL="0" marR="0" lvl="0" indent="-38100" algn="ctr" rtl="0">
              <a:lnSpc>
                <a:spcPct val="100000"/>
              </a:lnSpc>
              <a:spcBef>
                <a:spcPts val="0"/>
              </a:spcBef>
              <a:spcAft>
                <a:spcPts val="0"/>
              </a:spcAft>
              <a:buClr>
                <a:srgbClr val="31859C"/>
              </a:buClr>
              <a:buSzPts val="600"/>
              <a:buFont typeface="Arial"/>
              <a:buNone/>
            </a:pPr>
            <a:r>
              <a:rPr lang="en-AU" sz="2400" b="0" i="0" u="none" strike="noStrike" cap="none">
                <a:solidFill>
                  <a:srgbClr val="31859C"/>
                </a:solidFill>
                <a:latin typeface="Arial"/>
                <a:ea typeface="Arial"/>
                <a:cs typeface="Arial"/>
                <a:sym typeface="Arial"/>
              </a:rPr>
              <a:t>and</a:t>
            </a:r>
          </a:p>
          <a:p>
            <a:pPr marL="0" marR="0" lvl="0" indent="-38100" algn="ctr" rtl="0">
              <a:lnSpc>
                <a:spcPct val="100000"/>
              </a:lnSpc>
              <a:spcBef>
                <a:spcPts val="0"/>
              </a:spcBef>
              <a:spcAft>
                <a:spcPts val="0"/>
              </a:spcAft>
              <a:buClr>
                <a:srgbClr val="31859C"/>
              </a:buClr>
              <a:buSzPts val="600"/>
              <a:buFont typeface="Arial"/>
              <a:buNone/>
            </a:pPr>
            <a:r>
              <a:rPr lang="en-AU" sz="2400" b="1" i="0" u="none" strike="noStrike" cap="none">
                <a:solidFill>
                  <a:srgbClr val="31859C"/>
                </a:solidFill>
                <a:latin typeface="Arial"/>
                <a:ea typeface="Arial"/>
                <a:cs typeface="Arial"/>
                <a:sym typeface="Arial"/>
              </a:rPr>
              <a:t>Lyn Rogers </a:t>
            </a:r>
          </a:p>
          <a:p>
            <a:pPr marL="0" marR="0" lvl="0" indent="-38100" algn="ctr" rtl="0">
              <a:lnSpc>
                <a:spcPct val="100000"/>
              </a:lnSpc>
              <a:spcBef>
                <a:spcPts val="0"/>
              </a:spcBef>
              <a:spcAft>
                <a:spcPts val="0"/>
              </a:spcAft>
              <a:buClr>
                <a:srgbClr val="31859C"/>
              </a:buClr>
              <a:buSzPts val="600"/>
              <a:buFont typeface="Arial"/>
              <a:buNone/>
            </a:pPr>
            <a:r>
              <a:rPr lang="en-AU" sz="2400" b="1" i="0" u="none" strike="noStrike" cap="none">
                <a:solidFill>
                  <a:srgbClr val="31859C"/>
                </a:solidFill>
                <a:latin typeface="Arial"/>
                <a:ea typeface="Arial"/>
                <a:cs typeface="Arial"/>
                <a:sym typeface="Arial"/>
              </a:rPr>
              <a:t> </a:t>
            </a:r>
          </a:p>
          <a:p>
            <a:pPr marL="0" marR="0" lvl="0" indent="-152400" algn="ctr" rtl="0">
              <a:lnSpc>
                <a:spcPct val="100000"/>
              </a:lnSpc>
              <a:spcBef>
                <a:spcPts val="0"/>
              </a:spcBef>
              <a:spcAft>
                <a:spcPts val="0"/>
              </a:spcAft>
              <a:buClr>
                <a:srgbClr val="000000"/>
              </a:buClr>
              <a:buSzPts val="2400"/>
              <a:buFont typeface="Arial"/>
              <a:buNone/>
            </a:pPr>
            <a:endParaRPr sz="2400" b="1" i="0" u="none" strike="noStrike" cap="none">
              <a:solidFill>
                <a:srgbClr val="31859C"/>
              </a:solidFill>
              <a:latin typeface="Arial"/>
              <a:ea typeface="Arial"/>
              <a:cs typeface="Arial"/>
              <a:sym typeface="Arial"/>
            </a:endParaRPr>
          </a:p>
          <a:p>
            <a:pPr marL="0" marR="0" lvl="0" indent="-38100" algn="ctr" rtl="0">
              <a:lnSpc>
                <a:spcPct val="100000"/>
              </a:lnSpc>
              <a:spcBef>
                <a:spcPts val="0"/>
              </a:spcBef>
              <a:spcAft>
                <a:spcPts val="0"/>
              </a:spcAft>
              <a:buClr>
                <a:srgbClr val="31859C"/>
              </a:buClr>
              <a:buSzPts val="600"/>
              <a:buFont typeface="Arial"/>
              <a:buNone/>
            </a:pPr>
            <a:r>
              <a:rPr lang="en-AU" sz="2400" b="1" i="0" u="none" strike="noStrike" cap="none">
                <a:solidFill>
                  <a:srgbClr val="31859C"/>
                </a:solidFill>
                <a:latin typeface="Arial"/>
                <a:ea typeface="Arial"/>
                <a:cs typeface="Arial"/>
                <a:sym typeface="Arial"/>
              </a:rPr>
              <a:t>Thursday </a:t>
            </a:r>
          </a:p>
          <a:p>
            <a:pPr marL="0" marR="0" lvl="0" indent="-38100" algn="ctr" rtl="0">
              <a:lnSpc>
                <a:spcPct val="100000"/>
              </a:lnSpc>
              <a:spcBef>
                <a:spcPts val="0"/>
              </a:spcBef>
              <a:spcAft>
                <a:spcPts val="0"/>
              </a:spcAft>
              <a:buClr>
                <a:srgbClr val="31859C"/>
              </a:buClr>
              <a:buSzPts val="600"/>
              <a:buFont typeface="Arial"/>
              <a:buNone/>
            </a:pPr>
            <a:r>
              <a:rPr lang="en-AU" sz="2400" b="1" i="0" u="none" strike="noStrike" cap="none">
                <a:solidFill>
                  <a:srgbClr val="31859C"/>
                </a:solidFill>
                <a:latin typeface="Arial"/>
                <a:ea typeface="Arial"/>
                <a:cs typeface="Arial"/>
                <a:sym typeface="Arial"/>
              </a:rPr>
              <a:t>26 October</a:t>
            </a:r>
          </a:p>
          <a:p>
            <a:pPr marL="0" marR="0" lvl="0" indent="-38100" algn="ctr" rtl="0">
              <a:lnSpc>
                <a:spcPct val="100000"/>
              </a:lnSpc>
              <a:spcBef>
                <a:spcPts val="0"/>
              </a:spcBef>
              <a:spcAft>
                <a:spcPts val="0"/>
              </a:spcAft>
              <a:buClr>
                <a:srgbClr val="31859C"/>
              </a:buClr>
              <a:buSzPts val="600"/>
              <a:buFont typeface="Arial"/>
              <a:buNone/>
            </a:pPr>
            <a:r>
              <a:rPr lang="en-AU" sz="2400" b="1" i="0" u="none" strike="noStrike" cap="none">
                <a:solidFill>
                  <a:srgbClr val="31859C"/>
                </a:solidFill>
                <a:latin typeface="Arial"/>
                <a:ea typeface="Arial"/>
                <a:cs typeface="Arial"/>
                <a:sym typeface="Arial"/>
              </a:rPr>
              <a:t>2017</a:t>
            </a:r>
          </a:p>
          <a:p>
            <a:pPr marL="0" marR="0" lvl="0" indent="-127000" algn="ctr" rtl="0">
              <a:lnSpc>
                <a:spcPct val="100000"/>
              </a:lnSpc>
              <a:spcBef>
                <a:spcPts val="0"/>
              </a:spcBef>
              <a:spcAft>
                <a:spcPts val="0"/>
              </a:spcAft>
              <a:buClr>
                <a:srgbClr val="000000"/>
              </a:buClr>
              <a:buSzPts val="2000"/>
              <a:buFont typeface="Arial"/>
              <a:buNone/>
            </a:pPr>
            <a:endParaRPr sz="2000" b="0" i="0" u="none" strike="noStrike" cap="none">
              <a:solidFill>
                <a:srgbClr val="31859C"/>
              </a:solidFill>
              <a:latin typeface="Arial"/>
              <a:ea typeface="Arial"/>
              <a:cs typeface="Arial"/>
              <a:sym typeface="Arial"/>
            </a:endParaRPr>
          </a:p>
          <a:p>
            <a:pPr marL="0" marR="0" lvl="0" indent="-38100" algn="ctr" rtl="0">
              <a:lnSpc>
                <a:spcPct val="100000"/>
              </a:lnSpc>
              <a:spcBef>
                <a:spcPts val="0"/>
              </a:spcBef>
              <a:spcAft>
                <a:spcPts val="0"/>
              </a:spcAft>
              <a:buClr>
                <a:srgbClr val="31859C"/>
              </a:buClr>
              <a:buSzPts val="600"/>
              <a:buFont typeface="Arial"/>
              <a:buNone/>
            </a:pPr>
            <a:r>
              <a:rPr lang="en-AU" sz="2400" b="1" i="0" u="none" strike="noStrike" cap="none">
                <a:solidFill>
                  <a:srgbClr val="31859C"/>
                </a:solidFill>
                <a:latin typeface="Arial"/>
                <a:ea typeface="Arial"/>
                <a:cs typeface="Arial"/>
                <a:sym typeface="Arial"/>
              </a:rPr>
              <a:t>4–4.45pm</a:t>
            </a:r>
          </a:p>
        </p:txBody>
      </p:sp>
      <p:pic>
        <p:nvPicPr>
          <p:cNvPr id="39" name="Shape 39" descr="IPL Logo CMYK English.jpg"/>
          <p:cNvPicPr preferRelativeResize="0"/>
          <p:nvPr/>
        </p:nvPicPr>
        <p:blipFill rotWithShape="1">
          <a:blip r:embed="rId3">
            <a:alphaModFix/>
          </a:blip>
          <a:srcRect/>
          <a:stretch/>
        </p:blipFill>
        <p:spPr>
          <a:xfrm>
            <a:off x="7675457" y="5963828"/>
            <a:ext cx="1447983" cy="866869"/>
          </a:xfrm>
          <a:prstGeom prst="rect">
            <a:avLst/>
          </a:prstGeom>
          <a:noFill/>
          <a:ln>
            <a:noFill/>
          </a:ln>
        </p:spPr>
      </p:pic>
      <p:pic>
        <p:nvPicPr>
          <p:cNvPr id="40" name="Shape 40" descr="Screen Shot 2017-09-14 at 2.58.46 pm.png"/>
          <p:cNvPicPr preferRelativeResize="0"/>
          <p:nvPr/>
        </p:nvPicPr>
        <p:blipFill rotWithShape="1">
          <a:blip r:embed="rId4">
            <a:alphaModFix/>
          </a:blip>
          <a:srcRect/>
          <a:stretch/>
        </p:blipFill>
        <p:spPr>
          <a:xfrm>
            <a:off x="855250" y="1603233"/>
            <a:ext cx="5126953" cy="3743615"/>
          </a:xfrm>
          <a:prstGeom prst="rect">
            <a:avLst/>
          </a:prstGeom>
          <a:noFill/>
          <a:ln>
            <a:noFill/>
          </a:ln>
        </p:spPr>
      </p:pic>
      <p:sp>
        <p:nvSpPr>
          <p:cNvPr id="41" name="Shape 41"/>
          <p:cNvSpPr txBox="1"/>
          <p:nvPr/>
        </p:nvSpPr>
        <p:spPr>
          <a:xfrm>
            <a:off x="4541342" y="5005043"/>
            <a:ext cx="1556700" cy="271800"/>
          </a:xfrm>
          <a:prstGeom prst="rect">
            <a:avLst/>
          </a:prstGeom>
          <a:noFill/>
          <a:ln>
            <a:noFill/>
          </a:ln>
        </p:spPr>
        <p:txBody>
          <a:bodyPr wrap="square" lIns="91425" tIns="91425" rIns="91425" bIns="91425" anchor="t" anchorCtr="0">
            <a:noAutofit/>
          </a:bodyPr>
          <a:lstStyle/>
          <a:p>
            <a:pPr marL="0" marR="0" lvl="0" indent="-82662" algn="l" rtl="0">
              <a:lnSpc>
                <a:spcPct val="100000"/>
              </a:lnSpc>
              <a:spcBef>
                <a:spcPts val="0"/>
              </a:spcBef>
              <a:spcAft>
                <a:spcPts val="0"/>
              </a:spcAft>
              <a:buClr>
                <a:srgbClr val="4C4C4C"/>
              </a:buClr>
              <a:buSzPts val="1302"/>
              <a:buFont typeface="Arial"/>
              <a:buNone/>
            </a:pPr>
            <a:r>
              <a:rPr lang="en-AU" sz="1350" b="0" i="0" u="none" strike="noStrike" cap="none">
                <a:solidFill>
                  <a:srgbClr val="4C4C4C"/>
                </a:solidFill>
                <a:highlight>
                  <a:srgbClr val="F2F2F2"/>
                </a:highlight>
                <a:latin typeface="Arial"/>
                <a:ea typeface="Arial"/>
                <a:cs typeface="Arial"/>
                <a:sym typeface="Arial"/>
              </a:rPr>
              <a:t>Kath Widdowson</a:t>
            </a:r>
          </a:p>
        </p:txBody>
      </p:sp>
      <p:sp>
        <p:nvSpPr>
          <p:cNvPr id="42" name="Shape 42"/>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5"/>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63500" algn="l" rtl="0">
              <a:lnSpc>
                <a:spcPct val="100000"/>
              </a:lnSpc>
              <a:spcBef>
                <a:spcPts val="0"/>
              </a:spcBef>
              <a:spcAft>
                <a:spcPts val="0"/>
              </a:spcAft>
              <a:buClr>
                <a:schemeClr val="accent2"/>
              </a:buClr>
              <a:buSzPts val="1000"/>
              <a:buFont typeface="Verdana"/>
              <a:buNone/>
            </a:pPr>
            <a:endParaRPr sz="1000" b="0" i="0" u="sng" strike="noStrike" cap="none">
              <a:solidFill>
                <a:schemeClr val="hlink"/>
              </a:solidFill>
              <a:latin typeface="Verdana"/>
              <a:ea typeface="Verdana"/>
              <a:cs typeface="Verdana"/>
              <a:sym typeface="Verdana"/>
              <a:hlinkClick r:id="rId5"/>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417492" y="492227"/>
            <a:ext cx="8042273" cy="911224"/>
          </a:xfrm>
          <a:prstGeom prst="rect">
            <a:avLst/>
          </a:prstGeom>
          <a:noFill/>
          <a:ln>
            <a:noFill/>
          </a:ln>
        </p:spPr>
        <p:txBody>
          <a:bodyPr wrap="square" lIns="91425" tIns="91425" rIns="91425" bIns="91425" anchor="b" anchorCtr="0">
            <a:noAutofit/>
          </a:bodyPr>
          <a:lstStyle/>
          <a:p>
            <a:pPr marL="0" marR="0" lvl="0" indent="-64293" algn="ctr" rtl="0">
              <a:lnSpc>
                <a:spcPct val="100000"/>
              </a:lnSpc>
              <a:spcBef>
                <a:spcPts val="0"/>
              </a:spcBef>
              <a:spcAft>
                <a:spcPts val="0"/>
              </a:spcAft>
              <a:buClr>
                <a:schemeClr val="accent1"/>
              </a:buClr>
              <a:buSzPts val="1013"/>
              <a:buFont typeface="Arial"/>
              <a:buNone/>
            </a:pPr>
            <a:r>
              <a:rPr lang="en-AU" sz="3200" b="1" i="0" u="none" strike="noStrike" cap="none" dirty="0">
                <a:solidFill>
                  <a:schemeClr val="accent1"/>
                </a:solidFill>
                <a:latin typeface="Calibri"/>
                <a:ea typeface="Calibri"/>
                <a:cs typeface="Calibri"/>
                <a:sym typeface="Calibri"/>
              </a:rPr>
              <a:t>The picture</a:t>
            </a:r>
            <a:br>
              <a:rPr lang="en-AU" sz="3600" b="1" i="0" u="none" strike="noStrike" cap="none" dirty="0">
                <a:solidFill>
                  <a:schemeClr val="accent1"/>
                </a:solidFill>
                <a:latin typeface="Calibri"/>
                <a:ea typeface="Calibri"/>
                <a:cs typeface="Calibri"/>
                <a:sym typeface="Calibri"/>
              </a:rPr>
            </a:br>
            <a:endParaRPr lang="en-AU" sz="3600" b="1" i="0" u="none" strike="noStrike" cap="none" dirty="0">
              <a:solidFill>
                <a:schemeClr val="accent1"/>
              </a:solidFill>
              <a:latin typeface="Calibri"/>
              <a:ea typeface="Calibri"/>
              <a:cs typeface="Calibri"/>
              <a:sym typeface="Calibri"/>
            </a:endParaRPr>
          </a:p>
        </p:txBody>
      </p:sp>
      <p:sp>
        <p:nvSpPr>
          <p:cNvPr id="137" name="Shape 137"/>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63500" algn="l" rtl="0">
              <a:lnSpc>
                <a:spcPct val="100000"/>
              </a:lnSpc>
              <a:spcBef>
                <a:spcPts val="0"/>
              </a:spcBef>
              <a:spcAft>
                <a:spcPts val="0"/>
              </a:spcAft>
              <a:buClr>
                <a:schemeClr val="accent2"/>
              </a:buClr>
              <a:buSzPts val="100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138" name="Shape 138" descr="IPL Logo CMYK English.jpg"/>
          <p:cNvPicPr preferRelativeResize="0"/>
          <p:nvPr/>
        </p:nvPicPr>
        <p:blipFill rotWithShape="1">
          <a:blip r:embed="rId4">
            <a:alphaModFix/>
          </a:blip>
          <a:srcRect/>
          <a:stretch/>
        </p:blipFill>
        <p:spPr>
          <a:xfrm>
            <a:off x="7675457" y="5963828"/>
            <a:ext cx="1447983" cy="866869"/>
          </a:xfrm>
          <a:prstGeom prst="rect">
            <a:avLst/>
          </a:prstGeom>
          <a:noFill/>
          <a:ln>
            <a:noFill/>
          </a:ln>
        </p:spPr>
      </p:pic>
      <p:sp>
        <p:nvSpPr>
          <p:cNvPr id="139" name="Shape 139"/>
          <p:cNvSpPr txBox="1">
            <a:spLocks noGrp="1"/>
          </p:cNvSpPr>
          <p:nvPr>
            <p:ph type="body" idx="1"/>
          </p:nvPr>
        </p:nvSpPr>
        <p:spPr>
          <a:xfrm>
            <a:off x="417493" y="1109133"/>
            <a:ext cx="8174056" cy="1548003"/>
          </a:xfrm>
          <a:prstGeom prst="rect">
            <a:avLst/>
          </a:prstGeom>
          <a:noFill/>
          <a:ln>
            <a:noFill/>
          </a:ln>
        </p:spPr>
        <p:txBody>
          <a:bodyPr wrap="square" lIns="91425" tIns="91425" rIns="91425" bIns="91425" anchor="t" anchorCtr="0">
            <a:noAutofit/>
          </a:bodyPr>
          <a:lstStyle/>
          <a:p>
            <a:pPr marL="673100" marR="0" lvl="0" indent="-342900" algn="l" rtl="0">
              <a:lnSpc>
                <a:spcPct val="100000"/>
              </a:lnSpc>
              <a:spcBef>
                <a:spcPts val="0"/>
              </a:spcBef>
              <a:spcAft>
                <a:spcPts val="0"/>
              </a:spcAft>
              <a:buClr>
                <a:schemeClr val="dk1"/>
              </a:buClr>
              <a:buSzPts val="2640"/>
              <a:buFont typeface="Arial" panose="020B0604020202020204" pitchFamily="34" charset="0"/>
              <a:buChar char="•"/>
            </a:pPr>
            <a:r>
              <a:rPr lang="en-AU" sz="2400" b="0" i="0" u="none" strike="noStrike" cap="none" dirty="0">
                <a:solidFill>
                  <a:schemeClr val="dk1"/>
                </a:solidFill>
                <a:latin typeface="Arial"/>
                <a:ea typeface="Arial"/>
                <a:cs typeface="Arial"/>
                <a:sym typeface="Arial"/>
              </a:rPr>
              <a:t>What did you observe?</a:t>
            </a:r>
          </a:p>
          <a:p>
            <a:pPr marL="673100" marR="0" lvl="0" indent="-342900" algn="l" rtl="0">
              <a:lnSpc>
                <a:spcPct val="100000"/>
              </a:lnSpc>
              <a:spcBef>
                <a:spcPts val="2000"/>
              </a:spcBef>
              <a:spcAft>
                <a:spcPts val="0"/>
              </a:spcAft>
              <a:buClr>
                <a:schemeClr val="dk1"/>
              </a:buClr>
              <a:buSzPts val="2640"/>
              <a:buFont typeface="Arial" panose="020B0604020202020204" pitchFamily="34" charset="0"/>
              <a:buChar char="•"/>
            </a:pPr>
            <a:r>
              <a:rPr lang="en-AU" sz="2400" b="0" i="0" u="none" strike="noStrike" cap="none" dirty="0">
                <a:solidFill>
                  <a:schemeClr val="dk1"/>
                </a:solidFill>
                <a:latin typeface="Arial"/>
                <a:ea typeface="Arial"/>
                <a:cs typeface="Arial"/>
                <a:sym typeface="Arial"/>
              </a:rPr>
              <a:t>What prediction/s can you make about the article that the picture came from?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Shape 145"/>
          <p:cNvPicPr preferRelativeResize="0">
            <a:picLocks noGrp="1"/>
          </p:cNvPicPr>
          <p:nvPr>
            <p:ph type="body" idx="1"/>
          </p:nvPr>
        </p:nvPicPr>
        <p:blipFill rotWithShape="1">
          <a:blip r:embed="rId3">
            <a:alphaModFix amt="47000"/>
          </a:blip>
          <a:srcRect/>
          <a:stretch/>
        </p:blipFill>
        <p:spPr>
          <a:xfrm>
            <a:off x="1644893" y="1336923"/>
            <a:ext cx="5854200" cy="5001681"/>
          </a:xfrm>
          <a:prstGeom prst="rect">
            <a:avLst/>
          </a:prstGeom>
          <a:noFill/>
          <a:ln>
            <a:noFill/>
          </a:ln>
        </p:spPr>
      </p:pic>
      <p:sp>
        <p:nvSpPr>
          <p:cNvPr id="146" name="Shape 146"/>
          <p:cNvSpPr txBox="1">
            <a:spLocks noGrp="1"/>
          </p:cNvSpPr>
          <p:nvPr>
            <p:ph type="title"/>
          </p:nvPr>
        </p:nvSpPr>
        <p:spPr>
          <a:xfrm>
            <a:off x="417492" y="183827"/>
            <a:ext cx="8042273" cy="1675236"/>
          </a:xfrm>
          <a:prstGeom prst="rect">
            <a:avLst/>
          </a:prstGeom>
          <a:noFill/>
          <a:ln>
            <a:noFill/>
          </a:ln>
        </p:spPr>
        <p:txBody>
          <a:bodyPr wrap="square" lIns="91425" tIns="91425" rIns="91425" bIns="91425" anchor="b" anchorCtr="0">
            <a:noAutofit/>
          </a:bodyPr>
          <a:lstStyle/>
          <a:p>
            <a:pPr marL="0" marR="0" lvl="0" indent="-64293" algn="ctr" rtl="0">
              <a:lnSpc>
                <a:spcPct val="100000"/>
              </a:lnSpc>
              <a:spcBef>
                <a:spcPts val="0"/>
              </a:spcBef>
              <a:spcAft>
                <a:spcPts val="0"/>
              </a:spcAft>
              <a:buClr>
                <a:schemeClr val="accent1"/>
              </a:buClr>
              <a:buSzPts val="1013"/>
              <a:buFont typeface="Arial"/>
              <a:buNone/>
            </a:pPr>
            <a:r>
              <a:rPr lang="en-AU" sz="3200" b="1" i="0" u="none" strike="noStrike" cap="none">
                <a:solidFill>
                  <a:schemeClr val="accent1"/>
                </a:solidFill>
                <a:latin typeface="Calibri"/>
                <a:ea typeface="Calibri"/>
                <a:cs typeface="Calibri"/>
                <a:sym typeface="Calibri"/>
              </a:rPr>
              <a:t>The picture – </a:t>
            </a:r>
            <a:br>
              <a:rPr lang="en-AU" sz="3200" b="1" i="0" u="none" strike="noStrike" cap="none">
                <a:solidFill>
                  <a:schemeClr val="accent1"/>
                </a:solidFill>
                <a:latin typeface="Calibri"/>
                <a:ea typeface="Calibri"/>
                <a:cs typeface="Calibri"/>
                <a:sym typeface="Calibri"/>
              </a:rPr>
            </a:br>
            <a:r>
              <a:rPr lang="en-AU" sz="3200" b="1" i="0" u="none" strike="noStrike" cap="none">
                <a:solidFill>
                  <a:schemeClr val="accent1"/>
                </a:solidFill>
                <a:latin typeface="Calibri"/>
                <a:ea typeface="Calibri"/>
                <a:cs typeface="Calibri"/>
                <a:sym typeface="Calibri"/>
              </a:rPr>
              <a:t>some participants’ observations</a:t>
            </a:r>
            <a:br>
              <a:rPr lang="en-AU" sz="3600" b="1" i="0" u="none" strike="noStrike" cap="none">
                <a:solidFill>
                  <a:schemeClr val="accent1"/>
                </a:solidFill>
                <a:latin typeface="Calibri"/>
                <a:ea typeface="Calibri"/>
                <a:cs typeface="Calibri"/>
                <a:sym typeface="Calibri"/>
              </a:rPr>
            </a:br>
            <a:endParaRPr lang="en-AU" sz="3600" b="1" i="0" u="none" strike="noStrike" cap="none">
              <a:solidFill>
                <a:schemeClr val="accent1"/>
              </a:solidFill>
              <a:latin typeface="Calibri"/>
              <a:ea typeface="Calibri"/>
              <a:cs typeface="Calibri"/>
              <a:sym typeface="Calibri"/>
            </a:endParaRPr>
          </a:p>
        </p:txBody>
      </p:sp>
      <p:sp>
        <p:nvSpPr>
          <p:cNvPr id="147" name="Shape 147"/>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4"/>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63500" algn="l" rtl="0">
              <a:lnSpc>
                <a:spcPct val="100000"/>
              </a:lnSpc>
              <a:spcBef>
                <a:spcPts val="0"/>
              </a:spcBef>
              <a:spcAft>
                <a:spcPts val="0"/>
              </a:spcAft>
              <a:buClr>
                <a:schemeClr val="accent2"/>
              </a:buClr>
              <a:buSzPts val="1000"/>
              <a:buFont typeface="Verdana"/>
              <a:buNone/>
            </a:pPr>
            <a:endParaRPr sz="1000" b="0" i="0" u="sng" strike="noStrike" cap="none">
              <a:solidFill>
                <a:schemeClr val="hlink"/>
              </a:solidFill>
              <a:latin typeface="Verdana"/>
              <a:ea typeface="Verdana"/>
              <a:cs typeface="Verdana"/>
              <a:sym typeface="Verdana"/>
              <a:hlinkClick r:id="rId4"/>
            </a:endParaRPr>
          </a:p>
        </p:txBody>
      </p:sp>
      <p:pic>
        <p:nvPicPr>
          <p:cNvPr id="148" name="Shape 148" descr="IPL Logo CMYK English.jpg"/>
          <p:cNvPicPr preferRelativeResize="0"/>
          <p:nvPr/>
        </p:nvPicPr>
        <p:blipFill rotWithShape="1">
          <a:blip r:embed="rId5">
            <a:alphaModFix/>
          </a:blip>
          <a:srcRect/>
          <a:stretch/>
        </p:blipFill>
        <p:spPr>
          <a:xfrm>
            <a:off x="7675457" y="5963828"/>
            <a:ext cx="1447983" cy="866869"/>
          </a:xfrm>
          <a:prstGeom prst="rect">
            <a:avLst/>
          </a:prstGeom>
          <a:noFill/>
          <a:ln>
            <a:noFill/>
          </a:ln>
        </p:spPr>
      </p:pic>
      <p:sp>
        <p:nvSpPr>
          <p:cNvPr id="149" name="Shape 149"/>
          <p:cNvSpPr txBox="1"/>
          <p:nvPr/>
        </p:nvSpPr>
        <p:spPr>
          <a:xfrm>
            <a:off x="2737700" y="3013062"/>
            <a:ext cx="1537228" cy="400110"/>
          </a:xfrm>
          <a:prstGeom prst="rect">
            <a:avLst/>
          </a:prstGeom>
          <a:solidFill>
            <a:schemeClr val="accent1"/>
          </a:solidFill>
          <a:ln w="38100" cap="flat" cmpd="sng">
            <a:solidFill>
              <a:schemeClr val="lt1"/>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t" anchorCtr="0">
            <a:noAutofit/>
          </a:bodyPr>
          <a:lstStyle/>
          <a:p>
            <a:pPr marL="0" marR="0" lvl="0" indent="-127000" algn="ctr" rtl="0">
              <a:lnSpc>
                <a:spcPct val="100000"/>
              </a:lnSpc>
              <a:spcBef>
                <a:spcPts val="0"/>
              </a:spcBef>
              <a:spcAft>
                <a:spcPts val="0"/>
              </a:spcAft>
              <a:buClr>
                <a:schemeClr val="lt1"/>
              </a:buClr>
              <a:buSzPts val="2000"/>
              <a:buFont typeface="Arial"/>
              <a:buNone/>
            </a:pPr>
            <a:r>
              <a:rPr lang="en-AU" sz="2000" b="0" i="0" u="none" strike="noStrike" cap="none">
                <a:solidFill>
                  <a:schemeClr val="lt1"/>
                </a:solidFill>
                <a:latin typeface="Arial"/>
                <a:ea typeface="Arial"/>
                <a:cs typeface="Arial"/>
                <a:sym typeface="Arial"/>
              </a:rPr>
              <a:t>Red flower </a:t>
            </a:r>
          </a:p>
        </p:txBody>
      </p:sp>
      <p:sp>
        <p:nvSpPr>
          <p:cNvPr id="150" name="Shape 150"/>
          <p:cNvSpPr txBox="1"/>
          <p:nvPr/>
        </p:nvSpPr>
        <p:spPr>
          <a:xfrm>
            <a:off x="2737700" y="1518043"/>
            <a:ext cx="1537228" cy="1015663"/>
          </a:xfrm>
          <a:prstGeom prst="rect">
            <a:avLst/>
          </a:prstGeom>
          <a:solidFill>
            <a:schemeClr val="accent1"/>
          </a:solidFill>
          <a:ln w="38100" cap="flat" cmpd="sng">
            <a:solidFill>
              <a:schemeClr val="lt1"/>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t" anchorCtr="0">
            <a:noAutofit/>
          </a:bodyPr>
          <a:lstStyle/>
          <a:p>
            <a:pPr marL="0" marR="0" lvl="0" indent="-127000" algn="ctr" rtl="0">
              <a:lnSpc>
                <a:spcPct val="100000"/>
              </a:lnSpc>
              <a:spcBef>
                <a:spcPts val="0"/>
              </a:spcBef>
              <a:spcAft>
                <a:spcPts val="0"/>
              </a:spcAft>
              <a:buClr>
                <a:schemeClr val="lt1"/>
              </a:buClr>
              <a:buSzPts val="2000"/>
              <a:buFont typeface="Arial"/>
              <a:buNone/>
            </a:pPr>
            <a:r>
              <a:rPr lang="en-AU" sz="2000" b="0" i="0" u="none" strike="noStrike" cap="none">
                <a:solidFill>
                  <a:schemeClr val="lt1"/>
                </a:solidFill>
                <a:latin typeface="Arial"/>
                <a:ea typeface="Arial"/>
                <a:cs typeface="Arial"/>
                <a:sym typeface="Arial"/>
              </a:rPr>
              <a:t>Like an upside down snail </a:t>
            </a:r>
          </a:p>
        </p:txBody>
      </p:sp>
      <p:sp>
        <p:nvSpPr>
          <p:cNvPr id="151" name="Shape 151"/>
          <p:cNvSpPr txBox="1"/>
          <p:nvPr/>
        </p:nvSpPr>
        <p:spPr>
          <a:xfrm>
            <a:off x="812451" y="3651754"/>
            <a:ext cx="1537228" cy="1015663"/>
          </a:xfrm>
          <a:prstGeom prst="rect">
            <a:avLst/>
          </a:prstGeom>
          <a:solidFill>
            <a:schemeClr val="accent1"/>
          </a:solidFill>
          <a:ln w="38100" cap="flat" cmpd="sng">
            <a:solidFill>
              <a:schemeClr val="lt1"/>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t" anchorCtr="0">
            <a:noAutofit/>
          </a:bodyPr>
          <a:lstStyle/>
          <a:p>
            <a:pPr marL="0" marR="0" lvl="0" indent="-127000" algn="ctr" rtl="0">
              <a:lnSpc>
                <a:spcPct val="100000"/>
              </a:lnSpc>
              <a:spcBef>
                <a:spcPts val="0"/>
              </a:spcBef>
              <a:spcAft>
                <a:spcPts val="0"/>
              </a:spcAft>
              <a:buClr>
                <a:schemeClr val="lt1"/>
              </a:buClr>
              <a:buSzPts val="2000"/>
              <a:buFont typeface="Arial"/>
              <a:buNone/>
            </a:pPr>
            <a:r>
              <a:rPr lang="en-AU" sz="2000" b="0" i="0" u="none" strike="noStrike" cap="none">
                <a:solidFill>
                  <a:schemeClr val="lt1"/>
                </a:solidFill>
                <a:latin typeface="Arial"/>
                <a:ea typeface="Arial"/>
                <a:cs typeface="Arial"/>
                <a:sym typeface="Arial"/>
              </a:rPr>
              <a:t>Orange red colour of a creature </a:t>
            </a:r>
          </a:p>
        </p:txBody>
      </p:sp>
      <p:sp>
        <p:nvSpPr>
          <p:cNvPr id="152" name="Shape 152"/>
          <p:cNvSpPr txBox="1"/>
          <p:nvPr/>
        </p:nvSpPr>
        <p:spPr>
          <a:xfrm>
            <a:off x="812451" y="2813007"/>
            <a:ext cx="1537228" cy="400110"/>
          </a:xfrm>
          <a:prstGeom prst="rect">
            <a:avLst/>
          </a:prstGeom>
          <a:solidFill>
            <a:schemeClr val="accent1"/>
          </a:solidFill>
          <a:ln w="38100" cap="flat" cmpd="sng">
            <a:solidFill>
              <a:schemeClr val="lt1"/>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t" anchorCtr="0">
            <a:noAutofit/>
          </a:bodyPr>
          <a:lstStyle/>
          <a:p>
            <a:pPr marL="0" marR="0" lvl="0" indent="-127000" algn="ctr" rtl="0">
              <a:lnSpc>
                <a:spcPct val="100000"/>
              </a:lnSpc>
              <a:spcBef>
                <a:spcPts val="0"/>
              </a:spcBef>
              <a:spcAft>
                <a:spcPts val="0"/>
              </a:spcAft>
              <a:buClr>
                <a:schemeClr val="lt1"/>
              </a:buClr>
              <a:buSzPts val="2000"/>
              <a:buFont typeface="Arial"/>
              <a:buNone/>
            </a:pPr>
            <a:r>
              <a:rPr lang="en-AU" sz="2000" b="0" i="0" u="none" strike="noStrike" cap="none">
                <a:solidFill>
                  <a:schemeClr val="lt1"/>
                </a:solidFill>
                <a:latin typeface="Arial"/>
                <a:ea typeface="Arial"/>
                <a:cs typeface="Arial"/>
                <a:sym typeface="Arial"/>
              </a:rPr>
              <a:t>Symmetry</a:t>
            </a:r>
          </a:p>
        </p:txBody>
      </p:sp>
      <p:sp>
        <p:nvSpPr>
          <p:cNvPr id="153" name="Shape 153"/>
          <p:cNvSpPr txBox="1"/>
          <p:nvPr/>
        </p:nvSpPr>
        <p:spPr>
          <a:xfrm>
            <a:off x="2573186" y="3835894"/>
            <a:ext cx="1537228" cy="1631216"/>
          </a:xfrm>
          <a:prstGeom prst="rect">
            <a:avLst/>
          </a:prstGeom>
          <a:solidFill>
            <a:schemeClr val="accent1"/>
          </a:solidFill>
          <a:ln w="38100" cap="flat" cmpd="sng">
            <a:solidFill>
              <a:schemeClr val="lt1"/>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t" anchorCtr="0">
            <a:noAutofit/>
          </a:bodyPr>
          <a:lstStyle/>
          <a:p>
            <a:pPr marL="0" marR="0" lvl="0" indent="-127000" algn="ctr" rtl="0">
              <a:lnSpc>
                <a:spcPct val="100000"/>
              </a:lnSpc>
              <a:spcBef>
                <a:spcPts val="0"/>
              </a:spcBef>
              <a:spcAft>
                <a:spcPts val="0"/>
              </a:spcAft>
              <a:buClr>
                <a:schemeClr val="lt1"/>
              </a:buClr>
              <a:buSzPts val="2000"/>
              <a:buFont typeface="Arial"/>
              <a:buNone/>
            </a:pPr>
            <a:r>
              <a:rPr lang="en-AU" sz="2000" b="0" i="0" u="none" strike="noStrike" cap="none">
                <a:solidFill>
                  <a:schemeClr val="lt1"/>
                </a:solidFill>
                <a:latin typeface="Arial"/>
                <a:ea typeface="Arial"/>
                <a:cs typeface="Arial"/>
                <a:sym typeface="Arial"/>
              </a:rPr>
              <a:t>Arms that were connected in the centre </a:t>
            </a:r>
          </a:p>
        </p:txBody>
      </p:sp>
      <p:sp>
        <p:nvSpPr>
          <p:cNvPr id="154" name="Shape 154"/>
          <p:cNvSpPr txBox="1"/>
          <p:nvPr/>
        </p:nvSpPr>
        <p:spPr>
          <a:xfrm>
            <a:off x="6490579" y="2774600"/>
            <a:ext cx="1689628" cy="400110"/>
          </a:xfrm>
          <a:prstGeom prst="rect">
            <a:avLst/>
          </a:prstGeom>
          <a:solidFill>
            <a:schemeClr val="accent1"/>
          </a:solidFill>
          <a:ln w="38100" cap="flat" cmpd="sng">
            <a:solidFill>
              <a:schemeClr val="lt1"/>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t" anchorCtr="0">
            <a:noAutofit/>
          </a:bodyPr>
          <a:lstStyle/>
          <a:p>
            <a:pPr marL="0" marR="0" lvl="0" indent="-127000" algn="ctr" rtl="0">
              <a:lnSpc>
                <a:spcPct val="100000"/>
              </a:lnSpc>
              <a:spcBef>
                <a:spcPts val="0"/>
              </a:spcBef>
              <a:spcAft>
                <a:spcPts val="0"/>
              </a:spcAft>
              <a:buClr>
                <a:schemeClr val="lt1"/>
              </a:buClr>
              <a:buSzPts val="2000"/>
              <a:buFont typeface="Arial"/>
              <a:buNone/>
            </a:pPr>
            <a:r>
              <a:rPr lang="en-AU" sz="2000" b="0" i="0" u="none" strike="noStrike" cap="none">
                <a:solidFill>
                  <a:schemeClr val="lt1"/>
                </a:solidFill>
                <a:latin typeface="Arial"/>
                <a:ea typeface="Arial"/>
                <a:cs typeface="Arial"/>
                <a:sym typeface="Arial"/>
              </a:rPr>
              <a:t>Red octopus </a:t>
            </a:r>
          </a:p>
        </p:txBody>
      </p:sp>
      <p:sp>
        <p:nvSpPr>
          <p:cNvPr id="155" name="Shape 155"/>
          <p:cNvSpPr txBox="1"/>
          <p:nvPr/>
        </p:nvSpPr>
        <p:spPr>
          <a:xfrm>
            <a:off x="4644479" y="3193968"/>
            <a:ext cx="1537228" cy="707886"/>
          </a:xfrm>
          <a:prstGeom prst="rect">
            <a:avLst/>
          </a:prstGeom>
          <a:solidFill>
            <a:schemeClr val="accent1"/>
          </a:solidFill>
          <a:ln w="38100" cap="flat" cmpd="sng">
            <a:solidFill>
              <a:schemeClr val="lt1"/>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t" anchorCtr="0">
            <a:noAutofit/>
          </a:bodyPr>
          <a:lstStyle/>
          <a:p>
            <a:pPr marL="0" marR="0" lvl="0" indent="-127000" algn="ctr" rtl="0">
              <a:lnSpc>
                <a:spcPct val="100000"/>
              </a:lnSpc>
              <a:spcBef>
                <a:spcPts val="0"/>
              </a:spcBef>
              <a:spcAft>
                <a:spcPts val="0"/>
              </a:spcAft>
              <a:buClr>
                <a:schemeClr val="lt1"/>
              </a:buClr>
              <a:buSzPts val="2000"/>
              <a:buFont typeface="Arial"/>
              <a:buNone/>
            </a:pPr>
            <a:r>
              <a:rPr lang="en-AU" sz="2000" b="0" i="0" u="none" strike="noStrike" cap="none">
                <a:solidFill>
                  <a:schemeClr val="lt1"/>
                </a:solidFill>
                <a:latin typeface="Arial"/>
                <a:ea typeface="Arial"/>
                <a:cs typeface="Arial"/>
                <a:sym typeface="Arial"/>
              </a:rPr>
              <a:t>Squid-like creature </a:t>
            </a:r>
          </a:p>
        </p:txBody>
      </p:sp>
      <p:sp>
        <p:nvSpPr>
          <p:cNvPr id="156" name="Shape 156"/>
          <p:cNvSpPr txBox="1"/>
          <p:nvPr/>
        </p:nvSpPr>
        <p:spPr>
          <a:xfrm>
            <a:off x="6642979" y="3497609"/>
            <a:ext cx="1032477" cy="400110"/>
          </a:xfrm>
          <a:prstGeom prst="rect">
            <a:avLst/>
          </a:prstGeom>
          <a:solidFill>
            <a:schemeClr val="accent1"/>
          </a:solidFill>
          <a:ln w="38100" cap="flat" cmpd="sng">
            <a:solidFill>
              <a:schemeClr val="lt1"/>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t" anchorCtr="0">
            <a:noAutofit/>
          </a:bodyPr>
          <a:lstStyle/>
          <a:p>
            <a:pPr marL="0" marR="0" lvl="0" indent="-127000" algn="ctr" rtl="0">
              <a:lnSpc>
                <a:spcPct val="100000"/>
              </a:lnSpc>
              <a:spcBef>
                <a:spcPts val="0"/>
              </a:spcBef>
              <a:spcAft>
                <a:spcPts val="0"/>
              </a:spcAft>
              <a:buClr>
                <a:schemeClr val="lt1"/>
              </a:buClr>
              <a:buSzPts val="2000"/>
              <a:buFont typeface="Arial"/>
              <a:buNone/>
            </a:pPr>
            <a:r>
              <a:rPr lang="en-AU" sz="2000" b="0" i="0" u="none" strike="noStrike" cap="none">
                <a:solidFill>
                  <a:schemeClr val="lt1"/>
                </a:solidFill>
                <a:latin typeface="Arial"/>
                <a:ea typeface="Arial"/>
                <a:cs typeface="Arial"/>
                <a:sym typeface="Arial"/>
              </a:rPr>
              <a:t>‘Arms’ </a:t>
            </a:r>
          </a:p>
        </p:txBody>
      </p:sp>
      <p:sp>
        <p:nvSpPr>
          <p:cNvPr id="157" name="Shape 157"/>
          <p:cNvSpPr txBox="1"/>
          <p:nvPr/>
        </p:nvSpPr>
        <p:spPr>
          <a:xfrm>
            <a:off x="4846483" y="2412897"/>
            <a:ext cx="886134" cy="400110"/>
          </a:xfrm>
          <a:prstGeom prst="rect">
            <a:avLst/>
          </a:prstGeom>
          <a:solidFill>
            <a:schemeClr val="accent1"/>
          </a:solidFill>
          <a:ln w="38100" cap="flat" cmpd="sng">
            <a:solidFill>
              <a:schemeClr val="lt1"/>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t" anchorCtr="0">
            <a:noAutofit/>
          </a:bodyPr>
          <a:lstStyle/>
          <a:p>
            <a:pPr marL="0" marR="0" lvl="0" indent="-127000" algn="ctr" rtl="0">
              <a:lnSpc>
                <a:spcPct val="100000"/>
              </a:lnSpc>
              <a:spcBef>
                <a:spcPts val="0"/>
              </a:spcBef>
              <a:spcAft>
                <a:spcPts val="0"/>
              </a:spcAft>
              <a:buClr>
                <a:schemeClr val="lt1"/>
              </a:buClr>
              <a:buSzPts val="2000"/>
              <a:buFont typeface="Arial"/>
              <a:buNone/>
            </a:pPr>
            <a:r>
              <a:rPr lang="en-AU" sz="2000" b="0" i="0" u="none" strike="noStrike" cap="none">
                <a:solidFill>
                  <a:schemeClr val="lt1"/>
                </a:solidFill>
                <a:latin typeface="Arial"/>
                <a:ea typeface="Arial"/>
                <a:cs typeface="Arial"/>
                <a:sym typeface="Arial"/>
              </a:rPr>
              <a:t>Weird</a:t>
            </a:r>
          </a:p>
        </p:txBody>
      </p:sp>
      <p:sp>
        <p:nvSpPr>
          <p:cNvPr id="158" name="Shape 158"/>
          <p:cNvSpPr txBox="1"/>
          <p:nvPr/>
        </p:nvSpPr>
        <p:spPr>
          <a:xfrm>
            <a:off x="6642979" y="1518043"/>
            <a:ext cx="1537228" cy="707886"/>
          </a:xfrm>
          <a:prstGeom prst="rect">
            <a:avLst/>
          </a:prstGeom>
          <a:solidFill>
            <a:schemeClr val="accent1"/>
          </a:solidFill>
          <a:ln w="38100" cap="flat" cmpd="sng">
            <a:solidFill>
              <a:schemeClr val="lt1"/>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t" anchorCtr="0">
            <a:noAutofit/>
          </a:bodyPr>
          <a:lstStyle/>
          <a:p>
            <a:pPr marL="0" marR="0" lvl="0" indent="-127000" algn="ctr" rtl="0">
              <a:lnSpc>
                <a:spcPct val="100000"/>
              </a:lnSpc>
              <a:spcBef>
                <a:spcPts val="0"/>
              </a:spcBef>
              <a:spcAft>
                <a:spcPts val="0"/>
              </a:spcAft>
              <a:buClr>
                <a:schemeClr val="lt1"/>
              </a:buClr>
              <a:buSzPts val="2000"/>
              <a:buFont typeface="Arial"/>
              <a:buNone/>
            </a:pPr>
            <a:r>
              <a:rPr lang="en-AU" sz="2000" b="0" i="0" u="none" strike="noStrike" cap="none">
                <a:solidFill>
                  <a:schemeClr val="lt1"/>
                </a:solidFill>
                <a:latin typeface="Arial"/>
                <a:ea typeface="Arial"/>
                <a:cs typeface="Arial"/>
                <a:sym typeface="Arial"/>
              </a:rPr>
              <a:t>A pink sea creature </a:t>
            </a:r>
          </a:p>
        </p:txBody>
      </p:sp>
      <p:sp>
        <p:nvSpPr>
          <p:cNvPr id="159" name="Shape 159"/>
          <p:cNvSpPr txBox="1"/>
          <p:nvPr/>
        </p:nvSpPr>
        <p:spPr>
          <a:xfrm>
            <a:off x="4644479" y="1518043"/>
            <a:ext cx="1384828" cy="400110"/>
          </a:xfrm>
          <a:prstGeom prst="rect">
            <a:avLst/>
          </a:prstGeom>
          <a:solidFill>
            <a:schemeClr val="accent1"/>
          </a:solidFill>
          <a:ln w="38100" cap="flat" cmpd="sng">
            <a:solidFill>
              <a:schemeClr val="lt1"/>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t" anchorCtr="0">
            <a:noAutofit/>
          </a:bodyPr>
          <a:lstStyle/>
          <a:p>
            <a:pPr marL="0" marR="0" lvl="0" indent="-127000" algn="ctr" rtl="0">
              <a:lnSpc>
                <a:spcPct val="100000"/>
              </a:lnSpc>
              <a:spcBef>
                <a:spcPts val="0"/>
              </a:spcBef>
              <a:spcAft>
                <a:spcPts val="0"/>
              </a:spcAft>
              <a:buClr>
                <a:schemeClr val="lt1"/>
              </a:buClr>
              <a:buSzPts val="2000"/>
              <a:buFont typeface="Arial"/>
              <a:buNone/>
            </a:pPr>
            <a:r>
              <a:rPr lang="en-AU" sz="2000" b="0" i="0" u="none" strike="noStrike" cap="none">
                <a:solidFill>
                  <a:schemeClr val="lt1"/>
                </a:solidFill>
                <a:latin typeface="Arial"/>
                <a:ea typeface="Arial"/>
                <a:cs typeface="Arial"/>
                <a:sym typeface="Arial"/>
              </a:rPr>
              <a:t>A fungus </a:t>
            </a:r>
          </a:p>
        </p:txBody>
      </p:sp>
      <p:sp>
        <p:nvSpPr>
          <p:cNvPr id="160" name="Shape 160"/>
          <p:cNvSpPr txBox="1"/>
          <p:nvPr/>
        </p:nvSpPr>
        <p:spPr>
          <a:xfrm>
            <a:off x="812451" y="1471876"/>
            <a:ext cx="1537228" cy="1015663"/>
          </a:xfrm>
          <a:prstGeom prst="rect">
            <a:avLst/>
          </a:prstGeom>
          <a:solidFill>
            <a:schemeClr val="accent1"/>
          </a:solidFill>
          <a:ln w="38100" cap="flat" cmpd="sng">
            <a:solidFill>
              <a:schemeClr val="lt1"/>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t" anchorCtr="0">
            <a:noAutofit/>
          </a:bodyPr>
          <a:lstStyle/>
          <a:p>
            <a:pPr marL="0" marR="0" lvl="0" indent="-127000" algn="ctr" rtl="0">
              <a:lnSpc>
                <a:spcPct val="100000"/>
              </a:lnSpc>
              <a:spcBef>
                <a:spcPts val="0"/>
              </a:spcBef>
              <a:spcAft>
                <a:spcPts val="0"/>
              </a:spcAft>
              <a:buClr>
                <a:schemeClr val="lt1"/>
              </a:buClr>
              <a:buSzPts val="2000"/>
              <a:buFont typeface="Arial"/>
              <a:buNone/>
            </a:pPr>
            <a:r>
              <a:rPr lang="en-AU" sz="2000" b="0" i="0" u="none" strike="noStrike" cap="none">
                <a:solidFill>
                  <a:schemeClr val="lt1"/>
                </a:solidFill>
                <a:latin typeface="Arial"/>
                <a:ea typeface="Arial"/>
                <a:cs typeface="Arial"/>
                <a:sym typeface="Arial"/>
              </a:rPr>
              <a:t>Some kind of sea animal </a:t>
            </a:r>
          </a:p>
        </p:txBody>
      </p:sp>
      <p:sp>
        <p:nvSpPr>
          <p:cNvPr id="161" name="Shape 161"/>
          <p:cNvSpPr txBox="1"/>
          <p:nvPr/>
        </p:nvSpPr>
        <p:spPr>
          <a:xfrm>
            <a:off x="812451" y="5067000"/>
            <a:ext cx="1080028" cy="400110"/>
          </a:xfrm>
          <a:prstGeom prst="rect">
            <a:avLst/>
          </a:prstGeom>
          <a:solidFill>
            <a:schemeClr val="accent1"/>
          </a:solidFill>
          <a:ln w="38100" cap="flat" cmpd="sng">
            <a:solidFill>
              <a:schemeClr val="lt1"/>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t" anchorCtr="0">
            <a:noAutofit/>
          </a:bodyPr>
          <a:lstStyle/>
          <a:p>
            <a:pPr marL="0" marR="0" lvl="0" indent="-127000" algn="ctr" rtl="0">
              <a:lnSpc>
                <a:spcPct val="100000"/>
              </a:lnSpc>
              <a:spcBef>
                <a:spcPts val="0"/>
              </a:spcBef>
              <a:spcAft>
                <a:spcPts val="0"/>
              </a:spcAft>
              <a:buClr>
                <a:schemeClr val="lt1"/>
              </a:buClr>
              <a:buSzPts val="2000"/>
              <a:buFont typeface="Arial"/>
              <a:buNone/>
            </a:pPr>
            <a:r>
              <a:rPr lang="en-AU" sz="2000" b="0" i="0" u="none" strike="noStrike" cap="none">
                <a:solidFill>
                  <a:schemeClr val="lt1"/>
                </a:solidFill>
                <a:latin typeface="Arial"/>
                <a:ea typeface="Arial"/>
                <a:cs typeface="Arial"/>
                <a:sym typeface="Arial"/>
              </a:rPr>
              <a:t>Natural</a:t>
            </a:r>
          </a:p>
        </p:txBody>
      </p:sp>
      <p:sp>
        <p:nvSpPr>
          <p:cNvPr id="162" name="Shape 162"/>
          <p:cNvSpPr txBox="1"/>
          <p:nvPr/>
        </p:nvSpPr>
        <p:spPr>
          <a:xfrm>
            <a:off x="4285731" y="4451447"/>
            <a:ext cx="4174034" cy="1015663"/>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127000" algn="ctr" rtl="0">
              <a:lnSpc>
                <a:spcPct val="100000"/>
              </a:lnSpc>
              <a:spcBef>
                <a:spcPts val="0"/>
              </a:spcBef>
              <a:spcAft>
                <a:spcPts val="0"/>
              </a:spcAft>
              <a:buClr>
                <a:srgbClr val="0D0D0D"/>
              </a:buClr>
              <a:buSzPts val="2000"/>
              <a:buFont typeface="Arial"/>
              <a:buNone/>
            </a:pPr>
            <a:r>
              <a:rPr lang="en-AU" sz="2000" b="0" i="0" u="none" strike="noStrike" cap="none">
                <a:solidFill>
                  <a:srgbClr val="0D0D0D"/>
                </a:solidFill>
                <a:latin typeface="Arial"/>
                <a:ea typeface="Arial"/>
                <a:cs typeface="Arial"/>
                <a:sym typeface="Arial"/>
              </a:rPr>
              <a:t>Have a close look. Are all these observations, or are there some inferences here too?</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Shape 168"/>
          <p:cNvPicPr preferRelativeResize="0">
            <a:picLocks noGrp="1"/>
          </p:cNvPicPr>
          <p:nvPr>
            <p:ph type="body" idx="1"/>
          </p:nvPr>
        </p:nvPicPr>
        <p:blipFill rotWithShape="1">
          <a:blip r:embed="rId3">
            <a:alphaModFix amt="47000"/>
          </a:blip>
          <a:srcRect/>
          <a:stretch/>
        </p:blipFill>
        <p:spPr>
          <a:xfrm>
            <a:off x="1644893" y="2078083"/>
            <a:ext cx="5854200" cy="4260522"/>
          </a:xfrm>
          <a:prstGeom prst="rect">
            <a:avLst/>
          </a:prstGeom>
          <a:noFill/>
          <a:ln>
            <a:noFill/>
          </a:ln>
        </p:spPr>
      </p:pic>
      <p:sp>
        <p:nvSpPr>
          <p:cNvPr id="169" name="Shape 169"/>
          <p:cNvSpPr txBox="1">
            <a:spLocks noGrp="1"/>
          </p:cNvSpPr>
          <p:nvPr>
            <p:ph type="title"/>
          </p:nvPr>
        </p:nvSpPr>
        <p:spPr>
          <a:xfrm>
            <a:off x="549275" y="250674"/>
            <a:ext cx="8042273" cy="2233372"/>
          </a:xfrm>
          <a:prstGeom prst="rect">
            <a:avLst/>
          </a:prstGeom>
          <a:noFill/>
          <a:ln>
            <a:noFill/>
          </a:ln>
        </p:spPr>
        <p:txBody>
          <a:bodyPr wrap="square" lIns="91425" tIns="91425" rIns="91425" bIns="91425" anchor="b" anchorCtr="0">
            <a:noAutofit/>
          </a:bodyPr>
          <a:lstStyle/>
          <a:p>
            <a:pPr marL="0" marR="0" lvl="0" indent="-64293" algn="ctr" rtl="0">
              <a:lnSpc>
                <a:spcPct val="100000"/>
              </a:lnSpc>
              <a:spcBef>
                <a:spcPts val="0"/>
              </a:spcBef>
              <a:spcAft>
                <a:spcPts val="0"/>
              </a:spcAft>
              <a:buClr>
                <a:schemeClr val="accent1"/>
              </a:buClr>
              <a:buSzPts val="1013"/>
              <a:buFont typeface="Arial"/>
              <a:buNone/>
            </a:pPr>
            <a:r>
              <a:rPr lang="en-AU" sz="3200" b="1" i="0" u="none" strike="noStrike" cap="none">
                <a:solidFill>
                  <a:schemeClr val="accent1"/>
                </a:solidFill>
                <a:latin typeface="Calibri"/>
                <a:ea typeface="Calibri"/>
                <a:cs typeface="Calibri"/>
                <a:sym typeface="Calibri"/>
              </a:rPr>
              <a:t>The picture </a:t>
            </a:r>
            <a:br>
              <a:rPr lang="en-AU" sz="3200" b="1" i="0" u="none" strike="noStrike" cap="none">
                <a:solidFill>
                  <a:schemeClr val="accent1"/>
                </a:solidFill>
                <a:latin typeface="Calibri"/>
                <a:ea typeface="Calibri"/>
                <a:cs typeface="Calibri"/>
                <a:sym typeface="Calibri"/>
              </a:rPr>
            </a:br>
            <a:r>
              <a:rPr lang="en-AU" sz="3200" b="1" i="0" u="none" strike="noStrike" cap="none">
                <a:solidFill>
                  <a:schemeClr val="accent1"/>
                </a:solidFill>
                <a:latin typeface="Calibri"/>
                <a:ea typeface="Calibri"/>
                <a:cs typeface="Calibri"/>
                <a:sym typeface="Calibri"/>
              </a:rPr>
              <a:t>– some participants</a:t>
            </a:r>
            <a:r>
              <a:rPr lang="en-AU" sz="3200" b="1">
                <a:latin typeface="Calibri"/>
                <a:ea typeface="Calibri"/>
                <a:cs typeface="Calibri"/>
                <a:sym typeface="Calibri"/>
              </a:rPr>
              <a:t>’</a:t>
            </a:r>
            <a:r>
              <a:rPr lang="en-AU" sz="3200" b="1" i="0" u="none" strike="noStrike" cap="none">
                <a:solidFill>
                  <a:schemeClr val="accent1"/>
                </a:solidFill>
                <a:latin typeface="Calibri"/>
                <a:ea typeface="Calibri"/>
                <a:cs typeface="Calibri"/>
                <a:sym typeface="Calibri"/>
              </a:rPr>
              <a:t> predictions about what the article might be about</a:t>
            </a:r>
            <a:br>
              <a:rPr lang="en-AU" sz="3600" b="1" i="0" u="none" strike="noStrike" cap="none">
                <a:solidFill>
                  <a:schemeClr val="accent1"/>
                </a:solidFill>
                <a:latin typeface="Calibri"/>
                <a:ea typeface="Calibri"/>
                <a:cs typeface="Calibri"/>
                <a:sym typeface="Calibri"/>
              </a:rPr>
            </a:br>
            <a:endParaRPr lang="en-AU" sz="3600" b="1" i="0" u="none" strike="noStrike" cap="none">
              <a:solidFill>
                <a:schemeClr val="accent1"/>
              </a:solidFill>
              <a:latin typeface="Calibri"/>
              <a:ea typeface="Calibri"/>
              <a:cs typeface="Calibri"/>
              <a:sym typeface="Calibri"/>
            </a:endParaRPr>
          </a:p>
        </p:txBody>
      </p:sp>
      <p:sp>
        <p:nvSpPr>
          <p:cNvPr id="170" name="Shape 170"/>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4"/>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63500" algn="l" rtl="0">
              <a:lnSpc>
                <a:spcPct val="100000"/>
              </a:lnSpc>
              <a:spcBef>
                <a:spcPts val="0"/>
              </a:spcBef>
              <a:spcAft>
                <a:spcPts val="0"/>
              </a:spcAft>
              <a:buClr>
                <a:schemeClr val="accent2"/>
              </a:buClr>
              <a:buSzPts val="1000"/>
              <a:buFont typeface="Verdana"/>
              <a:buNone/>
            </a:pPr>
            <a:endParaRPr sz="1000" b="0" i="0" u="sng" strike="noStrike" cap="none">
              <a:solidFill>
                <a:schemeClr val="hlink"/>
              </a:solidFill>
              <a:latin typeface="Verdana"/>
              <a:ea typeface="Verdana"/>
              <a:cs typeface="Verdana"/>
              <a:sym typeface="Verdana"/>
              <a:hlinkClick r:id="rId4"/>
            </a:endParaRPr>
          </a:p>
        </p:txBody>
      </p:sp>
      <p:pic>
        <p:nvPicPr>
          <p:cNvPr id="171" name="Shape 171" descr="IPL Logo CMYK English.jpg"/>
          <p:cNvPicPr preferRelativeResize="0"/>
          <p:nvPr/>
        </p:nvPicPr>
        <p:blipFill rotWithShape="1">
          <a:blip r:embed="rId5">
            <a:alphaModFix/>
          </a:blip>
          <a:srcRect/>
          <a:stretch/>
        </p:blipFill>
        <p:spPr>
          <a:xfrm>
            <a:off x="7675457" y="5963828"/>
            <a:ext cx="1447983" cy="866869"/>
          </a:xfrm>
          <a:prstGeom prst="rect">
            <a:avLst/>
          </a:prstGeom>
          <a:noFill/>
          <a:ln>
            <a:noFill/>
          </a:ln>
        </p:spPr>
      </p:pic>
      <p:sp>
        <p:nvSpPr>
          <p:cNvPr id="172" name="Shape 172"/>
          <p:cNvSpPr txBox="1"/>
          <p:nvPr/>
        </p:nvSpPr>
        <p:spPr>
          <a:xfrm>
            <a:off x="758075" y="1970575"/>
            <a:ext cx="1614300" cy="513600"/>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ctr" anchorCtr="0">
            <a:noAutofit/>
          </a:bodyPr>
          <a:lstStyle/>
          <a:p>
            <a:pPr marL="0" marR="0" lvl="0" indent="-127000" algn="ctr" rtl="0">
              <a:lnSpc>
                <a:spcPct val="100000"/>
              </a:lnSpc>
              <a:spcBef>
                <a:spcPts val="0"/>
              </a:spcBef>
              <a:spcAft>
                <a:spcPts val="0"/>
              </a:spcAft>
              <a:buClr>
                <a:schemeClr val="dk1"/>
              </a:buClr>
              <a:buSzPts val="2000"/>
              <a:buFont typeface="Arial"/>
              <a:buNone/>
            </a:pPr>
            <a:r>
              <a:rPr lang="en-AU" sz="2000" b="0" i="0" u="none" strike="noStrike" cap="none">
                <a:solidFill>
                  <a:schemeClr val="dk1"/>
                </a:solidFill>
                <a:latin typeface="Arial"/>
                <a:ea typeface="Arial"/>
                <a:cs typeface="Arial"/>
                <a:sym typeface="Arial"/>
              </a:rPr>
              <a:t>Adaptations</a:t>
            </a:r>
          </a:p>
        </p:txBody>
      </p:sp>
      <p:sp>
        <p:nvSpPr>
          <p:cNvPr id="173" name="Shape 173"/>
          <p:cNvSpPr txBox="1"/>
          <p:nvPr/>
        </p:nvSpPr>
        <p:spPr>
          <a:xfrm>
            <a:off x="835225" y="4438835"/>
            <a:ext cx="1537200" cy="1099409"/>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127000" algn="ctr" rtl="0">
              <a:lnSpc>
                <a:spcPct val="100000"/>
              </a:lnSpc>
              <a:spcBef>
                <a:spcPts val="0"/>
              </a:spcBef>
              <a:spcAft>
                <a:spcPts val="0"/>
              </a:spcAft>
              <a:buClr>
                <a:schemeClr val="dk1"/>
              </a:buClr>
              <a:buSzPts val="2000"/>
              <a:buFont typeface="Arial"/>
              <a:buNone/>
            </a:pPr>
            <a:r>
              <a:rPr lang="en-AU" sz="2000" b="0" i="0" u="none" strike="noStrike" cap="none" dirty="0">
                <a:solidFill>
                  <a:schemeClr val="dk1"/>
                </a:solidFill>
                <a:latin typeface="Arial"/>
                <a:ea typeface="Arial"/>
                <a:cs typeface="Arial"/>
                <a:sym typeface="Arial"/>
              </a:rPr>
              <a:t>A new discovery of animal life</a:t>
            </a:r>
          </a:p>
        </p:txBody>
      </p:sp>
      <p:sp>
        <p:nvSpPr>
          <p:cNvPr id="174" name="Shape 174"/>
          <p:cNvSpPr txBox="1"/>
          <p:nvPr/>
        </p:nvSpPr>
        <p:spPr>
          <a:xfrm>
            <a:off x="5009286" y="2270089"/>
            <a:ext cx="1537200" cy="1015800"/>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127000" algn="ctr" rtl="0">
              <a:lnSpc>
                <a:spcPct val="100000"/>
              </a:lnSpc>
              <a:spcBef>
                <a:spcPts val="0"/>
              </a:spcBef>
              <a:spcAft>
                <a:spcPts val="0"/>
              </a:spcAft>
              <a:buClr>
                <a:schemeClr val="dk1"/>
              </a:buClr>
              <a:buSzPts val="2000"/>
              <a:buFont typeface="Arial"/>
              <a:buNone/>
            </a:pPr>
            <a:r>
              <a:rPr lang="en-AU" sz="2000" b="0" i="0" u="none" strike="noStrike" cap="none">
                <a:solidFill>
                  <a:schemeClr val="dk1"/>
                </a:solidFill>
                <a:latin typeface="Arial"/>
                <a:ea typeface="Arial"/>
                <a:cs typeface="Arial"/>
                <a:sym typeface="Arial"/>
              </a:rPr>
              <a:t>It will be about a pink plant </a:t>
            </a:r>
          </a:p>
        </p:txBody>
      </p:sp>
      <p:sp>
        <p:nvSpPr>
          <p:cNvPr id="175" name="Shape 175"/>
          <p:cNvSpPr txBox="1"/>
          <p:nvPr/>
        </p:nvSpPr>
        <p:spPr>
          <a:xfrm>
            <a:off x="2946608" y="4830358"/>
            <a:ext cx="2088625" cy="707886"/>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127000" algn="ctr" rtl="0">
              <a:lnSpc>
                <a:spcPct val="100000"/>
              </a:lnSpc>
              <a:spcBef>
                <a:spcPts val="0"/>
              </a:spcBef>
              <a:spcAft>
                <a:spcPts val="0"/>
              </a:spcAft>
              <a:buClr>
                <a:schemeClr val="dk1"/>
              </a:buClr>
              <a:buSzPts val="2000"/>
              <a:buFont typeface="Arial"/>
              <a:buNone/>
            </a:pPr>
            <a:r>
              <a:rPr lang="en-AU" sz="2000" b="0" i="0" u="none" strike="noStrike" cap="none">
                <a:solidFill>
                  <a:schemeClr val="dk1"/>
                </a:solidFill>
                <a:latin typeface="Arial"/>
                <a:ea typeface="Arial"/>
                <a:cs typeface="Arial"/>
                <a:sym typeface="Arial"/>
              </a:rPr>
              <a:t>A new medical discovery </a:t>
            </a:r>
          </a:p>
        </p:txBody>
      </p:sp>
      <p:sp>
        <p:nvSpPr>
          <p:cNvPr id="176" name="Shape 176"/>
          <p:cNvSpPr txBox="1"/>
          <p:nvPr/>
        </p:nvSpPr>
        <p:spPr>
          <a:xfrm>
            <a:off x="7188918" y="1962439"/>
            <a:ext cx="1537200" cy="1323300"/>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127000" algn="ctr" rtl="0">
              <a:lnSpc>
                <a:spcPct val="100000"/>
              </a:lnSpc>
              <a:spcBef>
                <a:spcPts val="0"/>
              </a:spcBef>
              <a:spcAft>
                <a:spcPts val="0"/>
              </a:spcAft>
              <a:buClr>
                <a:schemeClr val="dk1"/>
              </a:buClr>
              <a:buSzPts val="2000"/>
              <a:buFont typeface="Arial"/>
              <a:buNone/>
            </a:pPr>
            <a:r>
              <a:rPr lang="en-AU" sz="2000" b="0" i="0" u="none" strike="noStrike" cap="none">
                <a:solidFill>
                  <a:schemeClr val="dk1"/>
                </a:solidFill>
                <a:latin typeface="Arial"/>
                <a:ea typeface="Arial"/>
                <a:cs typeface="Arial"/>
                <a:sym typeface="Arial"/>
              </a:rPr>
              <a:t>The article will be about living creatures </a:t>
            </a:r>
          </a:p>
        </p:txBody>
      </p:sp>
      <p:sp>
        <p:nvSpPr>
          <p:cNvPr id="177" name="Shape 177"/>
          <p:cNvSpPr txBox="1"/>
          <p:nvPr/>
        </p:nvSpPr>
        <p:spPr>
          <a:xfrm>
            <a:off x="2752575" y="1970451"/>
            <a:ext cx="1614300" cy="513600"/>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ctr" anchorCtr="0">
            <a:noAutofit/>
          </a:bodyPr>
          <a:lstStyle/>
          <a:p>
            <a:pPr marL="0" marR="0" lvl="0" indent="-127000" algn="ctr" rtl="0">
              <a:lnSpc>
                <a:spcPct val="100000"/>
              </a:lnSpc>
              <a:spcBef>
                <a:spcPts val="0"/>
              </a:spcBef>
              <a:spcAft>
                <a:spcPts val="0"/>
              </a:spcAft>
              <a:buClr>
                <a:schemeClr val="dk1"/>
              </a:buClr>
              <a:buSzPts val="2000"/>
              <a:buFont typeface="Arial"/>
              <a:buNone/>
            </a:pPr>
            <a:r>
              <a:rPr lang="en-AU" sz="2000" b="0" i="0" u="none" strike="noStrike" cap="none">
                <a:solidFill>
                  <a:schemeClr val="dk1"/>
                </a:solidFill>
                <a:latin typeface="Arial"/>
                <a:ea typeface="Arial"/>
                <a:cs typeface="Arial"/>
                <a:sym typeface="Arial"/>
              </a:rPr>
              <a:t>Biodiversity</a:t>
            </a:r>
          </a:p>
        </p:txBody>
      </p:sp>
      <p:sp>
        <p:nvSpPr>
          <p:cNvPr id="178" name="Shape 178"/>
          <p:cNvSpPr txBox="1"/>
          <p:nvPr/>
        </p:nvSpPr>
        <p:spPr>
          <a:xfrm>
            <a:off x="2829645" y="3460753"/>
            <a:ext cx="3001796" cy="707886"/>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127000" algn="ctr" rtl="0">
              <a:lnSpc>
                <a:spcPct val="100000"/>
              </a:lnSpc>
              <a:spcBef>
                <a:spcPts val="0"/>
              </a:spcBef>
              <a:spcAft>
                <a:spcPts val="0"/>
              </a:spcAft>
              <a:buClr>
                <a:schemeClr val="dk1"/>
              </a:buClr>
              <a:buSzPts val="2000"/>
              <a:buFont typeface="Arial"/>
              <a:buNone/>
            </a:pPr>
            <a:r>
              <a:rPr lang="en-AU" sz="2000" b="0" i="0" u="none" strike="noStrike" cap="none">
                <a:solidFill>
                  <a:schemeClr val="dk1"/>
                </a:solidFill>
                <a:latin typeface="Arial"/>
                <a:ea typeface="Arial"/>
                <a:cs typeface="Arial"/>
                <a:sym typeface="Arial"/>
              </a:rPr>
              <a:t>Something might have been discovered</a:t>
            </a:r>
          </a:p>
        </p:txBody>
      </p:sp>
      <p:sp>
        <p:nvSpPr>
          <p:cNvPr id="179" name="Shape 179"/>
          <p:cNvSpPr txBox="1"/>
          <p:nvPr/>
        </p:nvSpPr>
        <p:spPr>
          <a:xfrm>
            <a:off x="6299227" y="4544861"/>
            <a:ext cx="2144844" cy="1015663"/>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127000" algn="ctr" rtl="0">
              <a:lnSpc>
                <a:spcPct val="100000"/>
              </a:lnSpc>
              <a:spcBef>
                <a:spcPts val="0"/>
              </a:spcBef>
              <a:spcAft>
                <a:spcPts val="0"/>
              </a:spcAft>
              <a:buClr>
                <a:schemeClr val="dk1"/>
              </a:buClr>
              <a:buSzPts val="2000"/>
              <a:buFont typeface="Arial"/>
              <a:buNone/>
            </a:pPr>
            <a:r>
              <a:rPr lang="en-AU" sz="2000" b="0" i="0" u="none" strike="noStrike" cap="none">
                <a:solidFill>
                  <a:schemeClr val="dk1"/>
                </a:solidFill>
                <a:latin typeface="Arial"/>
                <a:ea typeface="Arial"/>
                <a:cs typeface="Arial"/>
                <a:sym typeface="Arial"/>
              </a:rPr>
              <a:t>Some new mushroom to put on toast </a:t>
            </a:r>
          </a:p>
        </p:txBody>
      </p:sp>
      <p:sp>
        <p:nvSpPr>
          <p:cNvPr id="180" name="Shape 180"/>
          <p:cNvSpPr txBox="1"/>
          <p:nvPr/>
        </p:nvSpPr>
        <p:spPr>
          <a:xfrm>
            <a:off x="835217" y="3004814"/>
            <a:ext cx="1537228" cy="707886"/>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127000" algn="ctr" rtl="0">
              <a:lnSpc>
                <a:spcPct val="100000"/>
              </a:lnSpc>
              <a:spcBef>
                <a:spcPts val="0"/>
              </a:spcBef>
              <a:spcAft>
                <a:spcPts val="0"/>
              </a:spcAft>
              <a:buClr>
                <a:schemeClr val="dk1"/>
              </a:buClr>
              <a:buSzPts val="2000"/>
              <a:buFont typeface="Arial"/>
              <a:buNone/>
            </a:pPr>
            <a:r>
              <a:rPr lang="en-AU" sz="2000" b="0" i="0" u="none" strike="noStrike" cap="none">
                <a:solidFill>
                  <a:schemeClr val="dk1"/>
                </a:solidFill>
                <a:latin typeface="Arial"/>
                <a:ea typeface="Arial"/>
                <a:cs typeface="Arial"/>
                <a:sym typeface="Arial"/>
              </a:rPr>
              <a:t>A pink fungus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title"/>
          </p:nvPr>
        </p:nvSpPr>
        <p:spPr>
          <a:xfrm>
            <a:off x="417492" y="513497"/>
            <a:ext cx="8042400" cy="911100"/>
          </a:xfrm>
          <a:prstGeom prst="rect">
            <a:avLst/>
          </a:prstGeom>
          <a:noFill/>
          <a:ln>
            <a:noFill/>
          </a:ln>
        </p:spPr>
        <p:txBody>
          <a:bodyPr wrap="square" lIns="91425" tIns="91425" rIns="91425" bIns="91425" anchor="b" anchorCtr="0">
            <a:noAutofit/>
          </a:bodyPr>
          <a:lstStyle/>
          <a:p>
            <a:pPr marL="0" marR="0" lvl="0" indent="-64293" algn="ctr" rtl="0">
              <a:lnSpc>
                <a:spcPct val="100000"/>
              </a:lnSpc>
              <a:spcBef>
                <a:spcPts val="0"/>
              </a:spcBef>
              <a:spcAft>
                <a:spcPts val="0"/>
              </a:spcAft>
              <a:buClr>
                <a:schemeClr val="accent1"/>
              </a:buClr>
              <a:buSzPts val="1013"/>
              <a:buFont typeface="Arial"/>
              <a:buNone/>
            </a:pPr>
            <a:r>
              <a:rPr lang="en-AU" sz="3200" b="1" i="0" u="none" strike="noStrike" cap="none">
                <a:solidFill>
                  <a:schemeClr val="accent1"/>
                </a:solidFill>
                <a:latin typeface="Calibri"/>
                <a:ea typeface="Calibri"/>
                <a:cs typeface="Calibri"/>
                <a:sym typeface="Calibri"/>
              </a:rPr>
              <a:t>Using observation to make predictions</a:t>
            </a:r>
            <a:br>
              <a:rPr lang="en-AU" sz="3600" b="1" i="0" u="none" strike="noStrike" cap="none">
                <a:solidFill>
                  <a:schemeClr val="accent1"/>
                </a:solidFill>
                <a:latin typeface="Calibri"/>
                <a:ea typeface="Calibri"/>
                <a:cs typeface="Calibri"/>
                <a:sym typeface="Calibri"/>
              </a:rPr>
            </a:br>
            <a:endParaRPr lang="en-AU" sz="3600" b="1" i="0" u="none" strike="noStrike" cap="none">
              <a:solidFill>
                <a:schemeClr val="accent1"/>
              </a:solidFill>
              <a:latin typeface="Calibri"/>
              <a:ea typeface="Calibri"/>
              <a:cs typeface="Calibri"/>
              <a:sym typeface="Calibri"/>
            </a:endParaRPr>
          </a:p>
        </p:txBody>
      </p:sp>
      <p:pic>
        <p:nvPicPr>
          <p:cNvPr id="187" name="Shape 187"/>
          <p:cNvPicPr preferRelativeResize="0">
            <a:picLocks noGrp="1"/>
          </p:cNvPicPr>
          <p:nvPr>
            <p:ph type="body" idx="1"/>
          </p:nvPr>
        </p:nvPicPr>
        <p:blipFill rotWithShape="1">
          <a:blip r:embed="rId3">
            <a:alphaModFix/>
          </a:blip>
          <a:srcRect/>
          <a:stretch/>
        </p:blipFill>
        <p:spPr>
          <a:xfrm>
            <a:off x="1644893" y="1055905"/>
            <a:ext cx="5854200" cy="5282700"/>
          </a:xfrm>
          <a:prstGeom prst="rect">
            <a:avLst/>
          </a:prstGeom>
          <a:noFill/>
          <a:ln>
            <a:noFill/>
          </a:ln>
        </p:spPr>
      </p:pic>
      <p:sp>
        <p:nvSpPr>
          <p:cNvPr id="188" name="Shape 188"/>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4"/>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63500" algn="l" rtl="0">
              <a:lnSpc>
                <a:spcPct val="100000"/>
              </a:lnSpc>
              <a:spcBef>
                <a:spcPts val="0"/>
              </a:spcBef>
              <a:spcAft>
                <a:spcPts val="0"/>
              </a:spcAft>
              <a:buClr>
                <a:schemeClr val="accent2"/>
              </a:buClr>
              <a:buSzPts val="1000"/>
              <a:buFont typeface="Verdana"/>
              <a:buNone/>
            </a:pPr>
            <a:endParaRPr sz="1000" b="0" i="0" u="sng" strike="noStrike" cap="none">
              <a:solidFill>
                <a:schemeClr val="hlink"/>
              </a:solidFill>
              <a:latin typeface="Verdana"/>
              <a:ea typeface="Verdana"/>
              <a:cs typeface="Verdana"/>
              <a:sym typeface="Verdana"/>
              <a:hlinkClick r:id="rId4"/>
            </a:endParaRPr>
          </a:p>
        </p:txBody>
      </p:sp>
      <p:pic>
        <p:nvPicPr>
          <p:cNvPr id="189" name="Shape 189" descr="IPL Logo CMYK English.jpg"/>
          <p:cNvPicPr preferRelativeResize="0"/>
          <p:nvPr/>
        </p:nvPicPr>
        <p:blipFill rotWithShape="1">
          <a:blip r:embed="rId5">
            <a:alphaModFix/>
          </a:blip>
          <a:srcRect/>
          <a:stretch/>
        </p:blipFill>
        <p:spPr>
          <a:xfrm>
            <a:off x="7675457" y="5963828"/>
            <a:ext cx="1447983" cy="866869"/>
          </a:xfrm>
          <a:prstGeom prst="rect">
            <a:avLst/>
          </a:prstGeom>
          <a:noFill/>
          <a:ln>
            <a:noFill/>
          </a:ln>
        </p:spPr>
      </p:pic>
      <p:sp>
        <p:nvSpPr>
          <p:cNvPr id="190" name="Shape 190"/>
          <p:cNvSpPr txBox="1"/>
          <p:nvPr/>
        </p:nvSpPr>
        <p:spPr>
          <a:xfrm>
            <a:off x="6365351" y="6052947"/>
            <a:ext cx="1310100" cy="183900"/>
          </a:xfrm>
          <a:prstGeom prst="rect">
            <a:avLst/>
          </a:prstGeom>
          <a:noFill/>
          <a:ln>
            <a:noFill/>
          </a:ln>
        </p:spPr>
        <p:txBody>
          <a:bodyPr wrap="square" lIns="91425" tIns="91425" rIns="91425" bIns="91425" anchor="t" anchorCtr="0">
            <a:noAutofit/>
          </a:bodyPr>
          <a:lstStyle/>
          <a:p>
            <a:pPr marL="0" marR="0" lvl="0" indent="-64948" algn="ctr" rtl="0">
              <a:lnSpc>
                <a:spcPct val="100000"/>
              </a:lnSpc>
              <a:spcBef>
                <a:spcPts val="0"/>
              </a:spcBef>
              <a:spcAft>
                <a:spcPts val="0"/>
              </a:spcAft>
              <a:buClr>
                <a:schemeClr val="dk1"/>
              </a:buClr>
              <a:buSzPts val="1023"/>
              <a:buFont typeface="Arial"/>
              <a:buNone/>
            </a:pPr>
            <a:r>
              <a:rPr lang="en-AU" sz="1350" b="0" i="0" u="none" strike="noStrike" cap="none">
                <a:solidFill>
                  <a:srgbClr val="4C4C4C"/>
                </a:solidFill>
                <a:highlight>
                  <a:srgbClr val="F2F2F2"/>
                </a:highlight>
                <a:latin typeface="Arial"/>
                <a:ea typeface="Arial"/>
                <a:cs typeface="Arial"/>
                <a:sym typeface="Arial"/>
              </a:rPr>
              <a:t>Steve Reekie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301046" y="958457"/>
            <a:ext cx="8042400" cy="911100"/>
          </a:xfrm>
          <a:prstGeom prst="rect">
            <a:avLst/>
          </a:prstGeom>
          <a:noFill/>
          <a:ln>
            <a:noFill/>
          </a:ln>
        </p:spPr>
        <p:txBody>
          <a:bodyPr wrap="square" lIns="91425" tIns="91425" rIns="91425" bIns="91425" anchor="b" anchorCtr="0">
            <a:noAutofit/>
          </a:bodyPr>
          <a:lstStyle/>
          <a:p>
            <a:pPr marL="0" marR="0" lvl="0" indent="-64293" algn="ctr" rtl="0">
              <a:lnSpc>
                <a:spcPct val="100000"/>
              </a:lnSpc>
              <a:spcBef>
                <a:spcPts val="0"/>
              </a:spcBef>
              <a:spcAft>
                <a:spcPts val="0"/>
              </a:spcAft>
              <a:buClr>
                <a:schemeClr val="accent1"/>
              </a:buClr>
              <a:buSzPts val="1013"/>
              <a:buFont typeface="Arial"/>
              <a:buNone/>
            </a:pPr>
            <a:r>
              <a:rPr lang="en-AU" sz="3200" b="1" i="0" u="none" strike="noStrike" cap="none">
                <a:solidFill>
                  <a:schemeClr val="accent1"/>
                </a:solidFill>
                <a:latin typeface="Calibri"/>
                <a:ea typeface="Calibri"/>
                <a:cs typeface="Calibri"/>
                <a:sym typeface="Calibri"/>
              </a:rPr>
              <a:t>More participants</a:t>
            </a:r>
            <a:r>
              <a:rPr lang="en-AU" sz="3200" b="1">
                <a:latin typeface="Calibri"/>
                <a:ea typeface="Calibri"/>
                <a:cs typeface="Calibri"/>
                <a:sym typeface="Calibri"/>
              </a:rPr>
              <a:t>’</a:t>
            </a:r>
            <a:r>
              <a:rPr lang="en-AU" sz="3200" b="1" i="0" u="none" strike="noStrike" cap="none">
                <a:solidFill>
                  <a:schemeClr val="accent1"/>
                </a:solidFill>
                <a:latin typeface="Calibri"/>
                <a:ea typeface="Calibri"/>
                <a:cs typeface="Calibri"/>
                <a:sym typeface="Calibri"/>
              </a:rPr>
              <a:t> observations and predictions about the picture and article</a:t>
            </a:r>
            <a:br>
              <a:rPr lang="en-AU" sz="3600" b="1" i="0" u="none" strike="noStrike" cap="none">
                <a:solidFill>
                  <a:schemeClr val="accent1"/>
                </a:solidFill>
                <a:latin typeface="Calibri"/>
                <a:ea typeface="Calibri"/>
                <a:cs typeface="Calibri"/>
                <a:sym typeface="Calibri"/>
              </a:rPr>
            </a:br>
            <a:r>
              <a:rPr lang="en-AU" sz="3600" b="1" i="0" u="none" strike="noStrike" cap="none">
                <a:solidFill>
                  <a:schemeClr val="accent1"/>
                </a:solidFill>
                <a:latin typeface="Calibri"/>
                <a:ea typeface="Calibri"/>
                <a:cs typeface="Calibri"/>
                <a:sym typeface="Calibri"/>
              </a:rPr>
              <a:t> </a:t>
            </a:r>
          </a:p>
        </p:txBody>
      </p:sp>
      <p:pic>
        <p:nvPicPr>
          <p:cNvPr id="197" name="Shape 197"/>
          <p:cNvPicPr preferRelativeResize="0">
            <a:picLocks noGrp="1"/>
          </p:cNvPicPr>
          <p:nvPr>
            <p:ph type="body" idx="1"/>
          </p:nvPr>
        </p:nvPicPr>
        <p:blipFill rotWithShape="1">
          <a:blip r:embed="rId3">
            <a:alphaModFix amt="47000"/>
          </a:blip>
          <a:srcRect/>
          <a:stretch/>
        </p:blipFill>
        <p:spPr>
          <a:xfrm>
            <a:off x="1644893" y="1336923"/>
            <a:ext cx="5854200" cy="5001681"/>
          </a:xfrm>
          <a:prstGeom prst="rect">
            <a:avLst/>
          </a:prstGeom>
          <a:noFill/>
          <a:ln>
            <a:noFill/>
          </a:ln>
        </p:spPr>
      </p:pic>
      <p:sp>
        <p:nvSpPr>
          <p:cNvPr id="198" name="Shape 198"/>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4"/>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63500" algn="l" rtl="0">
              <a:lnSpc>
                <a:spcPct val="100000"/>
              </a:lnSpc>
              <a:spcBef>
                <a:spcPts val="0"/>
              </a:spcBef>
              <a:spcAft>
                <a:spcPts val="0"/>
              </a:spcAft>
              <a:buClr>
                <a:schemeClr val="accent2"/>
              </a:buClr>
              <a:buSzPts val="1000"/>
              <a:buFont typeface="Verdana"/>
              <a:buNone/>
            </a:pPr>
            <a:endParaRPr sz="1000" b="0" i="0" u="sng" strike="noStrike" cap="none">
              <a:solidFill>
                <a:schemeClr val="hlink"/>
              </a:solidFill>
              <a:latin typeface="Verdana"/>
              <a:ea typeface="Verdana"/>
              <a:cs typeface="Verdana"/>
              <a:sym typeface="Verdana"/>
              <a:hlinkClick r:id="rId4"/>
            </a:endParaRPr>
          </a:p>
        </p:txBody>
      </p:sp>
      <p:pic>
        <p:nvPicPr>
          <p:cNvPr id="199" name="Shape 199" descr="IPL Logo CMYK English.jpg"/>
          <p:cNvPicPr preferRelativeResize="0"/>
          <p:nvPr/>
        </p:nvPicPr>
        <p:blipFill rotWithShape="1">
          <a:blip r:embed="rId5">
            <a:alphaModFix/>
          </a:blip>
          <a:srcRect/>
          <a:stretch/>
        </p:blipFill>
        <p:spPr>
          <a:xfrm>
            <a:off x="7675457" y="5963828"/>
            <a:ext cx="1447983" cy="866869"/>
          </a:xfrm>
          <a:prstGeom prst="rect">
            <a:avLst/>
          </a:prstGeom>
          <a:noFill/>
          <a:ln>
            <a:noFill/>
          </a:ln>
        </p:spPr>
      </p:pic>
      <p:sp>
        <p:nvSpPr>
          <p:cNvPr id="200" name="Shape 200"/>
          <p:cNvSpPr txBox="1"/>
          <p:nvPr/>
        </p:nvSpPr>
        <p:spPr>
          <a:xfrm>
            <a:off x="6365351" y="6052947"/>
            <a:ext cx="1310100" cy="183900"/>
          </a:xfrm>
          <a:prstGeom prst="rect">
            <a:avLst/>
          </a:prstGeom>
          <a:noFill/>
          <a:ln>
            <a:noFill/>
          </a:ln>
        </p:spPr>
        <p:txBody>
          <a:bodyPr wrap="square" lIns="91425" tIns="91425" rIns="91425" bIns="91425" anchor="t" anchorCtr="0">
            <a:noAutofit/>
          </a:bodyPr>
          <a:lstStyle/>
          <a:p>
            <a:pPr marL="0" marR="0" lvl="0" indent="-64948" algn="ctr" rtl="0">
              <a:lnSpc>
                <a:spcPct val="100000"/>
              </a:lnSpc>
              <a:spcBef>
                <a:spcPts val="0"/>
              </a:spcBef>
              <a:spcAft>
                <a:spcPts val="0"/>
              </a:spcAft>
              <a:buClr>
                <a:schemeClr val="dk1"/>
              </a:buClr>
              <a:buSzPts val="1023"/>
              <a:buFont typeface="Arial"/>
              <a:buNone/>
            </a:pPr>
            <a:r>
              <a:rPr lang="en-AU" sz="1350" b="0" i="0" u="none" strike="noStrike" cap="none">
                <a:solidFill>
                  <a:srgbClr val="4C4C4C"/>
                </a:solidFill>
                <a:highlight>
                  <a:srgbClr val="F2F2F2"/>
                </a:highlight>
                <a:latin typeface="Arial"/>
                <a:ea typeface="Arial"/>
                <a:cs typeface="Arial"/>
                <a:sym typeface="Arial"/>
              </a:rPr>
              <a:t>Steve Reekie</a:t>
            </a:r>
          </a:p>
        </p:txBody>
      </p:sp>
      <p:sp>
        <p:nvSpPr>
          <p:cNvPr id="201" name="Shape 201"/>
          <p:cNvSpPr txBox="1"/>
          <p:nvPr/>
        </p:nvSpPr>
        <p:spPr>
          <a:xfrm>
            <a:off x="2486626" y="2818770"/>
            <a:ext cx="1938178" cy="400110"/>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127000" algn="ctr" rtl="0">
              <a:lnSpc>
                <a:spcPct val="100000"/>
              </a:lnSpc>
              <a:spcBef>
                <a:spcPts val="0"/>
              </a:spcBef>
              <a:spcAft>
                <a:spcPts val="0"/>
              </a:spcAft>
              <a:buClr>
                <a:schemeClr val="dk1"/>
              </a:buClr>
              <a:buSzPts val="2000"/>
              <a:buFont typeface="Arial"/>
              <a:buNone/>
            </a:pPr>
            <a:r>
              <a:rPr lang="en-AU" sz="2000" b="0" i="0" u="none" strike="noStrike" cap="none">
                <a:solidFill>
                  <a:schemeClr val="dk1"/>
                </a:solidFill>
                <a:latin typeface="Arial"/>
                <a:ea typeface="Arial"/>
                <a:cs typeface="Arial"/>
                <a:sym typeface="Arial"/>
              </a:rPr>
              <a:t>A pink fungus </a:t>
            </a:r>
          </a:p>
        </p:txBody>
      </p:sp>
      <p:sp>
        <p:nvSpPr>
          <p:cNvPr id="202" name="Shape 202"/>
          <p:cNvSpPr txBox="1"/>
          <p:nvPr/>
        </p:nvSpPr>
        <p:spPr>
          <a:xfrm>
            <a:off x="301050" y="1293061"/>
            <a:ext cx="3476700" cy="1286700"/>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127000" algn="ctr" rtl="0">
              <a:lnSpc>
                <a:spcPct val="100000"/>
              </a:lnSpc>
              <a:spcBef>
                <a:spcPts val="0"/>
              </a:spcBef>
              <a:spcAft>
                <a:spcPts val="0"/>
              </a:spcAft>
              <a:buClr>
                <a:schemeClr val="dk1"/>
              </a:buClr>
              <a:buSzPts val="2000"/>
              <a:buFont typeface="Arial"/>
              <a:buNone/>
            </a:pPr>
            <a:r>
              <a:rPr lang="en-AU" sz="2000" b="0" i="0" u="none" strike="noStrike" cap="none">
                <a:solidFill>
                  <a:schemeClr val="dk1"/>
                </a:solidFill>
                <a:latin typeface="Arial"/>
                <a:ea typeface="Arial"/>
                <a:cs typeface="Arial"/>
                <a:sym typeface="Arial"/>
              </a:rPr>
              <a:t>Microscopic particle/biological 'thing' blown up so the naked eye can see it</a:t>
            </a:r>
          </a:p>
        </p:txBody>
      </p:sp>
      <p:sp>
        <p:nvSpPr>
          <p:cNvPr id="203" name="Shape 203"/>
          <p:cNvSpPr txBox="1"/>
          <p:nvPr/>
        </p:nvSpPr>
        <p:spPr>
          <a:xfrm>
            <a:off x="2486626" y="4887391"/>
            <a:ext cx="1197197" cy="400110"/>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127000" algn="ctr" rtl="0">
              <a:lnSpc>
                <a:spcPct val="100000"/>
              </a:lnSpc>
              <a:spcBef>
                <a:spcPts val="0"/>
              </a:spcBef>
              <a:spcAft>
                <a:spcPts val="0"/>
              </a:spcAft>
              <a:buClr>
                <a:schemeClr val="dk1"/>
              </a:buClr>
              <a:buSzPts val="2000"/>
              <a:buFont typeface="Arial"/>
              <a:buNone/>
            </a:pPr>
            <a:r>
              <a:rPr lang="en-AU" sz="2000" b="0" i="0" u="none" strike="noStrike" cap="none">
                <a:solidFill>
                  <a:schemeClr val="dk1"/>
                </a:solidFill>
                <a:latin typeface="Arial"/>
                <a:ea typeface="Arial"/>
                <a:cs typeface="Arial"/>
                <a:sym typeface="Arial"/>
              </a:rPr>
              <a:t>Fungus </a:t>
            </a:r>
          </a:p>
        </p:txBody>
      </p:sp>
      <p:sp>
        <p:nvSpPr>
          <p:cNvPr id="204" name="Shape 204"/>
          <p:cNvSpPr txBox="1"/>
          <p:nvPr/>
        </p:nvSpPr>
        <p:spPr>
          <a:xfrm>
            <a:off x="6437469" y="2426122"/>
            <a:ext cx="2195699" cy="2246769"/>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127000" algn="ctr" rtl="0">
              <a:lnSpc>
                <a:spcPct val="100000"/>
              </a:lnSpc>
              <a:spcBef>
                <a:spcPts val="0"/>
              </a:spcBef>
              <a:spcAft>
                <a:spcPts val="0"/>
              </a:spcAft>
              <a:buClr>
                <a:schemeClr val="dk1"/>
              </a:buClr>
              <a:buSzPts val="2000"/>
              <a:buFont typeface="Arial"/>
              <a:buNone/>
            </a:pPr>
            <a:r>
              <a:rPr lang="en-AU" sz="2000" b="0" i="0" u="none" strike="noStrike" cap="none">
                <a:solidFill>
                  <a:schemeClr val="dk1"/>
                </a:solidFill>
                <a:latin typeface="Arial"/>
                <a:ea typeface="Arial"/>
                <a:cs typeface="Arial"/>
                <a:sym typeface="Arial"/>
              </a:rPr>
              <a:t>I've changed my mind - did initially think that was a fishing net behind but now think it is a member of the tamarilo family</a:t>
            </a:r>
          </a:p>
        </p:txBody>
      </p:sp>
      <p:sp>
        <p:nvSpPr>
          <p:cNvPr id="205" name="Shape 205"/>
          <p:cNvSpPr txBox="1"/>
          <p:nvPr/>
        </p:nvSpPr>
        <p:spPr>
          <a:xfrm>
            <a:off x="2313685" y="5481784"/>
            <a:ext cx="1537228" cy="707886"/>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127000" algn="ctr" rtl="0">
              <a:lnSpc>
                <a:spcPct val="100000"/>
              </a:lnSpc>
              <a:spcBef>
                <a:spcPts val="0"/>
              </a:spcBef>
              <a:spcAft>
                <a:spcPts val="0"/>
              </a:spcAft>
              <a:buClr>
                <a:schemeClr val="dk1"/>
              </a:buClr>
              <a:buSzPts val="2000"/>
              <a:buFont typeface="Arial"/>
              <a:buNone/>
            </a:pPr>
            <a:r>
              <a:rPr lang="en-AU" sz="2000" b="0" i="0" u="none" strike="noStrike" cap="none">
                <a:solidFill>
                  <a:schemeClr val="dk1"/>
                </a:solidFill>
                <a:latin typeface="Arial"/>
                <a:ea typeface="Arial"/>
                <a:cs typeface="Arial"/>
                <a:sym typeface="Arial"/>
              </a:rPr>
              <a:t>Still think it is a flower </a:t>
            </a:r>
          </a:p>
        </p:txBody>
      </p:sp>
      <p:sp>
        <p:nvSpPr>
          <p:cNvPr id="206" name="Shape 206"/>
          <p:cNvSpPr txBox="1"/>
          <p:nvPr/>
        </p:nvSpPr>
        <p:spPr>
          <a:xfrm>
            <a:off x="4578266" y="1428582"/>
            <a:ext cx="1537228" cy="1015663"/>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127000" algn="ctr" rtl="0">
              <a:lnSpc>
                <a:spcPct val="100000"/>
              </a:lnSpc>
              <a:spcBef>
                <a:spcPts val="0"/>
              </a:spcBef>
              <a:spcAft>
                <a:spcPts val="0"/>
              </a:spcAft>
              <a:buClr>
                <a:schemeClr val="dk1"/>
              </a:buClr>
              <a:buSzPts val="2000"/>
              <a:buFont typeface="Arial"/>
              <a:buNone/>
            </a:pPr>
            <a:r>
              <a:rPr lang="en-AU" sz="2000" b="0" i="0" u="none" strike="noStrike" cap="none">
                <a:solidFill>
                  <a:schemeClr val="dk1"/>
                </a:solidFill>
                <a:latin typeface="Arial"/>
                <a:ea typeface="Arial"/>
                <a:cs typeface="Arial"/>
                <a:sym typeface="Arial"/>
              </a:rPr>
              <a:t>Looks like twigs at the back </a:t>
            </a:r>
          </a:p>
        </p:txBody>
      </p:sp>
      <p:sp>
        <p:nvSpPr>
          <p:cNvPr id="207" name="Shape 207"/>
          <p:cNvSpPr txBox="1"/>
          <p:nvPr/>
        </p:nvSpPr>
        <p:spPr>
          <a:xfrm>
            <a:off x="1995750" y="4208138"/>
            <a:ext cx="3869100" cy="472200"/>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127000" algn="ctr" rtl="0">
              <a:lnSpc>
                <a:spcPct val="100000"/>
              </a:lnSpc>
              <a:spcBef>
                <a:spcPts val="0"/>
              </a:spcBef>
              <a:spcAft>
                <a:spcPts val="0"/>
              </a:spcAft>
              <a:buClr>
                <a:schemeClr val="dk1"/>
              </a:buClr>
              <a:buSzPts val="2000"/>
              <a:buFont typeface="Arial"/>
              <a:buNone/>
            </a:pPr>
            <a:r>
              <a:rPr lang="en-AU" sz="2000" b="0" i="0" u="none" strike="noStrike" cap="none">
                <a:solidFill>
                  <a:schemeClr val="dk1"/>
                </a:solidFill>
                <a:latin typeface="Arial"/>
                <a:ea typeface="Arial"/>
                <a:cs typeface="Arial"/>
                <a:sym typeface="Arial"/>
              </a:rPr>
              <a:t>I'm wondering if it is on a tree? </a:t>
            </a:r>
          </a:p>
        </p:txBody>
      </p:sp>
      <p:sp>
        <p:nvSpPr>
          <p:cNvPr id="208" name="Shape 208"/>
          <p:cNvSpPr txBox="1"/>
          <p:nvPr/>
        </p:nvSpPr>
        <p:spPr>
          <a:xfrm>
            <a:off x="6791140" y="4886346"/>
            <a:ext cx="1842028" cy="1015663"/>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127000" algn="ctr" rtl="0">
              <a:lnSpc>
                <a:spcPct val="100000"/>
              </a:lnSpc>
              <a:spcBef>
                <a:spcPts val="0"/>
              </a:spcBef>
              <a:spcAft>
                <a:spcPts val="0"/>
              </a:spcAft>
              <a:buClr>
                <a:schemeClr val="dk1"/>
              </a:buClr>
              <a:buSzPts val="2000"/>
              <a:buFont typeface="Arial"/>
              <a:buNone/>
            </a:pPr>
            <a:r>
              <a:rPr lang="en-AU" sz="2000" b="0" i="0" u="none" strike="noStrike" cap="none">
                <a:solidFill>
                  <a:schemeClr val="dk1"/>
                </a:solidFill>
                <a:latin typeface="Arial"/>
                <a:ea typeface="Arial"/>
                <a:cs typeface="Arial"/>
                <a:sym typeface="Arial"/>
              </a:rPr>
              <a:t>Are those twigs in the background? </a:t>
            </a:r>
          </a:p>
        </p:txBody>
      </p:sp>
      <p:sp>
        <p:nvSpPr>
          <p:cNvPr id="209" name="Shape 209"/>
          <p:cNvSpPr txBox="1"/>
          <p:nvPr/>
        </p:nvSpPr>
        <p:spPr>
          <a:xfrm>
            <a:off x="2828279" y="3383339"/>
            <a:ext cx="1537228" cy="400110"/>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127000" algn="ctr" rtl="0">
              <a:lnSpc>
                <a:spcPct val="100000"/>
              </a:lnSpc>
              <a:spcBef>
                <a:spcPts val="0"/>
              </a:spcBef>
              <a:spcAft>
                <a:spcPts val="0"/>
              </a:spcAft>
              <a:buClr>
                <a:schemeClr val="dk1"/>
              </a:buClr>
              <a:buSzPts val="2000"/>
              <a:buFont typeface="Arial"/>
              <a:buNone/>
            </a:pPr>
            <a:r>
              <a:rPr lang="en-AU" sz="2000" b="0" i="0" u="none" strike="noStrike" cap="none">
                <a:solidFill>
                  <a:schemeClr val="dk1"/>
                </a:solidFill>
                <a:latin typeface="Arial"/>
                <a:ea typeface="Arial"/>
                <a:cs typeface="Arial"/>
                <a:sym typeface="Arial"/>
              </a:rPr>
              <a:t>Seed pod </a:t>
            </a:r>
          </a:p>
        </p:txBody>
      </p:sp>
      <p:sp>
        <p:nvSpPr>
          <p:cNvPr id="210" name="Shape 210"/>
          <p:cNvSpPr txBox="1"/>
          <p:nvPr/>
        </p:nvSpPr>
        <p:spPr>
          <a:xfrm>
            <a:off x="449654" y="4913408"/>
            <a:ext cx="1537228" cy="1323439"/>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127000" algn="ctr" rtl="0">
              <a:lnSpc>
                <a:spcPct val="100000"/>
              </a:lnSpc>
              <a:spcBef>
                <a:spcPts val="0"/>
              </a:spcBef>
              <a:spcAft>
                <a:spcPts val="0"/>
              </a:spcAft>
              <a:buClr>
                <a:schemeClr val="dk1"/>
              </a:buClr>
              <a:buSzPts val="2000"/>
              <a:buFont typeface="Arial"/>
              <a:buNone/>
            </a:pPr>
            <a:r>
              <a:rPr lang="en-AU" sz="2000" b="0" i="0" u="none" strike="noStrike" cap="none">
                <a:solidFill>
                  <a:schemeClr val="dk1"/>
                </a:solidFill>
                <a:latin typeface="Arial"/>
                <a:ea typeface="Arial"/>
                <a:cs typeface="Arial"/>
                <a:sym typeface="Arial"/>
              </a:rPr>
              <a:t>Natural phenomena found in the sea </a:t>
            </a:r>
          </a:p>
        </p:txBody>
      </p:sp>
      <p:sp>
        <p:nvSpPr>
          <p:cNvPr id="211" name="Shape 211"/>
          <p:cNvSpPr txBox="1"/>
          <p:nvPr/>
        </p:nvSpPr>
        <p:spPr>
          <a:xfrm>
            <a:off x="4578266" y="5174007"/>
            <a:ext cx="1859203" cy="1015663"/>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127000" algn="ctr" rtl="0">
              <a:lnSpc>
                <a:spcPct val="100000"/>
              </a:lnSpc>
              <a:spcBef>
                <a:spcPts val="0"/>
              </a:spcBef>
              <a:spcAft>
                <a:spcPts val="0"/>
              </a:spcAft>
              <a:buClr>
                <a:schemeClr val="dk1"/>
              </a:buClr>
              <a:buSzPts val="2000"/>
              <a:buFont typeface="Arial"/>
              <a:buNone/>
            </a:pPr>
            <a:r>
              <a:rPr lang="en-AU" sz="2000" b="0" i="0" u="none" strike="noStrike" cap="none">
                <a:solidFill>
                  <a:schemeClr val="dk1"/>
                </a:solidFill>
                <a:latin typeface="Arial"/>
                <a:ea typeface="Arial"/>
                <a:cs typeface="Arial"/>
                <a:sym typeface="Arial"/>
              </a:rPr>
              <a:t>Tiny squid cleans the sea of plastic </a:t>
            </a:r>
          </a:p>
        </p:txBody>
      </p:sp>
      <p:sp>
        <p:nvSpPr>
          <p:cNvPr id="212" name="Shape 212"/>
          <p:cNvSpPr txBox="1"/>
          <p:nvPr/>
        </p:nvSpPr>
        <p:spPr>
          <a:xfrm>
            <a:off x="7095940" y="1424233"/>
            <a:ext cx="1537228" cy="707886"/>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127000" algn="ctr" rtl="0">
              <a:lnSpc>
                <a:spcPct val="100000"/>
              </a:lnSpc>
              <a:spcBef>
                <a:spcPts val="0"/>
              </a:spcBef>
              <a:spcAft>
                <a:spcPts val="0"/>
              </a:spcAft>
              <a:buClr>
                <a:schemeClr val="dk1"/>
              </a:buClr>
              <a:buSzPts val="2000"/>
              <a:buFont typeface="Arial"/>
              <a:buNone/>
            </a:pPr>
            <a:r>
              <a:rPr lang="en-AU" sz="2000" b="0" i="0" u="none" strike="noStrike" cap="none">
                <a:solidFill>
                  <a:schemeClr val="dk1"/>
                </a:solidFill>
                <a:latin typeface="Arial"/>
                <a:ea typeface="Arial"/>
                <a:cs typeface="Arial"/>
                <a:sym typeface="Arial"/>
              </a:rPr>
              <a:t>Inside of the flower </a:t>
            </a:r>
          </a:p>
        </p:txBody>
      </p:sp>
      <p:sp>
        <p:nvSpPr>
          <p:cNvPr id="213" name="Shape 213"/>
          <p:cNvSpPr txBox="1"/>
          <p:nvPr/>
        </p:nvSpPr>
        <p:spPr>
          <a:xfrm>
            <a:off x="458520" y="2826232"/>
            <a:ext cx="1537228" cy="707886"/>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127000" algn="ctr" rtl="0">
              <a:lnSpc>
                <a:spcPct val="100000"/>
              </a:lnSpc>
              <a:spcBef>
                <a:spcPts val="0"/>
              </a:spcBef>
              <a:spcAft>
                <a:spcPts val="0"/>
              </a:spcAft>
              <a:buClr>
                <a:schemeClr val="dk1"/>
              </a:buClr>
              <a:buSzPts val="2000"/>
              <a:buFont typeface="Arial"/>
              <a:buNone/>
            </a:pPr>
            <a:r>
              <a:rPr lang="en-AU" sz="2000" b="0" i="0" u="none" strike="noStrike" cap="none">
                <a:solidFill>
                  <a:schemeClr val="dk1"/>
                </a:solidFill>
                <a:latin typeface="Arial"/>
                <a:ea typeface="Arial"/>
                <a:cs typeface="Arial"/>
                <a:sym typeface="Arial"/>
              </a:rPr>
              <a:t>A seeding plant </a:t>
            </a:r>
          </a:p>
        </p:txBody>
      </p:sp>
      <p:sp>
        <p:nvSpPr>
          <p:cNvPr id="214" name="Shape 214"/>
          <p:cNvSpPr txBox="1"/>
          <p:nvPr/>
        </p:nvSpPr>
        <p:spPr>
          <a:xfrm>
            <a:off x="481320" y="3959599"/>
            <a:ext cx="1080028" cy="403086"/>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127000" algn="ctr" rtl="0">
              <a:lnSpc>
                <a:spcPct val="100000"/>
              </a:lnSpc>
              <a:spcBef>
                <a:spcPts val="0"/>
              </a:spcBef>
              <a:spcAft>
                <a:spcPts val="0"/>
              </a:spcAft>
              <a:buClr>
                <a:schemeClr val="dk1"/>
              </a:buClr>
              <a:buSzPts val="2000"/>
              <a:buFont typeface="Arial"/>
              <a:buNone/>
            </a:pPr>
            <a:r>
              <a:rPr lang="en-AU" sz="2000" b="0" i="0" u="none" strike="noStrike" cap="none">
                <a:solidFill>
                  <a:schemeClr val="dk1"/>
                </a:solidFill>
                <a:latin typeface="Arial"/>
                <a:ea typeface="Arial"/>
                <a:cs typeface="Arial"/>
                <a:sym typeface="Arial"/>
              </a:rPr>
              <a:t>A virus </a:t>
            </a:r>
          </a:p>
        </p:txBody>
      </p:sp>
      <p:sp>
        <p:nvSpPr>
          <p:cNvPr id="215" name="Shape 215"/>
          <p:cNvSpPr txBox="1"/>
          <p:nvPr/>
        </p:nvSpPr>
        <p:spPr>
          <a:xfrm>
            <a:off x="4578266" y="2711048"/>
            <a:ext cx="1537228" cy="1015663"/>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127000" algn="ctr" rtl="0">
              <a:lnSpc>
                <a:spcPct val="100000"/>
              </a:lnSpc>
              <a:spcBef>
                <a:spcPts val="0"/>
              </a:spcBef>
              <a:spcAft>
                <a:spcPts val="0"/>
              </a:spcAft>
              <a:buClr>
                <a:schemeClr val="dk1"/>
              </a:buClr>
              <a:buSzPts val="2000"/>
              <a:buFont typeface="Arial"/>
              <a:buNone/>
            </a:pPr>
            <a:r>
              <a:rPr lang="en-AU" sz="2000" b="0" i="0" u="none" strike="noStrike" cap="none">
                <a:solidFill>
                  <a:schemeClr val="dk1"/>
                </a:solidFill>
                <a:latin typeface="Arial"/>
                <a:ea typeface="Arial"/>
                <a:cs typeface="Arial"/>
                <a:sym typeface="Arial"/>
              </a:rPr>
              <a:t>I agree it is something microscopic</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8709" y="34836"/>
            <a:ext cx="8042273" cy="911224"/>
          </a:xfrm>
          <a:prstGeom prst="rect">
            <a:avLst/>
          </a:prstGeom>
          <a:noFill/>
          <a:ln>
            <a:noFill/>
          </a:ln>
        </p:spPr>
        <p:txBody>
          <a:bodyPr wrap="square" lIns="91425" tIns="91425" rIns="91425" bIns="91425" anchor="b" anchorCtr="0">
            <a:noAutofit/>
          </a:bodyPr>
          <a:lstStyle/>
          <a:p>
            <a:pPr marL="0" marR="0" lvl="0" indent="-50800" algn="ctr" rtl="0">
              <a:lnSpc>
                <a:spcPct val="100000"/>
              </a:lnSpc>
              <a:spcBef>
                <a:spcPts val="0"/>
              </a:spcBef>
              <a:spcAft>
                <a:spcPts val="0"/>
              </a:spcAft>
              <a:buClr>
                <a:schemeClr val="accent1"/>
              </a:buClr>
              <a:buSzPts val="800"/>
              <a:buFont typeface="Arial"/>
              <a:buNone/>
            </a:pPr>
            <a:r>
              <a:rPr lang="en-AU" sz="3200" b="1" i="0" u="none" strike="noStrike" cap="none">
                <a:solidFill>
                  <a:schemeClr val="accent1"/>
                </a:solidFill>
                <a:latin typeface="Calibri"/>
                <a:ea typeface="Calibri"/>
                <a:cs typeface="Calibri"/>
                <a:sym typeface="Calibri"/>
              </a:rPr>
              <a:t>The title</a:t>
            </a:r>
          </a:p>
        </p:txBody>
      </p:sp>
      <p:sp>
        <p:nvSpPr>
          <p:cNvPr id="222" name="Shape 222"/>
          <p:cNvSpPr txBox="1">
            <a:spLocks noGrp="1"/>
          </p:cNvSpPr>
          <p:nvPr>
            <p:ph type="body" idx="1"/>
          </p:nvPr>
        </p:nvSpPr>
        <p:spPr>
          <a:xfrm>
            <a:off x="549275" y="1144896"/>
            <a:ext cx="8042273" cy="4646303"/>
          </a:xfrm>
          <a:prstGeom prst="rect">
            <a:avLst/>
          </a:prstGeom>
          <a:noFill/>
          <a:ln>
            <a:noFill/>
          </a:ln>
        </p:spPr>
        <p:txBody>
          <a:bodyPr wrap="square" lIns="91425" tIns="91425" rIns="91425" bIns="91425" anchor="t" anchorCtr="0">
            <a:noAutofit/>
          </a:bodyPr>
          <a:lstStyle/>
          <a:p>
            <a:pPr marL="0" marR="0" lvl="0" indent="-50800" algn="l" rtl="0">
              <a:lnSpc>
                <a:spcPct val="100000"/>
              </a:lnSpc>
              <a:spcBef>
                <a:spcPts val="0"/>
              </a:spcBef>
              <a:spcAft>
                <a:spcPts val="0"/>
              </a:spcAft>
              <a:buClr>
                <a:srgbClr val="6FB7D7"/>
              </a:buClr>
              <a:buSzPts val="800"/>
              <a:buFont typeface="Noto Sans Symbols"/>
              <a:buNone/>
            </a:pPr>
            <a:r>
              <a:rPr lang="en-AU" sz="3200" b="1" i="0" u="sng" strike="noStrike" cap="none">
                <a:solidFill>
                  <a:srgbClr val="595959"/>
                </a:solidFill>
                <a:latin typeface="Arial"/>
                <a:ea typeface="Arial"/>
                <a:cs typeface="Arial"/>
                <a:sym typeface="Arial"/>
              </a:rPr>
              <a:t>Autumn Aliens</a:t>
            </a:r>
          </a:p>
          <a:p>
            <a:pPr marL="0" marR="0" lvl="0" indent="-38100" algn="l" rtl="0">
              <a:lnSpc>
                <a:spcPct val="100000"/>
              </a:lnSpc>
              <a:spcBef>
                <a:spcPts val="2000"/>
              </a:spcBef>
              <a:spcAft>
                <a:spcPts val="0"/>
              </a:spcAft>
              <a:buClr>
                <a:srgbClr val="6FB7D7"/>
              </a:buClr>
              <a:buSzPts val="600"/>
              <a:buFont typeface="Noto Sans Symbols"/>
              <a:buNone/>
            </a:pPr>
            <a:r>
              <a:rPr lang="en-AU" sz="2400" b="0" i="0" u="none" strike="noStrike" cap="none">
                <a:solidFill>
                  <a:srgbClr val="000000"/>
                </a:solidFill>
                <a:latin typeface="Arial"/>
                <a:ea typeface="Arial"/>
                <a:cs typeface="Arial"/>
                <a:sym typeface="Arial"/>
              </a:rPr>
              <a:t>What new information does this title offer?</a:t>
            </a:r>
          </a:p>
        </p:txBody>
      </p:sp>
      <p:sp>
        <p:nvSpPr>
          <p:cNvPr id="223" name="Shape 223"/>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63500" algn="l" rtl="0">
              <a:lnSpc>
                <a:spcPct val="100000"/>
              </a:lnSpc>
              <a:spcBef>
                <a:spcPts val="0"/>
              </a:spcBef>
              <a:spcAft>
                <a:spcPts val="0"/>
              </a:spcAft>
              <a:buClr>
                <a:schemeClr val="accent2"/>
              </a:buClr>
              <a:buSzPts val="100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224" name="Shape 224" descr="IPL Logo CMYK English.jpg"/>
          <p:cNvPicPr preferRelativeResize="0"/>
          <p:nvPr/>
        </p:nvPicPr>
        <p:blipFill rotWithShape="1">
          <a:blip r:embed="rId4">
            <a:alphaModFix/>
          </a:blip>
          <a:srcRect/>
          <a:stretch/>
        </p:blipFill>
        <p:spPr>
          <a:xfrm>
            <a:off x="7675457" y="5963828"/>
            <a:ext cx="1447983" cy="866869"/>
          </a:xfrm>
          <a:prstGeom prst="rect">
            <a:avLst/>
          </a:prstGeom>
          <a:noFill/>
          <a:ln>
            <a:noFill/>
          </a:ln>
        </p:spPr>
      </p:pic>
      <p:pic>
        <p:nvPicPr>
          <p:cNvPr id="225" name="Shape 225"/>
          <p:cNvPicPr preferRelativeResize="0"/>
          <p:nvPr/>
        </p:nvPicPr>
        <p:blipFill rotWithShape="1">
          <a:blip r:embed="rId5">
            <a:alphaModFix/>
          </a:blip>
          <a:srcRect/>
          <a:stretch/>
        </p:blipFill>
        <p:spPr>
          <a:xfrm>
            <a:off x="5530613" y="2807140"/>
            <a:ext cx="3059476" cy="2807696"/>
          </a:xfrm>
          <a:prstGeom prst="rect">
            <a:avLst/>
          </a:prstGeom>
          <a:noFill/>
          <a:ln>
            <a:noFill/>
          </a:ln>
        </p:spPr>
      </p:pic>
      <p:sp>
        <p:nvSpPr>
          <p:cNvPr id="226" name="Shape 226"/>
          <p:cNvSpPr txBox="1"/>
          <p:nvPr/>
        </p:nvSpPr>
        <p:spPr>
          <a:xfrm>
            <a:off x="7448160" y="5307743"/>
            <a:ext cx="1310151" cy="183929"/>
          </a:xfrm>
          <a:prstGeom prst="rect">
            <a:avLst/>
          </a:prstGeom>
          <a:noFill/>
          <a:ln>
            <a:noFill/>
          </a:ln>
        </p:spPr>
        <p:txBody>
          <a:bodyPr wrap="square" lIns="91425" tIns="91425" rIns="91425" bIns="91425" anchor="t" anchorCtr="0">
            <a:noAutofit/>
          </a:bodyPr>
          <a:lstStyle/>
          <a:p>
            <a:pPr marL="0" marR="0" lvl="0" indent="-64948" algn="ctr" rtl="0">
              <a:lnSpc>
                <a:spcPct val="100000"/>
              </a:lnSpc>
              <a:spcBef>
                <a:spcPts val="0"/>
              </a:spcBef>
              <a:spcAft>
                <a:spcPts val="0"/>
              </a:spcAft>
              <a:buClr>
                <a:schemeClr val="dk1"/>
              </a:buClr>
              <a:buSzPts val="1023"/>
              <a:buFont typeface="Arial"/>
              <a:buNone/>
            </a:pPr>
            <a:r>
              <a:rPr lang="en-AU" sz="1350" b="0" i="0" u="none" strike="noStrike" cap="none">
                <a:solidFill>
                  <a:srgbClr val="4C4C4C"/>
                </a:solidFill>
                <a:highlight>
                  <a:srgbClr val="F2F2F2"/>
                </a:highlight>
                <a:latin typeface="Arial"/>
                <a:ea typeface="Arial"/>
                <a:cs typeface="Arial"/>
                <a:sym typeface="Arial"/>
              </a:rPr>
              <a:t>Steve Reekie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title"/>
          </p:nvPr>
        </p:nvSpPr>
        <p:spPr>
          <a:xfrm>
            <a:off x="-13861" y="225181"/>
            <a:ext cx="8042273" cy="911224"/>
          </a:xfrm>
          <a:prstGeom prst="rect">
            <a:avLst/>
          </a:prstGeom>
          <a:noFill/>
          <a:ln>
            <a:noFill/>
          </a:ln>
        </p:spPr>
        <p:txBody>
          <a:bodyPr wrap="square" lIns="91425" tIns="91425" rIns="91425" bIns="91425" anchor="b" anchorCtr="0">
            <a:noAutofit/>
          </a:bodyPr>
          <a:lstStyle/>
          <a:p>
            <a:pPr marL="0" marR="0" lvl="0" indent="-50800" algn="ctr" rtl="0">
              <a:lnSpc>
                <a:spcPct val="100000"/>
              </a:lnSpc>
              <a:spcBef>
                <a:spcPts val="0"/>
              </a:spcBef>
              <a:spcAft>
                <a:spcPts val="0"/>
              </a:spcAft>
              <a:buClr>
                <a:schemeClr val="accent1"/>
              </a:buClr>
              <a:buSzPts val="800"/>
              <a:buFont typeface="Arial"/>
              <a:buNone/>
            </a:pPr>
            <a:r>
              <a:rPr lang="en-AU" sz="3200" b="1" i="0" u="none" strike="noStrike" cap="none">
                <a:solidFill>
                  <a:schemeClr val="accent1"/>
                </a:solidFill>
                <a:latin typeface="Calibri"/>
                <a:ea typeface="Calibri"/>
                <a:cs typeface="Calibri"/>
                <a:sym typeface="Calibri"/>
              </a:rPr>
              <a:t>New ideas – participants using the title</a:t>
            </a:r>
          </a:p>
        </p:txBody>
      </p:sp>
      <p:sp>
        <p:nvSpPr>
          <p:cNvPr id="233" name="Shape 233"/>
          <p:cNvSpPr txBox="1">
            <a:spLocks noGrp="1"/>
          </p:cNvSpPr>
          <p:nvPr>
            <p:ph type="body" idx="1"/>
          </p:nvPr>
        </p:nvSpPr>
        <p:spPr>
          <a:xfrm>
            <a:off x="549275" y="1144896"/>
            <a:ext cx="8042273" cy="1311701"/>
          </a:xfrm>
          <a:prstGeom prst="rect">
            <a:avLst/>
          </a:prstGeom>
          <a:noFill/>
          <a:ln>
            <a:noFill/>
          </a:ln>
        </p:spPr>
        <p:txBody>
          <a:bodyPr wrap="square" lIns="91425" tIns="91425" rIns="91425" bIns="91425" anchor="t" anchorCtr="0">
            <a:noAutofit/>
          </a:bodyPr>
          <a:lstStyle/>
          <a:p>
            <a:pPr marL="0" marR="0" lvl="0" indent="-50800" algn="l" rtl="0">
              <a:lnSpc>
                <a:spcPct val="100000"/>
              </a:lnSpc>
              <a:spcBef>
                <a:spcPts val="0"/>
              </a:spcBef>
              <a:spcAft>
                <a:spcPts val="0"/>
              </a:spcAft>
              <a:buClr>
                <a:srgbClr val="6FB7D7"/>
              </a:buClr>
              <a:buSzPts val="800"/>
              <a:buFont typeface="Noto Sans Symbols"/>
              <a:buNone/>
            </a:pPr>
            <a:r>
              <a:rPr lang="en-AU" sz="3200" b="1" i="0" u="sng" strike="noStrike" cap="none">
                <a:solidFill>
                  <a:srgbClr val="595959"/>
                </a:solidFill>
                <a:latin typeface="Arial"/>
                <a:ea typeface="Arial"/>
                <a:cs typeface="Arial"/>
                <a:sym typeface="Arial"/>
              </a:rPr>
              <a:t>Autumn Aliens</a:t>
            </a:r>
          </a:p>
        </p:txBody>
      </p:sp>
      <p:sp>
        <p:nvSpPr>
          <p:cNvPr id="234" name="Shape 234"/>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63500" algn="l" rtl="0">
              <a:lnSpc>
                <a:spcPct val="100000"/>
              </a:lnSpc>
              <a:spcBef>
                <a:spcPts val="0"/>
              </a:spcBef>
              <a:spcAft>
                <a:spcPts val="0"/>
              </a:spcAft>
              <a:buClr>
                <a:schemeClr val="accent2"/>
              </a:buClr>
              <a:buSzPts val="100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235" name="Shape 235" descr="IPL Logo CMYK English.jpg"/>
          <p:cNvPicPr preferRelativeResize="0"/>
          <p:nvPr/>
        </p:nvPicPr>
        <p:blipFill rotWithShape="1">
          <a:blip r:embed="rId4">
            <a:alphaModFix/>
          </a:blip>
          <a:srcRect/>
          <a:stretch/>
        </p:blipFill>
        <p:spPr>
          <a:xfrm>
            <a:off x="7675457" y="5963828"/>
            <a:ext cx="1447983" cy="866869"/>
          </a:xfrm>
          <a:prstGeom prst="rect">
            <a:avLst/>
          </a:prstGeom>
          <a:noFill/>
          <a:ln>
            <a:noFill/>
          </a:ln>
        </p:spPr>
      </p:pic>
      <p:pic>
        <p:nvPicPr>
          <p:cNvPr id="236" name="Shape 236"/>
          <p:cNvPicPr preferRelativeResize="0"/>
          <p:nvPr/>
        </p:nvPicPr>
        <p:blipFill rotWithShape="1">
          <a:blip r:embed="rId5">
            <a:alphaModFix/>
          </a:blip>
          <a:srcRect/>
          <a:stretch/>
        </p:blipFill>
        <p:spPr>
          <a:xfrm>
            <a:off x="5530613" y="2807140"/>
            <a:ext cx="3059476" cy="2807696"/>
          </a:xfrm>
          <a:prstGeom prst="rect">
            <a:avLst/>
          </a:prstGeom>
          <a:noFill/>
          <a:ln>
            <a:noFill/>
          </a:ln>
        </p:spPr>
      </p:pic>
      <p:sp>
        <p:nvSpPr>
          <p:cNvPr id="237" name="Shape 237"/>
          <p:cNvSpPr txBox="1"/>
          <p:nvPr/>
        </p:nvSpPr>
        <p:spPr>
          <a:xfrm>
            <a:off x="7448160" y="5307743"/>
            <a:ext cx="1310151" cy="183929"/>
          </a:xfrm>
          <a:prstGeom prst="rect">
            <a:avLst/>
          </a:prstGeom>
          <a:noFill/>
          <a:ln>
            <a:noFill/>
          </a:ln>
        </p:spPr>
        <p:txBody>
          <a:bodyPr wrap="square" lIns="91425" tIns="91425" rIns="91425" bIns="91425" anchor="t" anchorCtr="0">
            <a:noAutofit/>
          </a:bodyPr>
          <a:lstStyle/>
          <a:p>
            <a:pPr marL="0" marR="0" lvl="0" indent="-64948" algn="ctr" rtl="0">
              <a:lnSpc>
                <a:spcPct val="100000"/>
              </a:lnSpc>
              <a:spcBef>
                <a:spcPts val="0"/>
              </a:spcBef>
              <a:spcAft>
                <a:spcPts val="0"/>
              </a:spcAft>
              <a:buClr>
                <a:schemeClr val="dk1"/>
              </a:buClr>
              <a:buSzPts val="1023"/>
              <a:buFont typeface="Arial"/>
              <a:buNone/>
            </a:pPr>
            <a:r>
              <a:rPr lang="en-AU" sz="1350" b="0" i="0" u="none" strike="noStrike" cap="none">
                <a:solidFill>
                  <a:srgbClr val="4C4C4C"/>
                </a:solidFill>
                <a:highlight>
                  <a:srgbClr val="F2F2F2"/>
                </a:highlight>
                <a:latin typeface="Arial"/>
                <a:ea typeface="Arial"/>
                <a:cs typeface="Arial"/>
                <a:sym typeface="Arial"/>
              </a:rPr>
              <a:t>Steve Reekie</a:t>
            </a:r>
          </a:p>
        </p:txBody>
      </p:sp>
      <p:sp>
        <p:nvSpPr>
          <p:cNvPr id="238" name="Shape 238"/>
          <p:cNvSpPr/>
          <p:nvPr/>
        </p:nvSpPr>
        <p:spPr>
          <a:xfrm>
            <a:off x="609600" y="2824045"/>
            <a:ext cx="3130262" cy="1323439"/>
          </a:xfrm>
          <a:prstGeom prst="rect">
            <a:avLst/>
          </a:prstGeom>
          <a:solidFill>
            <a:schemeClr val="accent1"/>
          </a:solidFill>
          <a:ln w="38100" cap="flat" cmpd="sng">
            <a:solidFill>
              <a:schemeClr val="lt1"/>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t" anchorCtr="0">
            <a:noAutofit/>
          </a:bodyPr>
          <a:lstStyle/>
          <a:p>
            <a:pPr marL="0" marR="0" lvl="0" indent="-127000" algn="ctr" rtl="0">
              <a:lnSpc>
                <a:spcPct val="100000"/>
              </a:lnSpc>
              <a:spcBef>
                <a:spcPts val="0"/>
              </a:spcBef>
              <a:spcAft>
                <a:spcPts val="0"/>
              </a:spcAft>
              <a:buClr>
                <a:schemeClr val="lt1"/>
              </a:buClr>
              <a:buSzPts val="2000"/>
              <a:buFont typeface="Arial"/>
              <a:buNone/>
            </a:pPr>
            <a:r>
              <a:rPr lang="en-AU" sz="2000" b="0" i="0" u="none" strike="noStrike" cap="none">
                <a:solidFill>
                  <a:schemeClr val="lt1"/>
                </a:solidFill>
                <a:latin typeface="Arial"/>
                <a:ea typeface="Arial"/>
                <a:cs typeface="Arial"/>
                <a:sym typeface="Arial"/>
              </a:rPr>
              <a:t>Still think something biological but the season is adding a different twist to the picture. </a:t>
            </a:r>
          </a:p>
        </p:txBody>
      </p:sp>
      <p:sp>
        <p:nvSpPr>
          <p:cNvPr id="239" name="Shape 239"/>
          <p:cNvSpPr/>
          <p:nvPr/>
        </p:nvSpPr>
        <p:spPr>
          <a:xfrm>
            <a:off x="541627" y="4273553"/>
            <a:ext cx="4788544" cy="1015663"/>
          </a:xfrm>
          <a:prstGeom prst="rect">
            <a:avLst/>
          </a:prstGeom>
          <a:solidFill>
            <a:schemeClr val="accent1"/>
          </a:solidFill>
          <a:ln w="38100" cap="flat" cmpd="sng">
            <a:solidFill>
              <a:schemeClr val="lt1"/>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t" anchorCtr="0">
            <a:noAutofit/>
          </a:bodyPr>
          <a:lstStyle/>
          <a:p>
            <a:pPr marL="0" marR="0" lvl="0" indent="-127000" algn="ctr" rtl="0">
              <a:lnSpc>
                <a:spcPct val="100000"/>
              </a:lnSpc>
              <a:spcBef>
                <a:spcPts val="0"/>
              </a:spcBef>
              <a:spcAft>
                <a:spcPts val="0"/>
              </a:spcAft>
              <a:buClr>
                <a:schemeClr val="lt1"/>
              </a:buClr>
              <a:buSzPts val="2000"/>
              <a:buFont typeface="Arial"/>
              <a:buNone/>
            </a:pPr>
            <a:r>
              <a:rPr lang="en-AU" sz="2000" b="0" i="0" u="none" strike="noStrike" cap="none">
                <a:solidFill>
                  <a:schemeClr val="lt1"/>
                </a:solidFill>
                <a:latin typeface="Arial"/>
                <a:ea typeface="Arial"/>
                <a:cs typeface="Arial"/>
                <a:sym typeface="Arial"/>
              </a:rPr>
              <a:t>Mushrooms often grow in autumn so I am still thinking it may be a fungus or type of mould.</a:t>
            </a:r>
          </a:p>
        </p:txBody>
      </p:sp>
      <p:sp>
        <p:nvSpPr>
          <p:cNvPr id="240" name="Shape 240"/>
          <p:cNvSpPr/>
          <p:nvPr/>
        </p:nvSpPr>
        <p:spPr>
          <a:xfrm>
            <a:off x="4007276" y="2439885"/>
            <a:ext cx="1322895" cy="1631216"/>
          </a:xfrm>
          <a:prstGeom prst="rect">
            <a:avLst/>
          </a:prstGeom>
          <a:solidFill>
            <a:schemeClr val="accent1"/>
          </a:solidFill>
          <a:ln w="38100" cap="flat" cmpd="sng">
            <a:solidFill>
              <a:schemeClr val="lt1"/>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t" anchorCtr="0">
            <a:noAutofit/>
          </a:bodyPr>
          <a:lstStyle/>
          <a:p>
            <a:pPr marL="0" marR="0" lvl="0" indent="-127000" algn="ctr" rtl="0">
              <a:lnSpc>
                <a:spcPct val="100000"/>
              </a:lnSpc>
              <a:spcBef>
                <a:spcPts val="0"/>
              </a:spcBef>
              <a:spcAft>
                <a:spcPts val="0"/>
              </a:spcAft>
              <a:buClr>
                <a:schemeClr val="lt1"/>
              </a:buClr>
              <a:buSzPts val="2000"/>
              <a:buFont typeface="Arial"/>
              <a:buNone/>
            </a:pPr>
            <a:r>
              <a:rPr lang="en-AU" sz="2000" b="0" i="0" u="none" strike="noStrike" cap="none">
                <a:solidFill>
                  <a:schemeClr val="lt1"/>
                </a:solidFill>
                <a:latin typeface="Arial"/>
                <a:ea typeface="Arial"/>
                <a:cs typeface="Arial"/>
                <a:sym typeface="Arial"/>
              </a:rPr>
              <a:t>Alien means that it is foreign or imported. </a:t>
            </a:r>
          </a:p>
        </p:txBody>
      </p:sp>
      <p:sp>
        <p:nvSpPr>
          <p:cNvPr id="241" name="Shape 241"/>
          <p:cNvSpPr/>
          <p:nvPr/>
        </p:nvSpPr>
        <p:spPr>
          <a:xfrm>
            <a:off x="6275698" y="2220258"/>
            <a:ext cx="2482613" cy="403086"/>
          </a:xfrm>
          <a:prstGeom prst="rect">
            <a:avLst/>
          </a:prstGeom>
          <a:solidFill>
            <a:schemeClr val="accent1"/>
          </a:solidFill>
          <a:ln w="38100" cap="flat" cmpd="sng">
            <a:solidFill>
              <a:schemeClr val="lt1"/>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t" anchorCtr="0">
            <a:noAutofit/>
          </a:bodyPr>
          <a:lstStyle/>
          <a:p>
            <a:pPr marL="0" marR="0" lvl="0" indent="-127000" algn="ctr" rtl="0">
              <a:lnSpc>
                <a:spcPct val="100000"/>
              </a:lnSpc>
              <a:spcBef>
                <a:spcPts val="0"/>
              </a:spcBef>
              <a:spcAft>
                <a:spcPts val="0"/>
              </a:spcAft>
              <a:buClr>
                <a:schemeClr val="lt1"/>
              </a:buClr>
              <a:buSzPts val="2000"/>
              <a:buFont typeface="Arial"/>
              <a:buNone/>
            </a:pPr>
            <a:r>
              <a:rPr lang="en-AU" sz="2000" b="0" i="0" u="none" strike="noStrike" cap="none">
                <a:solidFill>
                  <a:schemeClr val="lt1"/>
                </a:solidFill>
                <a:latin typeface="Arial"/>
                <a:ea typeface="Arial"/>
                <a:cs typeface="Arial"/>
                <a:sym typeface="Arial"/>
              </a:rPr>
              <a:t>Seasonal fungus. </a:t>
            </a:r>
          </a:p>
        </p:txBody>
      </p:sp>
      <p:sp>
        <p:nvSpPr>
          <p:cNvPr id="242" name="Shape 242"/>
          <p:cNvSpPr/>
          <p:nvPr/>
        </p:nvSpPr>
        <p:spPr>
          <a:xfrm>
            <a:off x="549275" y="5495845"/>
            <a:ext cx="4780896" cy="707886"/>
          </a:xfrm>
          <a:prstGeom prst="rect">
            <a:avLst/>
          </a:prstGeom>
          <a:solidFill>
            <a:schemeClr val="accent1"/>
          </a:solidFill>
          <a:ln w="38100" cap="flat" cmpd="sng">
            <a:solidFill>
              <a:schemeClr val="lt1"/>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t" anchorCtr="0">
            <a:noAutofit/>
          </a:bodyPr>
          <a:lstStyle/>
          <a:p>
            <a:pPr marL="0" marR="0" lvl="0" indent="-127000" algn="ctr" rtl="0">
              <a:lnSpc>
                <a:spcPct val="100000"/>
              </a:lnSpc>
              <a:spcBef>
                <a:spcPts val="0"/>
              </a:spcBef>
              <a:spcAft>
                <a:spcPts val="0"/>
              </a:spcAft>
              <a:buClr>
                <a:schemeClr val="lt1"/>
              </a:buClr>
              <a:buSzPts val="2000"/>
              <a:buFont typeface="Arial"/>
              <a:buNone/>
            </a:pPr>
            <a:r>
              <a:rPr lang="en-AU" sz="2000" b="0" i="0" u="none" strike="noStrike" cap="none">
                <a:solidFill>
                  <a:schemeClr val="lt1"/>
                </a:solidFill>
                <a:latin typeface="Arial"/>
                <a:ea typeface="Arial"/>
                <a:cs typeface="Arial"/>
                <a:sym typeface="Arial"/>
              </a:rPr>
              <a:t>Autumn makes me think we only see this on occasion.</a:t>
            </a:r>
          </a:p>
        </p:txBody>
      </p:sp>
      <p:sp>
        <p:nvSpPr>
          <p:cNvPr id="243" name="Shape 243"/>
          <p:cNvSpPr/>
          <p:nvPr/>
        </p:nvSpPr>
        <p:spPr>
          <a:xfrm>
            <a:off x="4007276" y="1255530"/>
            <a:ext cx="4751035" cy="707886"/>
          </a:xfrm>
          <a:prstGeom prst="rect">
            <a:avLst/>
          </a:prstGeom>
          <a:solidFill>
            <a:schemeClr val="accent1"/>
          </a:solidFill>
          <a:ln w="38100" cap="flat" cmpd="sng">
            <a:solidFill>
              <a:schemeClr val="lt1"/>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t" anchorCtr="0">
            <a:noAutofit/>
          </a:bodyPr>
          <a:lstStyle/>
          <a:p>
            <a:pPr marL="0" marR="0" lvl="0" indent="-127000" algn="ctr" rtl="0">
              <a:lnSpc>
                <a:spcPct val="100000"/>
              </a:lnSpc>
              <a:spcBef>
                <a:spcPts val="0"/>
              </a:spcBef>
              <a:spcAft>
                <a:spcPts val="0"/>
              </a:spcAft>
              <a:buClr>
                <a:schemeClr val="lt1"/>
              </a:buClr>
              <a:buSzPts val="2000"/>
              <a:buFont typeface="Arial"/>
              <a:buNone/>
            </a:pPr>
            <a:r>
              <a:rPr lang="en-AU" sz="2000" b="0" i="0" u="none" strike="noStrike" cap="none">
                <a:solidFill>
                  <a:schemeClr val="lt1"/>
                </a:solidFill>
                <a:latin typeface="Arial"/>
                <a:ea typeface="Arial"/>
                <a:cs typeface="Arial"/>
                <a:sym typeface="Arial"/>
              </a:rPr>
              <a:t>We don’t usually associate water and sea with seasons very often… </a:t>
            </a:r>
          </a:p>
        </p:txBody>
      </p:sp>
      <p:sp>
        <p:nvSpPr>
          <p:cNvPr id="244" name="Shape 244"/>
          <p:cNvSpPr/>
          <p:nvPr/>
        </p:nvSpPr>
        <p:spPr>
          <a:xfrm>
            <a:off x="609600" y="1963416"/>
            <a:ext cx="2899290" cy="707886"/>
          </a:xfrm>
          <a:prstGeom prst="rect">
            <a:avLst/>
          </a:prstGeom>
          <a:solidFill>
            <a:schemeClr val="accent1"/>
          </a:solidFill>
          <a:ln w="38100" cap="flat" cmpd="sng">
            <a:solidFill>
              <a:schemeClr val="lt1"/>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t" anchorCtr="0">
            <a:noAutofit/>
          </a:bodyPr>
          <a:lstStyle/>
          <a:p>
            <a:pPr marL="0" marR="0" lvl="0" indent="-127000" algn="ctr" rtl="0">
              <a:lnSpc>
                <a:spcPct val="100000"/>
              </a:lnSpc>
              <a:spcBef>
                <a:spcPts val="0"/>
              </a:spcBef>
              <a:spcAft>
                <a:spcPts val="0"/>
              </a:spcAft>
              <a:buClr>
                <a:schemeClr val="lt1"/>
              </a:buClr>
              <a:buSzPts val="2000"/>
              <a:buFont typeface="Arial"/>
              <a:buNone/>
            </a:pPr>
            <a:r>
              <a:rPr lang="en-AU" sz="2000" b="0" i="0" u="none" strike="noStrike" cap="none">
                <a:solidFill>
                  <a:schemeClr val="lt1"/>
                </a:solidFill>
                <a:latin typeface="Arial"/>
                <a:ea typeface="Arial"/>
                <a:cs typeface="Arial"/>
                <a:sym typeface="Arial"/>
              </a:rPr>
              <a:t>Autumn is when a lot of fungi appear.....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Shape 250"/>
          <p:cNvSpPr txBox="1">
            <a:spLocks noGrp="1"/>
          </p:cNvSpPr>
          <p:nvPr>
            <p:ph type="title"/>
          </p:nvPr>
        </p:nvSpPr>
        <p:spPr>
          <a:xfrm>
            <a:off x="1648981" y="35945"/>
            <a:ext cx="3881632" cy="1052379"/>
          </a:xfrm>
          <a:prstGeom prst="rect">
            <a:avLst/>
          </a:prstGeom>
          <a:noFill/>
          <a:ln>
            <a:noFill/>
          </a:ln>
        </p:spPr>
        <p:txBody>
          <a:bodyPr wrap="square" lIns="91425" tIns="91425" rIns="91425" bIns="91425" anchor="b" anchorCtr="0">
            <a:noAutofit/>
          </a:bodyPr>
          <a:lstStyle/>
          <a:p>
            <a:pPr marL="0" marR="0" lvl="0" indent="-38100" algn="l" rtl="0">
              <a:lnSpc>
                <a:spcPct val="100000"/>
              </a:lnSpc>
              <a:spcBef>
                <a:spcPts val="0"/>
              </a:spcBef>
              <a:spcAft>
                <a:spcPts val="0"/>
              </a:spcAft>
              <a:buClr>
                <a:schemeClr val="accent1"/>
              </a:buClr>
              <a:buSzPts val="600"/>
              <a:buFont typeface="Arial"/>
              <a:buNone/>
            </a:pPr>
            <a:br>
              <a:rPr lang="en-AU" sz="2400" b="1" i="0" u="none" strike="noStrike" cap="none">
                <a:solidFill>
                  <a:schemeClr val="accent1"/>
                </a:solidFill>
                <a:latin typeface="Calibri"/>
                <a:ea typeface="Calibri"/>
                <a:cs typeface="Calibri"/>
                <a:sym typeface="Calibri"/>
              </a:rPr>
            </a:br>
            <a:br>
              <a:rPr lang="en-AU" sz="2400" b="1" i="0" u="none" strike="noStrike" cap="none">
                <a:solidFill>
                  <a:schemeClr val="accent1"/>
                </a:solidFill>
                <a:latin typeface="Calibri"/>
                <a:ea typeface="Calibri"/>
                <a:cs typeface="Calibri"/>
                <a:sym typeface="Calibri"/>
              </a:rPr>
            </a:br>
            <a:br>
              <a:rPr lang="en-AU" sz="2400" b="1" i="0" u="none" strike="noStrike" cap="none">
                <a:solidFill>
                  <a:schemeClr val="accent1"/>
                </a:solidFill>
                <a:latin typeface="Calibri"/>
                <a:ea typeface="Calibri"/>
                <a:cs typeface="Calibri"/>
                <a:sym typeface="Calibri"/>
              </a:rPr>
            </a:br>
            <a:br>
              <a:rPr lang="en-AU" sz="2400" b="1" i="0" u="none" strike="noStrike" cap="none">
                <a:solidFill>
                  <a:schemeClr val="accent1"/>
                </a:solidFill>
                <a:latin typeface="Calibri"/>
                <a:ea typeface="Calibri"/>
                <a:cs typeface="Calibri"/>
                <a:sym typeface="Calibri"/>
              </a:rPr>
            </a:br>
            <a:br>
              <a:rPr lang="en-AU" sz="2400" b="1" i="0" u="none" strike="noStrike" cap="none">
                <a:solidFill>
                  <a:schemeClr val="accent1"/>
                </a:solidFill>
                <a:latin typeface="Calibri"/>
                <a:ea typeface="Calibri"/>
                <a:cs typeface="Calibri"/>
                <a:sym typeface="Calibri"/>
              </a:rPr>
            </a:br>
            <a:br>
              <a:rPr lang="en-AU" sz="2400" b="1" i="0" u="none" strike="noStrike" cap="none">
                <a:solidFill>
                  <a:schemeClr val="accent1"/>
                </a:solidFill>
                <a:latin typeface="Calibri"/>
                <a:ea typeface="Calibri"/>
                <a:cs typeface="Calibri"/>
                <a:sym typeface="Calibri"/>
              </a:rPr>
            </a:br>
            <a:endParaRPr lang="en-AU" sz="2400" b="1" i="0" u="none" strike="noStrike" cap="none">
              <a:solidFill>
                <a:schemeClr val="accent1"/>
              </a:solidFill>
              <a:latin typeface="Calibri"/>
              <a:ea typeface="Calibri"/>
              <a:cs typeface="Calibri"/>
              <a:sym typeface="Calibri"/>
            </a:endParaRPr>
          </a:p>
        </p:txBody>
      </p:sp>
      <p:sp>
        <p:nvSpPr>
          <p:cNvPr id="251" name="Shape 251"/>
          <p:cNvSpPr txBox="1"/>
          <p:nvPr/>
        </p:nvSpPr>
        <p:spPr>
          <a:xfrm>
            <a:off x="611000" y="1725850"/>
            <a:ext cx="4637700" cy="3847200"/>
          </a:xfrm>
          <a:prstGeom prst="rect">
            <a:avLst/>
          </a:prstGeom>
          <a:noFill/>
          <a:ln>
            <a:noFill/>
          </a:ln>
        </p:spPr>
        <p:txBody>
          <a:bodyPr wrap="square" lIns="91425" tIns="45700" rIns="91425" bIns="45700" anchor="t" anchorCtr="0">
            <a:noAutofit/>
          </a:bodyPr>
          <a:lstStyle/>
          <a:p>
            <a:pPr marL="0" marR="0" lvl="0" indent="-38100" algn="l" rtl="0">
              <a:lnSpc>
                <a:spcPct val="100000"/>
              </a:lnSpc>
              <a:spcBef>
                <a:spcPts val="0"/>
              </a:spcBef>
              <a:spcAft>
                <a:spcPts val="0"/>
              </a:spcAft>
              <a:buClr>
                <a:schemeClr val="dk1"/>
              </a:buClr>
              <a:buSzPts val="600"/>
              <a:buFont typeface="Arial"/>
              <a:buNone/>
            </a:pPr>
            <a:r>
              <a:rPr lang="en-AU" sz="2400" b="0" i="0" u="none" strike="noStrike" cap="none">
                <a:solidFill>
                  <a:schemeClr val="dk1"/>
                </a:solidFill>
                <a:latin typeface="Arial"/>
                <a:ea typeface="Arial"/>
                <a:cs typeface="Arial"/>
                <a:sym typeface="Arial"/>
              </a:rPr>
              <a:t>A few years ago my Mum phoned me to say that she had this ‘alien’ thing in her backyard…</a:t>
            </a:r>
          </a:p>
          <a:p>
            <a:pPr marL="0" marR="0" lvl="0" indent="-15240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0" marR="0" lvl="0" indent="-38100" algn="l" rtl="0">
              <a:lnSpc>
                <a:spcPct val="100000"/>
              </a:lnSpc>
              <a:spcBef>
                <a:spcPts val="0"/>
              </a:spcBef>
              <a:spcAft>
                <a:spcPts val="0"/>
              </a:spcAft>
              <a:buClr>
                <a:srgbClr val="000000"/>
              </a:buClr>
              <a:buSzPts val="600"/>
              <a:buFont typeface="Arial"/>
              <a:buNone/>
            </a:pPr>
            <a:r>
              <a:rPr lang="en-AU" sz="2400" b="0" i="0" u="none" strike="noStrike" cap="none">
                <a:solidFill>
                  <a:srgbClr val="000000"/>
                </a:solidFill>
                <a:latin typeface="Arial"/>
                <a:ea typeface="Arial"/>
                <a:cs typeface="Arial"/>
                <a:sym typeface="Arial"/>
              </a:rPr>
              <a:t>it had burst out of a kind of puffball, and was a white tough but slimy latticework-looking ball thing</a:t>
            </a:r>
          </a:p>
        </p:txBody>
      </p:sp>
      <p:sp>
        <p:nvSpPr>
          <p:cNvPr id="252" name="Shape 252"/>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63500" algn="l" rtl="0">
              <a:lnSpc>
                <a:spcPct val="100000"/>
              </a:lnSpc>
              <a:spcBef>
                <a:spcPts val="0"/>
              </a:spcBef>
              <a:spcAft>
                <a:spcPts val="0"/>
              </a:spcAft>
              <a:buClr>
                <a:schemeClr val="accent2"/>
              </a:buClr>
              <a:buSzPts val="100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253" name="Shape 253" descr="IPL Logo CMYK English.jpg"/>
          <p:cNvPicPr preferRelativeResize="0"/>
          <p:nvPr/>
        </p:nvPicPr>
        <p:blipFill rotWithShape="1">
          <a:blip r:embed="rId4">
            <a:alphaModFix/>
          </a:blip>
          <a:srcRect/>
          <a:stretch/>
        </p:blipFill>
        <p:spPr>
          <a:xfrm>
            <a:off x="7675457" y="5963828"/>
            <a:ext cx="1447983" cy="866869"/>
          </a:xfrm>
          <a:prstGeom prst="rect">
            <a:avLst/>
          </a:prstGeom>
          <a:noFill/>
          <a:ln>
            <a:noFill/>
          </a:ln>
        </p:spPr>
      </p:pic>
      <p:sp>
        <p:nvSpPr>
          <p:cNvPr id="254" name="Shape 254"/>
          <p:cNvSpPr txBox="1"/>
          <p:nvPr/>
        </p:nvSpPr>
        <p:spPr>
          <a:xfrm>
            <a:off x="0" y="35945"/>
            <a:ext cx="8042273" cy="911224"/>
          </a:xfrm>
          <a:prstGeom prst="rect">
            <a:avLst/>
          </a:prstGeom>
          <a:noFill/>
          <a:ln>
            <a:noFill/>
          </a:ln>
        </p:spPr>
        <p:txBody>
          <a:bodyPr wrap="square" lIns="91425" tIns="91425" rIns="91425" bIns="91425" anchor="b" anchorCtr="0">
            <a:noAutofit/>
          </a:bodyPr>
          <a:lstStyle/>
          <a:p>
            <a:pPr marL="0" marR="0" lvl="0" indent="-50800" algn="ctr" rtl="0">
              <a:lnSpc>
                <a:spcPct val="100000"/>
              </a:lnSpc>
              <a:spcBef>
                <a:spcPts val="0"/>
              </a:spcBef>
              <a:spcAft>
                <a:spcPts val="0"/>
              </a:spcAft>
              <a:buClr>
                <a:schemeClr val="accent1"/>
              </a:buClr>
              <a:buSzPts val="800"/>
              <a:buFont typeface="Arial"/>
              <a:buNone/>
            </a:pPr>
            <a:r>
              <a:rPr lang="en-AU" sz="3200" b="1" i="0" u="none" strike="noStrike" cap="none">
                <a:solidFill>
                  <a:schemeClr val="accent1"/>
                </a:solidFill>
                <a:latin typeface="Calibri"/>
                <a:ea typeface="Calibri"/>
                <a:cs typeface="Calibri"/>
                <a:sym typeface="Calibri"/>
              </a:rPr>
              <a:t>The text</a:t>
            </a:r>
          </a:p>
        </p:txBody>
      </p:sp>
      <p:pic>
        <p:nvPicPr>
          <p:cNvPr id="255" name="Shape 255" descr="Basket_fungi._(Ileodictyon_cibarium)_(34047210845).jpg"/>
          <p:cNvPicPr preferRelativeResize="0"/>
          <p:nvPr/>
        </p:nvPicPr>
        <p:blipFill rotWithShape="1">
          <a:blip r:embed="rId5">
            <a:alphaModFix/>
          </a:blip>
          <a:srcRect/>
          <a:stretch/>
        </p:blipFill>
        <p:spPr>
          <a:xfrm>
            <a:off x="5248652" y="2386700"/>
            <a:ext cx="3612103" cy="242570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Shape 261"/>
          <p:cNvSpPr txBox="1">
            <a:spLocks noGrp="1"/>
          </p:cNvSpPr>
          <p:nvPr>
            <p:ph type="title"/>
          </p:nvPr>
        </p:nvSpPr>
        <p:spPr>
          <a:xfrm>
            <a:off x="1648981" y="35945"/>
            <a:ext cx="3881632" cy="1052379"/>
          </a:xfrm>
          <a:prstGeom prst="rect">
            <a:avLst/>
          </a:prstGeom>
          <a:noFill/>
          <a:ln>
            <a:noFill/>
          </a:ln>
        </p:spPr>
        <p:txBody>
          <a:bodyPr wrap="square" lIns="91425" tIns="91425" rIns="91425" bIns="91425" anchor="b" anchorCtr="0">
            <a:noAutofit/>
          </a:bodyPr>
          <a:lstStyle/>
          <a:p>
            <a:pPr marL="0" marR="0" lvl="0" indent="-38100" algn="l" rtl="0">
              <a:lnSpc>
                <a:spcPct val="100000"/>
              </a:lnSpc>
              <a:spcBef>
                <a:spcPts val="0"/>
              </a:spcBef>
              <a:spcAft>
                <a:spcPts val="0"/>
              </a:spcAft>
              <a:buClr>
                <a:schemeClr val="accent1"/>
              </a:buClr>
              <a:buSzPts val="600"/>
              <a:buFont typeface="Arial"/>
              <a:buNone/>
            </a:pPr>
            <a:br>
              <a:rPr lang="en-AU" sz="2400" b="1" i="0" u="none" strike="noStrike" cap="none">
                <a:solidFill>
                  <a:schemeClr val="accent1"/>
                </a:solidFill>
                <a:latin typeface="Calibri"/>
                <a:ea typeface="Calibri"/>
                <a:cs typeface="Calibri"/>
                <a:sym typeface="Calibri"/>
              </a:rPr>
            </a:br>
            <a:br>
              <a:rPr lang="en-AU" sz="2400" b="1" i="0" u="none" strike="noStrike" cap="none">
                <a:solidFill>
                  <a:schemeClr val="accent1"/>
                </a:solidFill>
                <a:latin typeface="Calibri"/>
                <a:ea typeface="Calibri"/>
                <a:cs typeface="Calibri"/>
                <a:sym typeface="Calibri"/>
              </a:rPr>
            </a:br>
            <a:br>
              <a:rPr lang="en-AU" sz="2400" b="1" i="0" u="none" strike="noStrike" cap="none">
                <a:solidFill>
                  <a:schemeClr val="accent1"/>
                </a:solidFill>
                <a:latin typeface="Calibri"/>
                <a:ea typeface="Calibri"/>
                <a:cs typeface="Calibri"/>
                <a:sym typeface="Calibri"/>
              </a:rPr>
            </a:br>
            <a:br>
              <a:rPr lang="en-AU" sz="2400" b="1" i="0" u="none" strike="noStrike" cap="none">
                <a:solidFill>
                  <a:schemeClr val="accent1"/>
                </a:solidFill>
                <a:latin typeface="Calibri"/>
                <a:ea typeface="Calibri"/>
                <a:cs typeface="Calibri"/>
                <a:sym typeface="Calibri"/>
              </a:rPr>
            </a:br>
            <a:br>
              <a:rPr lang="en-AU" sz="2400" b="1" i="0" u="none" strike="noStrike" cap="none">
                <a:solidFill>
                  <a:schemeClr val="accent1"/>
                </a:solidFill>
                <a:latin typeface="Calibri"/>
                <a:ea typeface="Calibri"/>
                <a:cs typeface="Calibri"/>
                <a:sym typeface="Calibri"/>
              </a:rPr>
            </a:br>
            <a:br>
              <a:rPr lang="en-AU" sz="2400" b="1" i="0" u="none" strike="noStrike" cap="none">
                <a:solidFill>
                  <a:schemeClr val="accent1"/>
                </a:solidFill>
                <a:latin typeface="Calibri"/>
                <a:ea typeface="Calibri"/>
                <a:cs typeface="Calibri"/>
                <a:sym typeface="Calibri"/>
              </a:rPr>
            </a:br>
            <a:endParaRPr lang="en-AU" sz="2400" b="1" i="0" u="none" strike="noStrike" cap="none">
              <a:solidFill>
                <a:schemeClr val="accent1"/>
              </a:solidFill>
              <a:latin typeface="Calibri"/>
              <a:ea typeface="Calibri"/>
              <a:cs typeface="Calibri"/>
              <a:sym typeface="Calibri"/>
            </a:endParaRPr>
          </a:p>
        </p:txBody>
      </p:sp>
      <p:sp>
        <p:nvSpPr>
          <p:cNvPr id="262" name="Shape 262"/>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63500" algn="l" rtl="0">
              <a:lnSpc>
                <a:spcPct val="100000"/>
              </a:lnSpc>
              <a:spcBef>
                <a:spcPts val="0"/>
              </a:spcBef>
              <a:spcAft>
                <a:spcPts val="0"/>
              </a:spcAft>
              <a:buClr>
                <a:schemeClr val="accent2"/>
              </a:buClr>
              <a:buSzPts val="100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263" name="Shape 263" descr="IPL Logo CMYK English.jpg"/>
          <p:cNvPicPr preferRelativeResize="0"/>
          <p:nvPr/>
        </p:nvPicPr>
        <p:blipFill rotWithShape="1">
          <a:blip r:embed="rId4">
            <a:alphaModFix/>
          </a:blip>
          <a:srcRect/>
          <a:stretch/>
        </p:blipFill>
        <p:spPr>
          <a:xfrm>
            <a:off x="7675457" y="5963828"/>
            <a:ext cx="1447983" cy="866869"/>
          </a:xfrm>
          <a:prstGeom prst="rect">
            <a:avLst/>
          </a:prstGeom>
          <a:noFill/>
          <a:ln>
            <a:noFill/>
          </a:ln>
        </p:spPr>
      </p:pic>
      <p:sp>
        <p:nvSpPr>
          <p:cNvPr id="264" name="Shape 264"/>
          <p:cNvSpPr/>
          <p:nvPr/>
        </p:nvSpPr>
        <p:spPr>
          <a:xfrm>
            <a:off x="528625" y="1088325"/>
            <a:ext cx="4627500" cy="4875300"/>
          </a:xfrm>
          <a:prstGeom prst="rect">
            <a:avLst/>
          </a:prstGeom>
          <a:noFill/>
          <a:ln>
            <a:noFill/>
          </a:ln>
        </p:spPr>
        <p:txBody>
          <a:bodyPr wrap="square" lIns="91425" tIns="45700" rIns="91425" bIns="45700" anchor="t" anchorCtr="0">
            <a:noAutofit/>
          </a:bodyPr>
          <a:lstStyle/>
          <a:p>
            <a:pPr marL="0" marR="0" lvl="0" indent="-38100" algn="l" rtl="0">
              <a:lnSpc>
                <a:spcPct val="100000"/>
              </a:lnSpc>
              <a:spcBef>
                <a:spcPts val="0"/>
              </a:spcBef>
              <a:spcAft>
                <a:spcPts val="0"/>
              </a:spcAft>
              <a:buClr>
                <a:srgbClr val="000000"/>
              </a:buClr>
              <a:buSzPts val="600"/>
              <a:buFont typeface="Arial"/>
              <a:buNone/>
            </a:pPr>
            <a:r>
              <a:rPr lang="en-AU" sz="2400" b="0" i="0" u="none" strike="noStrike" cap="none">
                <a:solidFill>
                  <a:srgbClr val="000000"/>
                </a:solidFill>
                <a:latin typeface="Arial"/>
                <a:ea typeface="Arial"/>
                <a:cs typeface="Arial"/>
                <a:sym typeface="Arial"/>
              </a:rPr>
              <a:t>After some research we found out it was a basket </a:t>
            </a:r>
            <a:r>
              <a:rPr lang="en-AU" sz="2400" b="0" i="0" u="none" strike="noStrike" cap="none">
                <a:solidFill>
                  <a:srgbClr val="CC3300"/>
                </a:solidFill>
                <a:latin typeface="Arial"/>
                <a:ea typeface="Arial"/>
                <a:cs typeface="Arial"/>
                <a:sym typeface="Arial"/>
              </a:rPr>
              <a:t>fungus</a:t>
            </a:r>
            <a:r>
              <a:rPr lang="en-AU" sz="2400" b="0" i="0" u="none" strike="noStrike" cap="none">
                <a:solidFill>
                  <a:srgbClr val="000000"/>
                </a:solidFill>
                <a:latin typeface="Arial"/>
                <a:ea typeface="Arial"/>
                <a:cs typeface="Arial"/>
                <a:sym typeface="Arial"/>
              </a:rPr>
              <a:t>. These quirky looking </a:t>
            </a:r>
            <a:r>
              <a:rPr lang="en-AU" sz="2400" b="0" i="0" u="none" strike="noStrike" cap="none">
                <a:solidFill>
                  <a:srgbClr val="CC3300"/>
                </a:solidFill>
                <a:latin typeface="Arial"/>
                <a:ea typeface="Arial"/>
                <a:cs typeface="Arial"/>
                <a:sym typeface="Arial"/>
              </a:rPr>
              <a:t>fungi</a:t>
            </a:r>
            <a:r>
              <a:rPr lang="en-AU" sz="2400" b="0" i="0" u="none" strike="noStrike" cap="none">
                <a:solidFill>
                  <a:srgbClr val="000000"/>
                </a:solidFill>
                <a:latin typeface="Arial"/>
                <a:ea typeface="Arial"/>
                <a:cs typeface="Arial"/>
                <a:sym typeface="Arial"/>
              </a:rPr>
              <a:t> are </a:t>
            </a:r>
            <a:r>
              <a:rPr lang="en-AU" sz="2400" b="0" i="0" u="none" strike="noStrike" cap="none">
                <a:solidFill>
                  <a:srgbClr val="CC3300"/>
                </a:solidFill>
                <a:latin typeface="Arial"/>
                <a:ea typeface="Arial"/>
                <a:cs typeface="Arial"/>
                <a:sym typeface="Arial"/>
              </a:rPr>
              <a:t>endemic</a:t>
            </a:r>
            <a:r>
              <a:rPr lang="en-AU" sz="2400" b="0" i="0" u="none" strike="noStrike" cap="none">
                <a:solidFill>
                  <a:srgbClr val="000000"/>
                </a:solidFill>
                <a:latin typeface="Arial"/>
                <a:ea typeface="Arial"/>
                <a:cs typeface="Arial"/>
                <a:sym typeface="Arial"/>
              </a:rPr>
              <a:t> to New Zealand. Autumn is the best time of year for discovering </a:t>
            </a:r>
            <a:r>
              <a:rPr lang="en-AU" sz="2400" b="0" i="0" u="none" strike="noStrike" cap="none">
                <a:solidFill>
                  <a:srgbClr val="CC3300"/>
                </a:solidFill>
                <a:latin typeface="Arial"/>
                <a:ea typeface="Arial"/>
                <a:cs typeface="Arial"/>
                <a:sym typeface="Arial"/>
              </a:rPr>
              <a:t>mushrooms and toadstools</a:t>
            </a:r>
            <a:r>
              <a:rPr lang="en-AU" sz="2400" b="0" i="0" u="none" strike="noStrike" cap="none">
                <a:solidFill>
                  <a:srgbClr val="000000"/>
                </a:solidFill>
                <a:latin typeface="Arial"/>
                <a:ea typeface="Arial"/>
                <a:cs typeface="Arial"/>
                <a:sym typeface="Arial"/>
              </a:rPr>
              <a:t>. </a:t>
            </a:r>
            <a:br>
              <a:rPr lang="en-AU" sz="2400" b="0" i="0" u="none" strike="noStrike" cap="none">
                <a:solidFill>
                  <a:srgbClr val="000000"/>
                </a:solidFill>
                <a:latin typeface="Arial"/>
                <a:ea typeface="Arial"/>
                <a:cs typeface="Arial"/>
                <a:sym typeface="Arial"/>
              </a:rPr>
            </a:br>
            <a:r>
              <a:rPr lang="en-AU" sz="2400" b="0" i="0" u="none" strike="noStrike" cap="none">
                <a:solidFill>
                  <a:srgbClr val="000000"/>
                </a:solidFill>
                <a:latin typeface="Arial"/>
                <a:ea typeface="Arial"/>
                <a:cs typeface="Arial"/>
                <a:sym typeface="Arial"/>
              </a:rPr>
              <a:t>This year has had an </a:t>
            </a:r>
            <a:r>
              <a:rPr lang="en-AU" sz="2400" b="0" i="0" u="none" strike="noStrike" cap="none">
                <a:solidFill>
                  <a:srgbClr val="CC3300"/>
                </a:solidFill>
                <a:latin typeface="Arial"/>
                <a:ea typeface="Arial"/>
                <a:cs typeface="Arial"/>
                <a:sym typeface="Arial"/>
              </a:rPr>
              <a:t>explosion</a:t>
            </a:r>
            <a:r>
              <a:rPr lang="en-AU" sz="2400" b="0" i="0" u="none" strike="noStrike" cap="none">
                <a:solidFill>
                  <a:srgbClr val="000000"/>
                </a:solidFill>
                <a:latin typeface="Arial"/>
                <a:ea typeface="Arial"/>
                <a:cs typeface="Arial"/>
                <a:sym typeface="Arial"/>
              </a:rPr>
              <a:t> of mushrooms and toadstools probably because of the perfect recipe of warm, dry… </a:t>
            </a:r>
          </a:p>
        </p:txBody>
      </p:sp>
      <p:pic>
        <p:nvPicPr>
          <p:cNvPr id="265" name="Shape 265" descr="Basket_fungi._(Ileodictyon_cibarium)_(34047210845).jpg"/>
          <p:cNvPicPr preferRelativeResize="0"/>
          <p:nvPr/>
        </p:nvPicPr>
        <p:blipFill rotWithShape="1">
          <a:blip r:embed="rId5">
            <a:alphaModFix/>
          </a:blip>
          <a:srcRect/>
          <a:stretch/>
        </p:blipFill>
        <p:spPr>
          <a:xfrm>
            <a:off x="5248652" y="2386700"/>
            <a:ext cx="3612103" cy="2425707"/>
          </a:xfrm>
          <a:prstGeom prst="rect">
            <a:avLst/>
          </a:prstGeom>
          <a:noFill/>
          <a:ln>
            <a:noFill/>
          </a:ln>
        </p:spPr>
      </p:pic>
      <p:sp>
        <p:nvSpPr>
          <p:cNvPr id="266" name="Shape 266"/>
          <p:cNvSpPr txBox="1"/>
          <p:nvPr/>
        </p:nvSpPr>
        <p:spPr>
          <a:xfrm>
            <a:off x="0" y="35945"/>
            <a:ext cx="8042273" cy="911224"/>
          </a:xfrm>
          <a:prstGeom prst="rect">
            <a:avLst/>
          </a:prstGeom>
          <a:noFill/>
          <a:ln>
            <a:noFill/>
          </a:ln>
        </p:spPr>
        <p:txBody>
          <a:bodyPr wrap="square" lIns="91425" tIns="91425" rIns="91425" bIns="91425" anchor="b" anchorCtr="0">
            <a:noAutofit/>
          </a:bodyPr>
          <a:lstStyle/>
          <a:p>
            <a:pPr marL="0" marR="0" lvl="0" indent="-50800" algn="ctr" rtl="0">
              <a:lnSpc>
                <a:spcPct val="100000"/>
              </a:lnSpc>
              <a:spcBef>
                <a:spcPts val="0"/>
              </a:spcBef>
              <a:spcAft>
                <a:spcPts val="0"/>
              </a:spcAft>
              <a:buClr>
                <a:schemeClr val="accent1"/>
              </a:buClr>
              <a:buSzPts val="800"/>
              <a:buFont typeface="Arial"/>
              <a:buNone/>
            </a:pPr>
            <a:r>
              <a:rPr lang="en-AU" sz="3200" b="1" i="0" u="none" strike="noStrike" cap="none">
                <a:solidFill>
                  <a:schemeClr val="accent1"/>
                </a:solidFill>
                <a:latin typeface="Calibri"/>
                <a:ea typeface="Calibri"/>
                <a:cs typeface="Calibri"/>
                <a:sym typeface="Calibri"/>
              </a:rPr>
              <a:t>The text (cont.)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Shape 272"/>
          <p:cNvSpPr txBox="1">
            <a:spLocks noGrp="1"/>
          </p:cNvSpPr>
          <p:nvPr>
            <p:ph type="title"/>
          </p:nvPr>
        </p:nvSpPr>
        <p:spPr>
          <a:xfrm>
            <a:off x="1648981" y="35945"/>
            <a:ext cx="3881632" cy="1052379"/>
          </a:xfrm>
          <a:prstGeom prst="rect">
            <a:avLst/>
          </a:prstGeom>
          <a:noFill/>
          <a:ln>
            <a:noFill/>
          </a:ln>
        </p:spPr>
        <p:txBody>
          <a:bodyPr wrap="square" lIns="91425" tIns="91425" rIns="91425" bIns="91425" anchor="b" anchorCtr="0">
            <a:noAutofit/>
          </a:bodyPr>
          <a:lstStyle/>
          <a:p>
            <a:pPr marL="0" marR="0" lvl="0" indent="-38100" algn="l" rtl="0">
              <a:lnSpc>
                <a:spcPct val="100000"/>
              </a:lnSpc>
              <a:spcBef>
                <a:spcPts val="0"/>
              </a:spcBef>
              <a:spcAft>
                <a:spcPts val="0"/>
              </a:spcAft>
              <a:buClr>
                <a:schemeClr val="accent1"/>
              </a:buClr>
              <a:buSzPts val="600"/>
              <a:buFont typeface="Arial"/>
              <a:buNone/>
            </a:pPr>
            <a:br>
              <a:rPr lang="en-AU" sz="2400" b="1" i="0" u="none" strike="noStrike" cap="none">
                <a:solidFill>
                  <a:schemeClr val="accent1"/>
                </a:solidFill>
                <a:latin typeface="Calibri"/>
                <a:ea typeface="Calibri"/>
                <a:cs typeface="Calibri"/>
                <a:sym typeface="Calibri"/>
              </a:rPr>
            </a:br>
            <a:br>
              <a:rPr lang="en-AU" sz="2400" b="1" i="0" u="none" strike="noStrike" cap="none">
                <a:solidFill>
                  <a:schemeClr val="accent1"/>
                </a:solidFill>
                <a:latin typeface="Calibri"/>
                <a:ea typeface="Calibri"/>
                <a:cs typeface="Calibri"/>
                <a:sym typeface="Calibri"/>
              </a:rPr>
            </a:br>
            <a:br>
              <a:rPr lang="en-AU" sz="2400" b="1" i="0" u="none" strike="noStrike" cap="none">
                <a:solidFill>
                  <a:schemeClr val="accent1"/>
                </a:solidFill>
                <a:latin typeface="Calibri"/>
                <a:ea typeface="Calibri"/>
                <a:cs typeface="Calibri"/>
                <a:sym typeface="Calibri"/>
              </a:rPr>
            </a:br>
            <a:br>
              <a:rPr lang="en-AU" sz="2400" b="1" i="0" u="none" strike="noStrike" cap="none">
                <a:solidFill>
                  <a:schemeClr val="accent1"/>
                </a:solidFill>
                <a:latin typeface="Calibri"/>
                <a:ea typeface="Calibri"/>
                <a:cs typeface="Calibri"/>
                <a:sym typeface="Calibri"/>
              </a:rPr>
            </a:br>
            <a:br>
              <a:rPr lang="en-AU" sz="2400" b="1" i="0" u="none" strike="noStrike" cap="none">
                <a:solidFill>
                  <a:schemeClr val="accent1"/>
                </a:solidFill>
                <a:latin typeface="Calibri"/>
                <a:ea typeface="Calibri"/>
                <a:cs typeface="Calibri"/>
                <a:sym typeface="Calibri"/>
              </a:rPr>
            </a:br>
            <a:br>
              <a:rPr lang="en-AU" sz="2400" b="1" i="0" u="none" strike="noStrike" cap="none">
                <a:solidFill>
                  <a:schemeClr val="accent1"/>
                </a:solidFill>
                <a:latin typeface="Calibri"/>
                <a:ea typeface="Calibri"/>
                <a:cs typeface="Calibri"/>
                <a:sym typeface="Calibri"/>
              </a:rPr>
            </a:br>
            <a:endParaRPr lang="en-AU" sz="2400" b="1" i="0" u="none" strike="noStrike" cap="none">
              <a:solidFill>
                <a:schemeClr val="accent1"/>
              </a:solidFill>
              <a:latin typeface="Calibri"/>
              <a:ea typeface="Calibri"/>
              <a:cs typeface="Calibri"/>
              <a:sym typeface="Calibri"/>
            </a:endParaRPr>
          </a:p>
        </p:txBody>
      </p:sp>
      <p:sp>
        <p:nvSpPr>
          <p:cNvPr id="273" name="Shape 273"/>
          <p:cNvSpPr txBox="1"/>
          <p:nvPr/>
        </p:nvSpPr>
        <p:spPr>
          <a:xfrm>
            <a:off x="0" y="64166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dk1"/>
                </a:solidFill>
                <a:latin typeface="Calibri"/>
                <a:ea typeface="Calibri"/>
                <a:cs typeface="Calibri"/>
                <a:sym typeface="Calibri"/>
              </a:rPr>
              <a:t>Images 1, 2 and 4 are courtesy of Steve Reekie - all rights reserved. Basket fungi - public domain.</a:t>
            </a:r>
          </a:p>
        </p:txBody>
      </p:sp>
      <p:pic>
        <p:nvPicPr>
          <p:cNvPr id="274" name="Shape 274" descr="IPL Logo CMYK English.jpg"/>
          <p:cNvPicPr preferRelativeResize="0"/>
          <p:nvPr/>
        </p:nvPicPr>
        <p:blipFill rotWithShape="1">
          <a:blip r:embed="rId4">
            <a:alphaModFix/>
          </a:blip>
          <a:srcRect/>
          <a:stretch/>
        </p:blipFill>
        <p:spPr>
          <a:xfrm>
            <a:off x="7675457" y="5963828"/>
            <a:ext cx="1447983" cy="866869"/>
          </a:xfrm>
          <a:prstGeom prst="rect">
            <a:avLst/>
          </a:prstGeom>
          <a:noFill/>
          <a:ln>
            <a:noFill/>
          </a:ln>
        </p:spPr>
      </p:pic>
      <p:sp>
        <p:nvSpPr>
          <p:cNvPr id="275" name="Shape 275"/>
          <p:cNvSpPr/>
          <p:nvPr/>
        </p:nvSpPr>
        <p:spPr>
          <a:xfrm>
            <a:off x="389467" y="929413"/>
            <a:ext cx="8428069" cy="3952364"/>
          </a:xfrm>
          <a:prstGeom prst="rect">
            <a:avLst/>
          </a:prstGeom>
          <a:noFill/>
          <a:ln>
            <a:noFill/>
          </a:ln>
        </p:spPr>
        <p:txBody>
          <a:bodyPr wrap="square" lIns="91425" tIns="45700" rIns="91425" bIns="45700" anchor="t" anchorCtr="0">
            <a:noAutofit/>
          </a:bodyPr>
          <a:lstStyle/>
          <a:p>
            <a:pPr marL="0" marR="0" lvl="0" indent="-38100" algn="l" rtl="0">
              <a:lnSpc>
                <a:spcPct val="100000"/>
              </a:lnSpc>
              <a:spcBef>
                <a:spcPts val="0"/>
              </a:spcBef>
              <a:spcAft>
                <a:spcPts val="0"/>
              </a:spcAft>
              <a:buClr>
                <a:srgbClr val="000000"/>
              </a:buClr>
              <a:buSzPts val="600"/>
              <a:buFont typeface="Arial"/>
              <a:buNone/>
            </a:pPr>
            <a:r>
              <a:rPr lang="en-AU" sz="2400" b="0" i="0" u="none" strike="noStrike" cap="none">
                <a:solidFill>
                  <a:srgbClr val="000000"/>
                </a:solidFill>
                <a:latin typeface="Arial"/>
                <a:ea typeface="Arial"/>
                <a:cs typeface="Arial"/>
                <a:sym typeface="Arial"/>
              </a:rPr>
              <a:t>…weather followed by a week of rain – just add spores and hey presto, a smattering of toadstools, mushrooms and other fungi popping up in all kinds of places.</a:t>
            </a:r>
          </a:p>
          <a:p>
            <a:pPr marL="0" marR="0" lvl="0" indent="-38100" algn="l" rtl="0">
              <a:lnSpc>
                <a:spcPct val="100000"/>
              </a:lnSpc>
              <a:spcBef>
                <a:spcPts val="650"/>
              </a:spcBef>
              <a:spcAft>
                <a:spcPts val="0"/>
              </a:spcAft>
              <a:buClr>
                <a:srgbClr val="000000"/>
              </a:buClr>
              <a:buSzPts val="600"/>
              <a:buFont typeface="Arial"/>
              <a:buNone/>
            </a:pPr>
            <a:r>
              <a:rPr lang="en-AU" sz="2400" b="0" i="0" u="none" strike="noStrike" cap="none">
                <a:solidFill>
                  <a:srgbClr val="000000"/>
                </a:solidFill>
                <a:latin typeface="Arial"/>
                <a:ea typeface="Arial"/>
                <a:cs typeface="Arial"/>
                <a:sym typeface="Arial"/>
              </a:rPr>
              <a:t>Fungi are often thought of as ‘gross’ when you remember that they include mould on your bread and the itchy sensation of athlete’s foot between your toes. However fungi play an important role in our lives. Without fungi we wouldn’t have wine, cheese, bread and penicillin.</a:t>
            </a:r>
          </a:p>
          <a:p>
            <a:pPr marL="0" marR="0" lvl="0" indent="-38100" algn="l" rtl="0">
              <a:lnSpc>
                <a:spcPct val="100000"/>
              </a:lnSpc>
              <a:spcBef>
                <a:spcPts val="650"/>
              </a:spcBef>
              <a:spcAft>
                <a:spcPts val="0"/>
              </a:spcAft>
              <a:buClr>
                <a:srgbClr val="000000"/>
              </a:buClr>
              <a:buSzPts val="600"/>
              <a:buFont typeface="Arial"/>
              <a:buNone/>
            </a:pPr>
            <a:r>
              <a:rPr lang="en-AU" sz="2400" b="0" i="0" u="none" strike="noStrike" cap="none">
                <a:solidFill>
                  <a:srgbClr val="000000"/>
                </a:solidFill>
                <a:latin typeface="Arial"/>
                <a:ea typeface="Arial"/>
                <a:cs typeface="Arial"/>
                <a:sym typeface="Arial"/>
              </a:rPr>
              <a:t>There are thought to be up to 20,000 species of fungi in New Zealand, but only a fraction of these have been described. </a:t>
            </a:r>
          </a:p>
        </p:txBody>
      </p:sp>
      <p:pic>
        <p:nvPicPr>
          <p:cNvPr id="276" name="Shape 276" descr="Entoloma hochstetteri (Steve Reekie)"/>
          <p:cNvPicPr preferRelativeResize="0"/>
          <p:nvPr/>
        </p:nvPicPr>
        <p:blipFill rotWithShape="1">
          <a:blip r:embed="rId5">
            <a:alphaModFix/>
          </a:blip>
          <a:srcRect/>
          <a:stretch/>
        </p:blipFill>
        <p:spPr>
          <a:xfrm>
            <a:off x="6469498" y="5055701"/>
            <a:ext cx="1016000" cy="1212718"/>
          </a:xfrm>
          <a:prstGeom prst="rect">
            <a:avLst/>
          </a:prstGeom>
          <a:noFill/>
          <a:ln>
            <a:noFill/>
          </a:ln>
        </p:spPr>
      </p:pic>
      <p:pic>
        <p:nvPicPr>
          <p:cNvPr id="277" name="Shape 277"/>
          <p:cNvPicPr preferRelativeResize="0"/>
          <p:nvPr/>
        </p:nvPicPr>
        <p:blipFill rotWithShape="1">
          <a:blip r:embed="rId6">
            <a:alphaModFix/>
          </a:blip>
          <a:srcRect/>
          <a:stretch/>
        </p:blipFill>
        <p:spPr>
          <a:xfrm>
            <a:off x="2495115" y="5055701"/>
            <a:ext cx="1402959" cy="1224322"/>
          </a:xfrm>
          <a:prstGeom prst="rect">
            <a:avLst/>
          </a:prstGeom>
          <a:noFill/>
          <a:ln>
            <a:noFill/>
          </a:ln>
        </p:spPr>
      </p:pic>
      <p:pic>
        <p:nvPicPr>
          <p:cNvPr id="278" name="Shape 278"/>
          <p:cNvPicPr preferRelativeResize="0"/>
          <p:nvPr/>
        </p:nvPicPr>
        <p:blipFill rotWithShape="1">
          <a:blip r:embed="rId7">
            <a:alphaModFix/>
          </a:blip>
          <a:srcRect/>
          <a:stretch/>
        </p:blipFill>
        <p:spPr>
          <a:xfrm>
            <a:off x="549275" y="5055701"/>
            <a:ext cx="1009651" cy="1227388"/>
          </a:xfrm>
          <a:prstGeom prst="rect">
            <a:avLst/>
          </a:prstGeom>
          <a:noFill/>
          <a:ln>
            <a:noFill/>
          </a:ln>
        </p:spPr>
      </p:pic>
      <p:pic>
        <p:nvPicPr>
          <p:cNvPr id="279" name="Shape 279" descr="Basket_fungi._(Ileodictyon_cibarium)_(34047210845).jpg"/>
          <p:cNvPicPr preferRelativeResize="0"/>
          <p:nvPr/>
        </p:nvPicPr>
        <p:blipFill rotWithShape="1">
          <a:blip r:embed="rId8">
            <a:alphaModFix/>
          </a:blip>
          <a:srcRect l="-3844" t="5690" r="-3831" b="-5690"/>
          <a:stretch/>
        </p:blipFill>
        <p:spPr>
          <a:xfrm>
            <a:off x="4332800" y="5120250"/>
            <a:ext cx="1534327" cy="1129543"/>
          </a:xfrm>
          <a:prstGeom prst="rect">
            <a:avLst/>
          </a:prstGeom>
          <a:noFill/>
          <a:ln>
            <a:noFill/>
          </a:ln>
        </p:spPr>
      </p:pic>
      <p:sp>
        <p:nvSpPr>
          <p:cNvPr id="280" name="Shape 280"/>
          <p:cNvSpPr txBox="1"/>
          <p:nvPr/>
        </p:nvSpPr>
        <p:spPr>
          <a:xfrm>
            <a:off x="0" y="35945"/>
            <a:ext cx="8042273" cy="911224"/>
          </a:xfrm>
          <a:prstGeom prst="rect">
            <a:avLst/>
          </a:prstGeom>
          <a:noFill/>
          <a:ln>
            <a:noFill/>
          </a:ln>
        </p:spPr>
        <p:txBody>
          <a:bodyPr wrap="square" lIns="91425" tIns="91425" rIns="91425" bIns="91425" anchor="b" anchorCtr="0">
            <a:noAutofit/>
          </a:bodyPr>
          <a:lstStyle/>
          <a:p>
            <a:pPr marL="0" marR="0" lvl="0" indent="-50800" algn="ctr" rtl="0">
              <a:lnSpc>
                <a:spcPct val="100000"/>
              </a:lnSpc>
              <a:spcBef>
                <a:spcPts val="0"/>
              </a:spcBef>
              <a:spcAft>
                <a:spcPts val="0"/>
              </a:spcAft>
              <a:buClr>
                <a:schemeClr val="accent1"/>
              </a:buClr>
              <a:buSzPts val="800"/>
              <a:buFont typeface="Arial"/>
              <a:buNone/>
            </a:pPr>
            <a:r>
              <a:rPr lang="en-AU" sz="3200" b="1" i="0" u="none" strike="noStrike" cap="none">
                <a:solidFill>
                  <a:schemeClr val="accent1"/>
                </a:solidFill>
                <a:latin typeface="Calibri"/>
                <a:ea typeface="Calibri"/>
                <a:cs typeface="Calibri"/>
                <a:sym typeface="Calibri"/>
              </a:rPr>
              <a:t>The text (cont.)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43500" y="202725"/>
            <a:ext cx="8042400" cy="669900"/>
          </a:xfrm>
          <a:prstGeom prst="rect">
            <a:avLst/>
          </a:prstGeom>
        </p:spPr>
        <p:txBody>
          <a:bodyPr wrap="square" lIns="91425" tIns="91425" rIns="91425" bIns="91425" anchor="b" anchorCtr="0">
            <a:noAutofit/>
          </a:bodyPr>
          <a:lstStyle/>
          <a:p>
            <a:pPr lvl="0" algn="l">
              <a:spcBef>
                <a:spcPts val="0"/>
              </a:spcBef>
              <a:buNone/>
            </a:pPr>
            <a:r>
              <a:rPr lang="en-AU" sz="3000"/>
              <a:t>Index</a:t>
            </a:r>
          </a:p>
        </p:txBody>
      </p:sp>
      <p:graphicFrame>
        <p:nvGraphicFramePr>
          <p:cNvPr id="49" name="Shape 49"/>
          <p:cNvGraphicFramePr/>
          <p:nvPr/>
        </p:nvGraphicFramePr>
        <p:xfrm>
          <a:off x="443500" y="872630"/>
          <a:ext cx="8497250" cy="5717150"/>
        </p:xfrm>
        <a:graphic>
          <a:graphicData uri="http://schemas.openxmlformats.org/drawingml/2006/table">
            <a:tbl>
              <a:tblPr>
                <a:noFill/>
                <a:tableStyleId>{0BE87F0B-EDD7-43D1-B2E2-E41F0C4712F2}</a:tableStyleId>
              </a:tblPr>
              <a:tblGrid>
                <a:gridCol w="5537550">
                  <a:extLst>
                    <a:ext uri="{9D8B030D-6E8A-4147-A177-3AD203B41FA5}">
                      <a16:colId xmlns:a16="http://schemas.microsoft.com/office/drawing/2014/main" val="20000"/>
                    </a:ext>
                  </a:extLst>
                </a:gridCol>
                <a:gridCol w="1597450">
                  <a:extLst>
                    <a:ext uri="{9D8B030D-6E8A-4147-A177-3AD203B41FA5}">
                      <a16:colId xmlns:a16="http://schemas.microsoft.com/office/drawing/2014/main" val="20001"/>
                    </a:ext>
                  </a:extLst>
                </a:gridCol>
                <a:gridCol w="1362250">
                  <a:extLst>
                    <a:ext uri="{9D8B030D-6E8A-4147-A177-3AD203B41FA5}">
                      <a16:colId xmlns:a16="http://schemas.microsoft.com/office/drawing/2014/main" val="20002"/>
                    </a:ext>
                  </a:extLst>
                </a:gridCol>
              </a:tblGrid>
              <a:tr h="415750">
                <a:tc>
                  <a:txBody>
                    <a:bodyPr/>
                    <a:lstStyle/>
                    <a:p>
                      <a:pPr lvl="0" rtl="0">
                        <a:lnSpc>
                          <a:spcPct val="100000"/>
                        </a:lnSpc>
                        <a:spcBef>
                          <a:spcPts val="0"/>
                        </a:spcBef>
                        <a:spcAft>
                          <a:spcPts val="600"/>
                        </a:spcAft>
                        <a:buNone/>
                      </a:pPr>
                      <a:r>
                        <a:rPr lang="en-AU" b="1">
                          <a:solidFill>
                            <a:schemeClr val="dk1"/>
                          </a:solidFill>
                          <a:latin typeface="Calibri"/>
                          <a:ea typeface="Calibri"/>
                          <a:cs typeface="Calibri"/>
                          <a:sym typeface="Calibri"/>
                        </a:rPr>
                        <a:t>Topic</a:t>
                      </a:r>
                    </a:p>
                  </a:txBody>
                  <a:tcPr marL="91425" marR="91425" marT="91425" marB="91425">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tc>
                  <a:txBody>
                    <a:bodyPr/>
                    <a:lstStyle/>
                    <a:p>
                      <a:pPr lvl="0" algn="ctr" rtl="0">
                        <a:lnSpc>
                          <a:spcPct val="100000"/>
                        </a:lnSpc>
                        <a:spcBef>
                          <a:spcPts val="0"/>
                        </a:spcBef>
                        <a:spcAft>
                          <a:spcPts val="600"/>
                        </a:spcAft>
                        <a:buNone/>
                      </a:pPr>
                      <a:r>
                        <a:rPr lang="en-AU" b="1">
                          <a:solidFill>
                            <a:schemeClr val="dk1"/>
                          </a:solidFill>
                          <a:latin typeface="Calibri"/>
                          <a:ea typeface="Calibri"/>
                          <a:cs typeface="Calibri"/>
                          <a:sym typeface="Calibri"/>
                        </a:rPr>
                        <a:t>Slide number(s)</a:t>
                      </a:r>
                    </a:p>
                  </a:txBody>
                  <a:tcPr marL="91425" marR="91425" marT="91425" marB="91425">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tc>
                  <a:txBody>
                    <a:bodyPr/>
                    <a:lstStyle/>
                    <a:p>
                      <a:pPr lvl="0" algn="ctr" rtl="0">
                        <a:lnSpc>
                          <a:spcPct val="100000"/>
                        </a:lnSpc>
                        <a:spcBef>
                          <a:spcPts val="0"/>
                        </a:spcBef>
                        <a:spcAft>
                          <a:spcPts val="600"/>
                        </a:spcAft>
                        <a:buNone/>
                      </a:pPr>
                      <a:r>
                        <a:rPr lang="en-AU" b="1">
                          <a:solidFill>
                            <a:schemeClr val="dk1"/>
                          </a:solidFill>
                          <a:latin typeface="Calibri"/>
                          <a:ea typeface="Calibri"/>
                          <a:cs typeface="Calibri"/>
                          <a:sym typeface="Calibri"/>
                        </a:rPr>
                        <a:t>Video timecode</a:t>
                      </a:r>
                    </a:p>
                  </a:txBody>
                  <a:tcPr marL="91425" marR="91425" marT="91425" marB="91425">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extLst>
                  <a:ext uri="{0D108BD9-81ED-4DB2-BD59-A6C34878D82A}">
                    <a16:rowId xmlns:a16="http://schemas.microsoft.com/office/drawing/2014/main" val="10000"/>
                  </a:ext>
                </a:extLst>
              </a:tr>
              <a:tr h="407800">
                <a:tc>
                  <a:txBody>
                    <a:bodyPr/>
                    <a:lstStyle/>
                    <a:p>
                      <a:pPr lvl="0" rtl="0">
                        <a:lnSpc>
                          <a:spcPct val="100000"/>
                        </a:lnSpc>
                        <a:spcBef>
                          <a:spcPts val="0"/>
                        </a:spcBef>
                        <a:buNone/>
                      </a:pPr>
                      <a:r>
                        <a:rPr lang="en-AU">
                          <a:solidFill>
                            <a:schemeClr val="dk1"/>
                          </a:solidFill>
                          <a:latin typeface="Calibri"/>
                          <a:ea typeface="Calibri"/>
                          <a:cs typeface="Calibri"/>
                          <a:sym typeface="Calibri"/>
                        </a:rPr>
                        <a:t>Introduction, welcome and purpose of the webinar</a:t>
                      </a:r>
                    </a:p>
                  </a:txBody>
                  <a:tcPr marL="91425" marR="91425" marT="91425" marB="91425">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6350" cap="flat" cmpd="sng">
                      <a:solidFill>
                        <a:srgbClr val="000000">
                          <a:alpha val="0"/>
                        </a:srgbClr>
                      </a:solidFill>
                      <a:prstDash val="solid"/>
                      <a:round/>
                      <a:headEnd type="none" w="med" len="med"/>
                      <a:tailEnd type="none" w="med" len="med"/>
                    </a:lnB>
                  </a:tcPr>
                </a:tc>
                <a:tc>
                  <a:txBody>
                    <a:bodyPr/>
                    <a:lstStyle/>
                    <a:p>
                      <a:pPr lvl="0" algn="r" rtl="0">
                        <a:spcBef>
                          <a:spcPts val="500"/>
                        </a:spcBef>
                        <a:spcAft>
                          <a:spcPts val="500"/>
                        </a:spcAft>
                        <a:buNone/>
                      </a:pPr>
                      <a:r>
                        <a:rPr lang="en-AU" sz="1000">
                          <a:solidFill>
                            <a:schemeClr val="dk1"/>
                          </a:solidFill>
                          <a:latin typeface="Verdana"/>
                          <a:ea typeface="Verdana"/>
                          <a:cs typeface="Verdana"/>
                          <a:sym typeface="Verdana"/>
                        </a:rPr>
                        <a:t>1–3</a:t>
                      </a:r>
                    </a:p>
                  </a:txBody>
                  <a:tcPr marL="91425" marR="91425" marT="91425" marB="91425">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tc>
                  <a:txBody>
                    <a:bodyPr/>
                    <a:lstStyle/>
                    <a:p>
                      <a:pPr lvl="0" algn="r" rtl="0">
                        <a:lnSpc>
                          <a:spcPct val="100000"/>
                        </a:lnSpc>
                        <a:spcBef>
                          <a:spcPts val="0"/>
                        </a:spcBef>
                        <a:buNone/>
                      </a:pPr>
                      <a:r>
                        <a:rPr lang="en-AU">
                          <a:latin typeface="Calibri"/>
                          <a:ea typeface="Calibri"/>
                          <a:cs typeface="Calibri"/>
                          <a:sym typeface="Calibri"/>
                        </a:rPr>
                        <a:t>00:00</a:t>
                      </a:r>
                    </a:p>
                  </a:txBody>
                  <a:tcPr marL="91425" marR="91425" marT="91425" marB="91425">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extLst>
                  <a:ext uri="{0D108BD9-81ED-4DB2-BD59-A6C34878D82A}">
                    <a16:rowId xmlns:a16="http://schemas.microsoft.com/office/drawing/2014/main" val="10001"/>
                  </a:ext>
                </a:extLst>
              </a:tr>
              <a:tr h="407800">
                <a:tc>
                  <a:txBody>
                    <a:bodyPr/>
                    <a:lstStyle/>
                    <a:p>
                      <a:pPr lvl="0" rtl="0">
                        <a:lnSpc>
                          <a:spcPct val="100000"/>
                        </a:lnSpc>
                        <a:spcBef>
                          <a:spcPts val="0"/>
                        </a:spcBef>
                        <a:buNone/>
                      </a:pPr>
                      <a:r>
                        <a:rPr lang="en-AU">
                          <a:latin typeface="Calibri"/>
                          <a:ea typeface="Calibri"/>
                          <a:cs typeface="Calibri"/>
                          <a:sym typeface="Calibri"/>
                        </a:rPr>
                        <a:t>Discussing the links between literacy and science</a:t>
                      </a:r>
                    </a:p>
                  </a:txBody>
                  <a:tcPr marL="68575" marR="68575" marT="0" marB="0">
                    <a:lnL w="6350" cap="flat" cmpd="sng">
                      <a:solidFill>
                        <a:srgbClr val="000000">
                          <a:alpha val="0"/>
                        </a:srgbClr>
                      </a:solidFill>
                      <a:prstDash val="solid"/>
                      <a:round/>
                      <a:headEnd type="none" w="med" len="med"/>
                      <a:tailEnd type="none" w="med" len="med"/>
                    </a:lnL>
                    <a:lnR w="6350" cap="flat" cmpd="sng">
                      <a:solidFill>
                        <a:srgbClr val="000000">
                          <a:alpha val="0"/>
                        </a:srgbClr>
                      </a:solidFill>
                      <a:prstDash val="solid"/>
                      <a:round/>
                      <a:headEnd type="none" w="med" len="med"/>
                      <a:tailEnd type="none" w="med" len="med"/>
                    </a:lnR>
                    <a:lnT w="6350" cap="flat" cmpd="sng">
                      <a:solidFill>
                        <a:srgbClr val="000000">
                          <a:alpha val="0"/>
                        </a:srgbClr>
                      </a:solidFill>
                      <a:prstDash val="solid"/>
                      <a:round/>
                      <a:headEnd type="none" w="med" len="med"/>
                      <a:tailEnd type="none" w="med" len="med"/>
                    </a:lnT>
                    <a:lnB w="6350" cap="flat" cmpd="sng">
                      <a:solidFill>
                        <a:srgbClr val="000000">
                          <a:alpha val="0"/>
                        </a:srgbClr>
                      </a:solidFill>
                      <a:prstDash val="solid"/>
                      <a:round/>
                      <a:headEnd type="none" w="med" len="med"/>
                      <a:tailEnd type="none" w="med" len="med"/>
                    </a:lnB>
                  </a:tcPr>
                </a:tc>
                <a:tc>
                  <a:txBody>
                    <a:bodyPr/>
                    <a:lstStyle/>
                    <a:p>
                      <a:pPr lvl="0" algn="r" rtl="0">
                        <a:spcBef>
                          <a:spcPts val="500"/>
                        </a:spcBef>
                        <a:spcAft>
                          <a:spcPts val="500"/>
                        </a:spcAft>
                        <a:buNone/>
                      </a:pPr>
                      <a:r>
                        <a:rPr lang="en-AU" sz="1000">
                          <a:solidFill>
                            <a:schemeClr val="dk1"/>
                          </a:solidFill>
                          <a:latin typeface="Verdana"/>
                          <a:ea typeface="Verdana"/>
                          <a:cs typeface="Verdana"/>
                          <a:sym typeface="Verdana"/>
                        </a:rPr>
                        <a:t>4–5</a:t>
                      </a:r>
                    </a:p>
                  </a:txBody>
                  <a:tcPr marL="91425" marR="91425" marT="91425" marB="91425">
                    <a:lnL w="6350" cap="flat" cmpd="sng">
                      <a:solidFill>
                        <a:srgbClr val="000000">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tc>
                  <a:txBody>
                    <a:bodyPr/>
                    <a:lstStyle/>
                    <a:p>
                      <a:pPr lvl="0" algn="r" rtl="0">
                        <a:lnSpc>
                          <a:spcPct val="100000"/>
                        </a:lnSpc>
                        <a:spcBef>
                          <a:spcPts val="0"/>
                        </a:spcBef>
                        <a:buNone/>
                      </a:pPr>
                      <a:r>
                        <a:rPr lang="en-AU">
                          <a:latin typeface="Calibri"/>
                          <a:ea typeface="Calibri"/>
                          <a:cs typeface="Calibri"/>
                          <a:sym typeface="Calibri"/>
                        </a:rPr>
                        <a:t>01:48</a:t>
                      </a:r>
                    </a:p>
                  </a:txBody>
                  <a:tcPr marL="91425" marR="91425" marT="91425" marB="91425">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extLst>
                  <a:ext uri="{0D108BD9-81ED-4DB2-BD59-A6C34878D82A}">
                    <a16:rowId xmlns:a16="http://schemas.microsoft.com/office/drawing/2014/main" val="10002"/>
                  </a:ext>
                </a:extLst>
              </a:tr>
              <a:tr h="407800">
                <a:tc>
                  <a:txBody>
                    <a:bodyPr/>
                    <a:lstStyle/>
                    <a:p>
                      <a:pPr lvl="0" rtl="0">
                        <a:lnSpc>
                          <a:spcPct val="100000"/>
                        </a:lnSpc>
                        <a:spcBef>
                          <a:spcPts val="0"/>
                        </a:spcBef>
                        <a:buNone/>
                      </a:pPr>
                      <a:r>
                        <a:rPr lang="en-AU">
                          <a:latin typeface="Calibri"/>
                          <a:ea typeface="Calibri"/>
                          <a:cs typeface="Calibri"/>
                          <a:sym typeface="Calibri"/>
                        </a:rPr>
                        <a:t>The importance of talk</a:t>
                      </a:r>
                    </a:p>
                  </a:txBody>
                  <a:tcPr marL="68575" marR="68575" marT="0" marB="0">
                    <a:lnL w="6350" cap="flat" cmpd="sng">
                      <a:solidFill>
                        <a:srgbClr val="000000">
                          <a:alpha val="0"/>
                        </a:srgbClr>
                      </a:solidFill>
                      <a:prstDash val="solid"/>
                      <a:round/>
                      <a:headEnd type="none" w="med" len="med"/>
                      <a:tailEnd type="none" w="med" len="med"/>
                    </a:lnL>
                    <a:lnR w="6350" cap="flat" cmpd="sng">
                      <a:solidFill>
                        <a:srgbClr val="000000">
                          <a:alpha val="0"/>
                        </a:srgbClr>
                      </a:solidFill>
                      <a:prstDash val="solid"/>
                      <a:round/>
                      <a:headEnd type="none" w="med" len="med"/>
                      <a:tailEnd type="none" w="med" len="med"/>
                    </a:lnR>
                    <a:lnT w="6350" cap="flat" cmpd="sng">
                      <a:solidFill>
                        <a:srgbClr val="000000">
                          <a:alpha val="0"/>
                        </a:srgbClr>
                      </a:solidFill>
                      <a:prstDash val="solid"/>
                      <a:round/>
                      <a:headEnd type="none" w="med" len="med"/>
                      <a:tailEnd type="none" w="med" len="med"/>
                    </a:lnT>
                    <a:lnB w="6350" cap="flat" cmpd="sng">
                      <a:solidFill>
                        <a:srgbClr val="000000">
                          <a:alpha val="0"/>
                        </a:srgbClr>
                      </a:solidFill>
                      <a:prstDash val="solid"/>
                      <a:round/>
                      <a:headEnd type="none" w="med" len="med"/>
                      <a:tailEnd type="none" w="med" len="med"/>
                    </a:lnB>
                  </a:tcPr>
                </a:tc>
                <a:tc>
                  <a:txBody>
                    <a:bodyPr/>
                    <a:lstStyle/>
                    <a:p>
                      <a:pPr lvl="0" algn="r" rtl="0">
                        <a:lnSpc>
                          <a:spcPct val="100000"/>
                        </a:lnSpc>
                        <a:spcBef>
                          <a:spcPts val="0"/>
                        </a:spcBef>
                        <a:buNone/>
                      </a:pPr>
                      <a:r>
                        <a:rPr lang="en-AU">
                          <a:latin typeface="Calibri"/>
                          <a:ea typeface="Calibri"/>
                          <a:cs typeface="Calibri"/>
                          <a:sym typeface="Calibri"/>
                        </a:rPr>
                        <a:t>6</a:t>
                      </a:r>
                    </a:p>
                  </a:txBody>
                  <a:tcPr marL="91425" marR="91425" marT="91425" marB="91425">
                    <a:lnL w="6350" cap="flat" cmpd="sng">
                      <a:solidFill>
                        <a:srgbClr val="000000">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tc>
                  <a:txBody>
                    <a:bodyPr/>
                    <a:lstStyle/>
                    <a:p>
                      <a:pPr lvl="0" algn="r" rtl="0">
                        <a:lnSpc>
                          <a:spcPct val="100000"/>
                        </a:lnSpc>
                        <a:spcBef>
                          <a:spcPts val="0"/>
                        </a:spcBef>
                        <a:buNone/>
                      </a:pPr>
                      <a:r>
                        <a:rPr lang="en-AU">
                          <a:latin typeface="Calibri"/>
                          <a:ea typeface="Calibri"/>
                          <a:cs typeface="Calibri"/>
                          <a:sym typeface="Calibri"/>
                        </a:rPr>
                        <a:t>03:31</a:t>
                      </a:r>
                    </a:p>
                  </a:txBody>
                  <a:tcPr marL="91425" marR="91425" marT="91425" marB="91425">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extLst>
                  <a:ext uri="{0D108BD9-81ED-4DB2-BD59-A6C34878D82A}">
                    <a16:rowId xmlns:a16="http://schemas.microsoft.com/office/drawing/2014/main" val="10003"/>
                  </a:ext>
                </a:extLst>
              </a:tr>
              <a:tr h="407800">
                <a:tc>
                  <a:txBody>
                    <a:bodyPr/>
                    <a:lstStyle/>
                    <a:p>
                      <a:pPr lvl="0" rtl="0">
                        <a:lnSpc>
                          <a:spcPct val="100000"/>
                        </a:lnSpc>
                        <a:spcBef>
                          <a:spcPts val="0"/>
                        </a:spcBef>
                        <a:buNone/>
                      </a:pPr>
                      <a:r>
                        <a:rPr lang="en-AU">
                          <a:latin typeface="Calibri"/>
                          <a:ea typeface="Calibri"/>
                          <a:cs typeface="Calibri"/>
                          <a:sym typeface="Calibri"/>
                        </a:rPr>
                        <a:t>Science texts</a:t>
                      </a:r>
                    </a:p>
                  </a:txBody>
                  <a:tcPr marL="68575" marR="68575" marT="0" marB="0">
                    <a:lnL w="6350" cap="flat" cmpd="sng">
                      <a:solidFill>
                        <a:srgbClr val="000000">
                          <a:alpha val="0"/>
                        </a:srgbClr>
                      </a:solidFill>
                      <a:prstDash val="solid"/>
                      <a:round/>
                      <a:headEnd type="none" w="med" len="med"/>
                      <a:tailEnd type="none" w="med" len="med"/>
                    </a:lnL>
                    <a:lnR w="6350" cap="flat" cmpd="sng">
                      <a:solidFill>
                        <a:srgbClr val="000000">
                          <a:alpha val="0"/>
                        </a:srgbClr>
                      </a:solidFill>
                      <a:prstDash val="solid"/>
                      <a:round/>
                      <a:headEnd type="none" w="med" len="med"/>
                      <a:tailEnd type="none" w="med" len="med"/>
                    </a:lnR>
                    <a:lnT w="6350" cap="flat" cmpd="sng">
                      <a:solidFill>
                        <a:srgbClr val="000000">
                          <a:alpha val="0"/>
                        </a:srgbClr>
                      </a:solidFill>
                      <a:prstDash val="solid"/>
                      <a:round/>
                      <a:headEnd type="none" w="med" len="med"/>
                      <a:tailEnd type="none" w="med" len="med"/>
                    </a:lnT>
                    <a:lnB w="6350" cap="flat" cmpd="sng">
                      <a:solidFill>
                        <a:srgbClr val="000000">
                          <a:alpha val="0"/>
                        </a:srgbClr>
                      </a:solidFill>
                      <a:prstDash val="solid"/>
                      <a:round/>
                      <a:headEnd type="none" w="med" len="med"/>
                      <a:tailEnd type="none" w="med" len="med"/>
                    </a:lnB>
                  </a:tcPr>
                </a:tc>
                <a:tc>
                  <a:txBody>
                    <a:bodyPr/>
                    <a:lstStyle/>
                    <a:p>
                      <a:pPr lvl="0" algn="r" rtl="0">
                        <a:lnSpc>
                          <a:spcPct val="100000"/>
                        </a:lnSpc>
                        <a:spcBef>
                          <a:spcPts val="0"/>
                        </a:spcBef>
                        <a:buNone/>
                      </a:pPr>
                      <a:r>
                        <a:rPr lang="en-AU">
                          <a:latin typeface="Calibri"/>
                          <a:ea typeface="Calibri"/>
                          <a:cs typeface="Calibri"/>
                          <a:sym typeface="Calibri"/>
                        </a:rPr>
                        <a:t>7</a:t>
                      </a:r>
                    </a:p>
                  </a:txBody>
                  <a:tcPr marL="91425" marR="91425" marT="91425" marB="91425">
                    <a:lnL w="6350" cap="flat" cmpd="sng">
                      <a:solidFill>
                        <a:srgbClr val="000000">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tc>
                  <a:txBody>
                    <a:bodyPr/>
                    <a:lstStyle/>
                    <a:p>
                      <a:pPr lvl="0" algn="r" rtl="0">
                        <a:lnSpc>
                          <a:spcPct val="100000"/>
                        </a:lnSpc>
                        <a:spcBef>
                          <a:spcPts val="0"/>
                        </a:spcBef>
                        <a:buNone/>
                      </a:pPr>
                      <a:r>
                        <a:rPr lang="en-AU">
                          <a:latin typeface="Calibri"/>
                          <a:ea typeface="Calibri"/>
                          <a:cs typeface="Calibri"/>
                          <a:sym typeface="Calibri"/>
                        </a:rPr>
                        <a:t>04:31</a:t>
                      </a:r>
                    </a:p>
                  </a:txBody>
                  <a:tcPr marL="91425" marR="91425" marT="91425" marB="91425">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extLst>
                  <a:ext uri="{0D108BD9-81ED-4DB2-BD59-A6C34878D82A}">
                    <a16:rowId xmlns:a16="http://schemas.microsoft.com/office/drawing/2014/main" val="10004"/>
                  </a:ext>
                </a:extLst>
              </a:tr>
              <a:tr h="407800">
                <a:tc>
                  <a:txBody>
                    <a:bodyPr/>
                    <a:lstStyle/>
                    <a:p>
                      <a:pPr lvl="0" rtl="0">
                        <a:lnSpc>
                          <a:spcPct val="100000"/>
                        </a:lnSpc>
                        <a:spcBef>
                          <a:spcPts val="0"/>
                        </a:spcBef>
                        <a:buNone/>
                      </a:pPr>
                      <a:r>
                        <a:rPr lang="en-AU">
                          <a:latin typeface="Calibri"/>
                          <a:ea typeface="Calibri"/>
                          <a:cs typeface="Calibri"/>
                          <a:sym typeface="Calibri"/>
                        </a:rPr>
                        <a:t>Newsboard – a process for connecting science and literacy</a:t>
                      </a:r>
                    </a:p>
                  </a:txBody>
                  <a:tcPr marL="68575" marR="68575" marT="0" marB="0">
                    <a:lnL w="6350" cap="flat" cmpd="sng">
                      <a:solidFill>
                        <a:srgbClr val="000000">
                          <a:alpha val="0"/>
                        </a:srgbClr>
                      </a:solidFill>
                      <a:prstDash val="solid"/>
                      <a:round/>
                      <a:headEnd type="none" w="med" len="med"/>
                      <a:tailEnd type="none" w="med" len="med"/>
                    </a:lnL>
                    <a:lnR w="6350" cap="flat" cmpd="sng">
                      <a:solidFill>
                        <a:srgbClr val="000000">
                          <a:alpha val="0"/>
                        </a:srgbClr>
                      </a:solidFill>
                      <a:prstDash val="solid"/>
                      <a:round/>
                      <a:headEnd type="none" w="med" len="med"/>
                      <a:tailEnd type="none" w="med" len="med"/>
                    </a:lnR>
                    <a:lnT w="6350" cap="flat" cmpd="sng">
                      <a:solidFill>
                        <a:srgbClr val="000000">
                          <a:alpha val="0"/>
                        </a:srgbClr>
                      </a:solidFill>
                      <a:prstDash val="solid"/>
                      <a:round/>
                      <a:headEnd type="none" w="med" len="med"/>
                      <a:tailEnd type="none" w="med" len="med"/>
                    </a:lnT>
                    <a:lnB w="6350" cap="flat" cmpd="sng">
                      <a:solidFill>
                        <a:srgbClr val="000000">
                          <a:alpha val="0"/>
                        </a:srgbClr>
                      </a:solidFill>
                      <a:prstDash val="solid"/>
                      <a:round/>
                      <a:headEnd type="none" w="med" len="med"/>
                      <a:tailEnd type="none" w="med" len="med"/>
                    </a:lnB>
                  </a:tcPr>
                </a:tc>
                <a:tc>
                  <a:txBody>
                    <a:bodyPr/>
                    <a:lstStyle/>
                    <a:p>
                      <a:pPr lvl="0" algn="r" rtl="0">
                        <a:spcBef>
                          <a:spcPts val="0"/>
                        </a:spcBef>
                        <a:buClr>
                          <a:schemeClr val="dk1"/>
                        </a:buClr>
                        <a:buSzPts val="1100"/>
                        <a:buFont typeface="Arial"/>
                        <a:buNone/>
                      </a:pPr>
                      <a:r>
                        <a:rPr lang="en-AU" sz="1000">
                          <a:solidFill>
                            <a:schemeClr val="dk1"/>
                          </a:solidFill>
                          <a:latin typeface="Verdana"/>
                          <a:ea typeface="Verdana"/>
                          <a:cs typeface="Verdana"/>
                          <a:sym typeface="Verdana"/>
                        </a:rPr>
                        <a:t>8–19</a:t>
                      </a:r>
                    </a:p>
                  </a:txBody>
                  <a:tcPr marL="91425" marR="91425" marT="91425" marB="91425">
                    <a:lnL w="6350" cap="flat" cmpd="sng">
                      <a:solidFill>
                        <a:srgbClr val="000000">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tc>
                  <a:txBody>
                    <a:bodyPr/>
                    <a:lstStyle/>
                    <a:p>
                      <a:pPr lvl="0" algn="r" rtl="0">
                        <a:lnSpc>
                          <a:spcPct val="100000"/>
                        </a:lnSpc>
                        <a:spcBef>
                          <a:spcPts val="0"/>
                        </a:spcBef>
                        <a:buNone/>
                      </a:pPr>
                      <a:r>
                        <a:rPr lang="en-AU">
                          <a:latin typeface="Calibri"/>
                          <a:ea typeface="Calibri"/>
                          <a:cs typeface="Calibri"/>
                          <a:sym typeface="Calibri"/>
                        </a:rPr>
                        <a:t>06:04</a:t>
                      </a:r>
                    </a:p>
                  </a:txBody>
                  <a:tcPr marL="91425" marR="91425" marT="91425" marB="91425">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extLst>
                  <a:ext uri="{0D108BD9-81ED-4DB2-BD59-A6C34878D82A}">
                    <a16:rowId xmlns:a16="http://schemas.microsoft.com/office/drawing/2014/main" val="10005"/>
                  </a:ext>
                </a:extLst>
              </a:tr>
              <a:tr h="407800">
                <a:tc>
                  <a:txBody>
                    <a:bodyPr/>
                    <a:lstStyle/>
                    <a:p>
                      <a:pPr lvl="0" rtl="0">
                        <a:lnSpc>
                          <a:spcPct val="100000"/>
                        </a:lnSpc>
                        <a:spcBef>
                          <a:spcPts val="0"/>
                        </a:spcBef>
                        <a:buNone/>
                      </a:pPr>
                      <a:r>
                        <a:rPr lang="en-AU">
                          <a:latin typeface="Calibri"/>
                          <a:ea typeface="Calibri"/>
                          <a:cs typeface="Calibri"/>
                          <a:sym typeface="Calibri"/>
                        </a:rPr>
                        <a:t>Following newsboard with inquiry</a:t>
                      </a:r>
                    </a:p>
                  </a:txBody>
                  <a:tcPr marL="68575" marR="68575" marT="0" marB="0">
                    <a:lnL w="6350" cap="flat" cmpd="sng">
                      <a:solidFill>
                        <a:srgbClr val="000000">
                          <a:alpha val="0"/>
                        </a:srgbClr>
                      </a:solidFill>
                      <a:prstDash val="solid"/>
                      <a:round/>
                      <a:headEnd type="none" w="med" len="med"/>
                      <a:tailEnd type="none" w="med" len="med"/>
                    </a:lnL>
                    <a:lnR w="6350" cap="flat" cmpd="sng">
                      <a:solidFill>
                        <a:srgbClr val="000000">
                          <a:alpha val="0"/>
                        </a:srgbClr>
                      </a:solidFill>
                      <a:prstDash val="solid"/>
                      <a:round/>
                      <a:headEnd type="none" w="med" len="med"/>
                      <a:tailEnd type="none" w="med" len="med"/>
                    </a:lnR>
                    <a:lnT w="6350" cap="flat" cmpd="sng">
                      <a:solidFill>
                        <a:srgbClr val="000000">
                          <a:alpha val="0"/>
                        </a:srgbClr>
                      </a:solidFill>
                      <a:prstDash val="solid"/>
                      <a:round/>
                      <a:headEnd type="none" w="med" len="med"/>
                      <a:tailEnd type="none" w="med" len="med"/>
                    </a:lnT>
                    <a:lnB w="6350" cap="flat" cmpd="sng">
                      <a:solidFill>
                        <a:srgbClr val="000000">
                          <a:alpha val="0"/>
                        </a:srgbClr>
                      </a:solidFill>
                      <a:prstDash val="solid"/>
                      <a:round/>
                      <a:headEnd type="none" w="med" len="med"/>
                      <a:tailEnd type="none" w="med" len="med"/>
                    </a:lnB>
                  </a:tcPr>
                </a:tc>
                <a:tc>
                  <a:txBody>
                    <a:bodyPr/>
                    <a:lstStyle/>
                    <a:p>
                      <a:pPr lvl="0" algn="r" rtl="0">
                        <a:spcBef>
                          <a:spcPts val="0"/>
                        </a:spcBef>
                        <a:buClr>
                          <a:schemeClr val="dk1"/>
                        </a:buClr>
                        <a:buSzPts val="1100"/>
                        <a:buFont typeface="Arial"/>
                        <a:buNone/>
                      </a:pPr>
                      <a:r>
                        <a:rPr lang="en-AU" sz="1000">
                          <a:solidFill>
                            <a:schemeClr val="dk1"/>
                          </a:solidFill>
                          <a:latin typeface="Verdana"/>
                          <a:ea typeface="Verdana"/>
                          <a:cs typeface="Verdana"/>
                          <a:sym typeface="Verdana"/>
                        </a:rPr>
                        <a:t>20–21</a:t>
                      </a:r>
                    </a:p>
                  </a:txBody>
                  <a:tcPr marL="91425" marR="91425" marT="91425" marB="91425">
                    <a:lnL w="6350" cap="flat" cmpd="sng">
                      <a:solidFill>
                        <a:srgbClr val="000000">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tc>
                  <a:txBody>
                    <a:bodyPr/>
                    <a:lstStyle/>
                    <a:p>
                      <a:pPr lvl="0" algn="r" rtl="0">
                        <a:lnSpc>
                          <a:spcPct val="100000"/>
                        </a:lnSpc>
                        <a:spcBef>
                          <a:spcPts val="0"/>
                        </a:spcBef>
                        <a:buNone/>
                      </a:pPr>
                      <a:r>
                        <a:rPr lang="en-AU">
                          <a:latin typeface="Calibri"/>
                          <a:ea typeface="Calibri"/>
                          <a:cs typeface="Calibri"/>
                          <a:sym typeface="Calibri"/>
                        </a:rPr>
                        <a:t>21:22</a:t>
                      </a:r>
                    </a:p>
                  </a:txBody>
                  <a:tcPr marL="91425" marR="91425" marT="91425" marB="91425">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extLst>
                  <a:ext uri="{0D108BD9-81ED-4DB2-BD59-A6C34878D82A}">
                    <a16:rowId xmlns:a16="http://schemas.microsoft.com/office/drawing/2014/main" val="10006"/>
                  </a:ext>
                </a:extLst>
              </a:tr>
              <a:tr h="407800">
                <a:tc>
                  <a:txBody>
                    <a:bodyPr/>
                    <a:lstStyle/>
                    <a:p>
                      <a:pPr lvl="0" rtl="0">
                        <a:lnSpc>
                          <a:spcPct val="100000"/>
                        </a:lnSpc>
                        <a:spcBef>
                          <a:spcPts val="0"/>
                        </a:spcBef>
                        <a:buNone/>
                      </a:pPr>
                      <a:r>
                        <a:rPr lang="en-AU">
                          <a:latin typeface="Calibri"/>
                          <a:ea typeface="Calibri"/>
                          <a:cs typeface="Calibri"/>
                          <a:sym typeface="Calibri"/>
                        </a:rPr>
                        <a:t>Curriculum connections</a:t>
                      </a:r>
                    </a:p>
                  </a:txBody>
                  <a:tcPr marL="68575" marR="68575" marT="0" marB="0">
                    <a:lnL w="6350" cap="flat" cmpd="sng">
                      <a:solidFill>
                        <a:srgbClr val="000000">
                          <a:alpha val="0"/>
                        </a:srgbClr>
                      </a:solidFill>
                      <a:prstDash val="solid"/>
                      <a:round/>
                      <a:headEnd type="none" w="med" len="med"/>
                      <a:tailEnd type="none" w="med" len="med"/>
                    </a:lnL>
                    <a:lnR w="6350" cap="flat" cmpd="sng">
                      <a:solidFill>
                        <a:srgbClr val="000000">
                          <a:alpha val="0"/>
                        </a:srgbClr>
                      </a:solidFill>
                      <a:prstDash val="solid"/>
                      <a:round/>
                      <a:headEnd type="none" w="med" len="med"/>
                      <a:tailEnd type="none" w="med" len="med"/>
                    </a:lnR>
                    <a:lnT w="6350" cap="flat" cmpd="sng">
                      <a:solidFill>
                        <a:srgbClr val="000000">
                          <a:alpha val="0"/>
                        </a:srgbClr>
                      </a:solidFill>
                      <a:prstDash val="solid"/>
                      <a:round/>
                      <a:headEnd type="none" w="med" len="med"/>
                      <a:tailEnd type="none" w="med" len="med"/>
                    </a:lnT>
                    <a:lnB w="6350" cap="flat" cmpd="sng">
                      <a:solidFill>
                        <a:srgbClr val="000000">
                          <a:alpha val="0"/>
                        </a:srgbClr>
                      </a:solidFill>
                      <a:prstDash val="solid"/>
                      <a:round/>
                      <a:headEnd type="none" w="med" len="med"/>
                      <a:tailEnd type="none" w="med" len="med"/>
                    </a:lnB>
                  </a:tcPr>
                </a:tc>
                <a:tc>
                  <a:txBody>
                    <a:bodyPr/>
                    <a:lstStyle/>
                    <a:p>
                      <a:pPr lvl="0" algn="r" rtl="0">
                        <a:spcBef>
                          <a:spcPts val="0"/>
                        </a:spcBef>
                        <a:buClr>
                          <a:schemeClr val="dk1"/>
                        </a:buClr>
                        <a:buSzPts val="1100"/>
                        <a:buFont typeface="Arial"/>
                        <a:buNone/>
                      </a:pPr>
                      <a:r>
                        <a:rPr lang="en-AU" sz="1000">
                          <a:solidFill>
                            <a:schemeClr val="dk1"/>
                          </a:solidFill>
                          <a:latin typeface="Verdana"/>
                          <a:ea typeface="Verdana"/>
                          <a:cs typeface="Verdana"/>
                          <a:sym typeface="Verdana"/>
                        </a:rPr>
                        <a:t>22–23</a:t>
                      </a:r>
                    </a:p>
                  </a:txBody>
                  <a:tcPr marL="91425" marR="91425" marT="91425" marB="91425">
                    <a:lnL w="6350" cap="flat" cmpd="sng">
                      <a:solidFill>
                        <a:srgbClr val="000000">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tc>
                  <a:txBody>
                    <a:bodyPr/>
                    <a:lstStyle/>
                    <a:p>
                      <a:pPr lvl="0" algn="r" rtl="0">
                        <a:lnSpc>
                          <a:spcPct val="100000"/>
                        </a:lnSpc>
                        <a:spcBef>
                          <a:spcPts val="0"/>
                        </a:spcBef>
                        <a:buNone/>
                      </a:pPr>
                      <a:r>
                        <a:rPr lang="en-AU">
                          <a:latin typeface="Calibri"/>
                          <a:ea typeface="Calibri"/>
                          <a:cs typeface="Calibri"/>
                          <a:sym typeface="Calibri"/>
                        </a:rPr>
                        <a:t>25:25</a:t>
                      </a:r>
                    </a:p>
                  </a:txBody>
                  <a:tcPr marL="91425" marR="91425" marT="91425" marB="91425">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extLst>
                  <a:ext uri="{0D108BD9-81ED-4DB2-BD59-A6C34878D82A}">
                    <a16:rowId xmlns:a16="http://schemas.microsoft.com/office/drawing/2014/main" val="10007"/>
                  </a:ext>
                </a:extLst>
              </a:tr>
              <a:tr h="407800">
                <a:tc>
                  <a:txBody>
                    <a:bodyPr/>
                    <a:lstStyle/>
                    <a:p>
                      <a:pPr lvl="0" rtl="0">
                        <a:lnSpc>
                          <a:spcPct val="100000"/>
                        </a:lnSpc>
                        <a:spcBef>
                          <a:spcPts val="0"/>
                        </a:spcBef>
                        <a:buNone/>
                      </a:pPr>
                      <a:r>
                        <a:rPr lang="en-AU">
                          <a:latin typeface="Calibri"/>
                          <a:ea typeface="Calibri"/>
                          <a:cs typeface="Calibri"/>
                          <a:sym typeface="Calibri"/>
                        </a:rPr>
                        <a:t>Generating ‘meaty’ talk</a:t>
                      </a:r>
                    </a:p>
                  </a:txBody>
                  <a:tcPr marL="68575" marR="68575" marT="0" marB="0">
                    <a:lnL w="6350" cap="flat" cmpd="sng">
                      <a:solidFill>
                        <a:srgbClr val="000000">
                          <a:alpha val="0"/>
                        </a:srgbClr>
                      </a:solidFill>
                      <a:prstDash val="solid"/>
                      <a:round/>
                      <a:headEnd type="none" w="med" len="med"/>
                      <a:tailEnd type="none" w="med" len="med"/>
                    </a:lnL>
                    <a:lnR w="6350" cap="flat" cmpd="sng">
                      <a:solidFill>
                        <a:srgbClr val="000000">
                          <a:alpha val="0"/>
                        </a:srgbClr>
                      </a:solidFill>
                      <a:prstDash val="solid"/>
                      <a:round/>
                      <a:headEnd type="none" w="med" len="med"/>
                      <a:tailEnd type="none" w="med" len="med"/>
                    </a:lnR>
                    <a:lnT w="6350" cap="flat" cmpd="sng">
                      <a:solidFill>
                        <a:srgbClr val="000000">
                          <a:alpha val="0"/>
                        </a:srgbClr>
                      </a:solidFill>
                      <a:prstDash val="solid"/>
                      <a:round/>
                      <a:headEnd type="none" w="med" len="med"/>
                      <a:tailEnd type="none" w="med" len="med"/>
                    </a:lnT>
                    <a:lnB w="6350" cap="flat" cmpd="sng">
                      <a:solidFill>
                        <a:srgbClr val="000000">
                          <a:alpha val="0"/>
                        </a:srgbClr>
                      </a:solidFill>
                      <a:prstDash val="solid"/>
                      <a:round/>
                      <a:headEnd type="none" w="med" len="med"/>
                      <a:tailEnd type="none" w="med" len="med"/>
                    </a:lnB>
                  </a:tcPr>
                </a:tc>
                <a:tc>
                  <a:txBody>
                    <a:bodyPr/>
                    <a:lstStyle/>
                    <a:p>
                      <a:pPr lvl="0" algn="r" rtl="0">
                        <a:lnSpc>
                          <a:spcPct val="100000"/>
                        </a:lnSpc>
                        <a:spcBef>
                          <a:spcPts val="0"/>
                        </a:spcBef>
                        <a:buNone/>
                      </a:pPr>
                      <a:r>
                        <a:rPr lang="en-AU">
                          <a:latin typeface="Calibri"/>
                          <a:ea typeface="Calibri"/>
                          <a:cs typeface="Calibri"/>
                          <a:sym typeface="Calibri"/>
                        </a:rPr>
                        <a:t>24</a:t>
                      </a:r>
                    </a:p>
                  </a:txBody>
                  <a:tcPr marL="91425" marR="91425" marT="91425" marB="91425">
                    <a:lnL w="6350" cap="flat" cmpd="sng">
                      <a:solidFill>
                        <a:srgbClr val="000000">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tc>
                  <a:txBody>
                    <a:bodyPr/>
                    <a:lstStyle/>
                    <a:p>
                      <a:pPr lvl="0" algn="r" rtl="0">
                        <a:spcBef>
                          <a:spcPts val="0"/>
                        </a:spcBef>
                        <a:buNone/>
                      </a:pPr>
                      <a:r>
                        <a:rPr lang="en-AU">
                          <a:solidFill>
                            <a:schemeClr val="dk1"/>
                          </a:solidFill>
                          <a:latin typeface="Calibri"/>
                          <a:ea typeface="Calibri"/>
                          <a:cs typeface="Calibri"/>
                          <a:sym typeface="Calibri"/>
                        </a:rPr>
                        <a:t>28:40</a:t>
                      </a:r>
                    </a:p>
                  </a:txBody>
                  <a:tcPr marL="91425" marR="91425" marT="91425" marB="91425">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extLst>
                  <a:ext uri="{0D108BD9-81ED-4DB2-BD59-A6C34878D82A}">
                    <a16:rowId xmlns:a16="http://schemas.microsoft.com/office/drawing/2014/main" val="10008"/>
                  </a:ext>
                </a:extLst>
              </a:tr>
              <a:tr h="407800">
                <a:tc>
                  <a:txBody>
                    <a:bodyPr/>
                    <a:lstStyle/>
                    <a:p>
                      <a:pPr lvl="0" rtl="0">
                        <a:lnSpc>
                          <a:spcPct val="100000"/>
                        </a:lnSpc>
                        <a:spcBef>
                          <a:spcPts val="0"/>
                        </a:spcBef>
                        <a:buNone/>
                      </a:pPr>
                      <a:r>
                        <a:rPr lang="en-AU">
                          <a:latin typeface="Calibri"/>
                          <a:ea typeface="Calibri"/>
                          <a:cs typeface="Calibri"/>
                          <a:sym typeface="Calibri"/>
                        </a:rPr>
                        <a:t>Texts for reading – resources</a:t>
                      </a:r>
                    </a:p>
                  </a:txBody>
                  <a:tcPr marL="68575" marR="68575" marT="0" marB="0">
                    <a:lnL w="6350" cap="flat" cmpd="sng">
                      <a:solidFill>
                        <a:srgbClr val="000000">
                          <a:alpha val="0"/>
                        </a:srgbClr>
                      </a:solidFill>
                      <a:prstDash val="solid"/>
                      <a:round/>
                      <a:headEnd type="none" w="med" len="med"/>
                      <a:tailEnd type="none" w="med" len="med"/>
                    </a:lnL>
                    <a:lnR w="6350" cap="flat" cmpd="sng">
                      <a:solidFill>
                        <a:srgbClr val="000000">
                          <a:alpha val="0"/>
                        </a:srgbClr>
                      </a:solidFill>
                      <a:prstDash val="solid"/>
                      <a:round/>
                      <a:headEnd type="none" w="med" len="med"/>
                      <a:tailEnd type="none" w="med" len="med"/>
                    </a:lnR>
                    <a:lnT w="6350" cap="flat" cmpd="sng">
                      <a:solidFill>
                        <a:srgbClr val="000000">
                          <a:alpha val="0"/>
                        </a:srgbClr>
                      </a:solidFill>
                      <a:prstDash val="solid"/>
                      <a:round/>
                      <a:headEnd type="none" w="med" len="med"/>
                      <a:tailEnd type="none" w="med" len="med"/>
                    </a:lnT>
                    <a:lnB w="6350" cap="flat" cmpd="sng">
                      <a:solidFill>
                        <a:srgbClr val="000000">
                          <a:alpha val="0"/>
                        </a:srgbClr>
                      </a:solidFill>
                      <a:prstDash val="solid"/>
                      <a:round/>
                      <a:headEnd type="none" w="med" len="med"/>
                      <a:tailEnd type="none" w="med" len="med"/>
                    </a:lnB>
                  </a:tcPr>
                </a:tc>
                <a:tc>
                  <a:txBody>
                    <a:bodyPr/>
                    <a:lstStyle/>
                    <a:p>
                      <a:pPr lvl="0" algn="r" rtl="0">
                        <a:spcBef>
                          <a:spcPts val="0"/>
                        </a:spcBef>
                        <a:buClr>
                          <a:schemeClr val="dk1"/>
                        </a:buClr>
                        <a:buSzPts val="1100"/>
                        <a:buFont typeface="Arial"/>
                        <a:buNone/>
                      </a:pPr>
                      <a:r>
                        <a:rPr lang="en-AU" sz="1000">
                          <a:solidFill>
                            <a:schemeClr val="dk1"/>
                          </a:solidFill>
                          <a:latin typeface="Verdana"/>
                          <a:ea typeface="Verdana"/>
                          <a:cs typeface="Verdana"/>
                          <a:sym typeface="Verdana"/>
                        </a:rPr>
                        <a:t>25–2</a:t>
                      </a:r>
                    </a:p>
                  </a:txBody>
                  <a:tcPr marL="91425" marR="91425" marT="91425" marB="91425">
                    <a:lnL w="6350" cap="flat" cmpd="sng">
                      <a:solidFill>
                        <a:srgbClr val="000000">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tc>
                  <a:txBody>
                    <a:bodyPr/>
                    <a:lstStyle/>
                    <a:p>
                      <a:pPr lvl="0" algn="r" rtl="0">
                        <a:lnSpc>
                          <a:spcPct val="100000"/>
                        </a:lnSpc>
                        <a:spcBef>
                          <a:spcPts val="0"/>
                        </a:spcBef>
                        <a:buNone/>
                      </a:pPr>
                      <a:r>
                        <a:rPr lang="en-AU">
                          <a:latin typeface="Calibri"/>
                          <a:ea typeface="Calibri"/>
                          <a:cs typeface="Calibri"/>
                          <a:sym typeface="Calibri"/>
                        </a:rPr>
                        <a:t>29:39</a:t>
                      </a:r>
                    </a:p>
                  </a:txBody>
                  <a:tcPr marL="91425" marR="91425" marT="91425" marB="91425">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extLst>
                  <a:ext uri="{0D108BD9-81ED-4DB2-BD59-A6C34878D82A}">
                    <a16:rowId xmlns:a16="http://schemas.microsoft.com/office/drawing/2014/main" val="10009"/>
                  </a:ext>
                </a:extLst>
              </a:tr>
              <a:tr h="407800">
                <a:tc>
                  <a:txBody>
                    <a:bodyPr/>
                    <a:lstStyle/>
                    <a:p>
                      <a:pPr lvl="0" rtl="0">
                        <a:lnSpc>
                          <a:spcPct val="100000"/>
                        </a:lnSpc>
                        <a:spcBef>
                          <a:spcPts val="0"/>
                        </a:spcBef>
                        <a:buNone/>
                      </a:pPr>
                      <a:r>
                        <a:rPr lang="en-AU">
                          <a:latin typeface="Calibri"/>
                          <a:ea typeface="Calibri"/>
                          <a:cs typeface="Calibri"/>
                          <a:sym typeface="Calibri"/>
                        </a:rPr>
                        <a:t>Comprehension and inquiry</a:t>
                      </a:r>
                    </a:p>
                  </a:txBody>
                  <a:tcPr marL="68575" marR="68575" marT="0" marB="0">
                    <a:lnL w="6350" cap="flat" cmpd="sng">
                      <a:solidFill>
                        <a:srgbClr val="000000">
                          <a:alpha val="0"/>
                        </a:srgbClr>
                      </a:solidFill>
                      <a:prstDash val="solid"/>
                      <a:round/>
                      <a:headEnd type="none" w="med" len="med"/>
                      <a:tailEnd type="none" w="med" len="med"/>
                    </a:lnL>
                    <a:lnR w="6350" cap="flat" cmpd="sng">
                      <a:solidFill>
                        <a:srgbClr val="000000">
                          <a:alpha val="0"/>
                        </a:srgbClr>
                      </a:solidFill>
                      <a:prstDash val="solid"/>
                      <a:round/>
                      <a:headEnd type="none" w="med" len="med"/>
                      <a:tailEnd type="none" w="med" len="med"/>
                    </a:lnR>
                    <a:lnT w="6350" cap="flat" cmpd="sng">
                      <a:solidFill>
                        <a:srgbClr val="000000">
                          <a:alpha val="0"/>
                        </a:srgbClr>
                      </a:solidFill>
                      <a:prstDash val="solid"/>
                      <a:round/>
                      <a:headEnd type="none" w="med" len="med"/>
                      <a:tailEnd type="none" w="med" len="med"/>
                    </a:lnT>
                    <a:lnB w="6350" cap="flat" cmpd="sng">
                      <a:solidFill>
                        <a:srgbClr val="000000">
                          <a:alpha val="0"/>
                        </a:srgbClr>
                      </a:solidFill>
                      <a:prstDash val="solid"/>
                      <a:round/>
                      <a:headEnd type="none" w="med" len="med"/>
                      <a:tailEnd type="none" w="med" len="med"/>
                    </a:lnB>
                  </a:tcPr>
                </a:tc>
                <a:tc>
                  <a:txBody>
                    <a:bodyPr/>
                    <a:lstStyle/>
                    <a:p>
                      <a:pPr lvl="0" algn="r" rtl="0">
                        <a:spcBef>
                          <a:spcPts val="0"/>
                        </a:spcBef>
                        <a:buClr>
                          <a:schemeClr val="dk1"/>
                        </a:buClr>
                        <a:buSzPts val="1100"/>
                        <a:buFont typeface="Arial"/>
                        <a:buNone/>
                      </a:pPr>
                      <a:r>
                        <a:rPr lang="en-AU" sz="1000">
                          <a:solidFill>
                            <a:schemeClr val="dk1"/>
                          </a:solidFill>
                          <a:latin typeface="Verdana"/>
                          <a:ea typeface="Verdana"/>
                          <a:cs typeface="Verdana"/>
                          <a:sym typeface="Verdana"/>
                        </a:rPr>
                        <a:t>29–30</a:t>
                      </a:r>
                    </a:p>
                  </a:txBody>
                  <a:tcPr marL="91425" marR="91425" marT="91425" marB="91425">
                    <a:lnL w="6350" cap="flat" cmpd="sng">
                      <a:solidFill>
                        <a:srgbClr val="000000">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tc>
                  <a:txBody>
                    <a:bodyPr/>
                    <a:lstStyle/>
                    <a:p>
                      <a:pPr lvl="0" algn="r" rtl="0">
                        <a:lnSpc>
                          <a:spcPct val="100000"/>
                        </a:lnSpc>
                        <a:spcBef>
                          <a:spcPts val="0"/>
                        </a:spcBef>
                        <a:buNone/>
                      </a:pPr>
                      <a:r>
                        <a:rPr lang="en-AU">
                          <a:latin typeface="Calibri"/>
                          <a:ea typeface="Calibri"/>
                          <a:cs typeface="Calibri"/>
                          <a:sym typeface="Calibri"/>
                        </a:rPr>
                        <a:t>33:17</a:t>
                      </a:r>
                    </a:p>
                  </a:txBody>
                  <a:tcPr marL="91425" marR="91425" marT="91425" marB="91425">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extLst>
                  <a:ext uri="{0D108BD9-81ED-4DB2-BD59-A6C34878D82A}">
                    <a16:rowId xmlns:a16="http://schemas.microsoft.com/office/drawing/2014/main" val="10010"/>
                  </a:ext>
                </a:extLst>
              </a:tr>
              <a:tr h="407800">
                <a:tc>
                  <a:txBody>
                    <a:bodyPr/>
                    <a:lstStyle/>
                    <a:p>
                      <a:pPr lvl="0" rtl="0">
                        <a:lnSpc>
                          <a:spcPct val="100000"/>
                        </a:lnSpc>
                        <a:spcBef>
                          <a:spcPts val="0"/>
                        </a:spcBef>
                        <a:buNone/>
                      </a:pPr>
                      <a:r>
                        <a:rPr lang="en-AU">
                          <a:latin typeface="Calibri"/>
                          <a:ea typeface="Calibri"/>
                          <a:cs typeface="Calibri"/>
                          <a:sym typeface="Calibri"/>
                        </a:rPr>
                        <a:t>More resources</a:t>
                      </a:r>
                    </a:p>
                  </a:txBody>
                  <a:tcPr marL="68575" marR="68575" marT="0" marB="0">
                    <a:lnL w="6350" cap="flat" cmpd="sng">
                      <a:solidFill>
                        <a:srgbClr val="000000">
                          <a:alpha val="0"/>
                        </a:srgbClr>
                      </a:solidFill>
                      <a:prstDash val="solid"/>
                      <a:round/>
                      <a:headEnd type="none" w="med" len="med"/>
                      <a:tailEnd type="none" w="med" len="med"/>
                    </a:lnL>
                    <a:lnR w="6350" cap="flat" cmpd="sng">
                      <a:solidFill>
                        <a:srgbClr val="000000">
                          <a:alpha val="0"/>
                        </a:srgbClr>
                      </a:solidFill>
                      <a:prstDash val="solid"/>
                      <a:round/>
                      <a:headEnd type="none" w="med" len="med"/>
                      <a:tailEnd type="none" w="med" len="med"/>
                    </a:lnR>
                    <a:lnT w="6350" cap="flat" cmpd="sng">
                      <a:solidFill>
                        <a:srgbClr val="000000">
                          <a:alpha val="0"/>
                        </a:srgbClr>
                      </a:solidFill>
                      <a:prstDash val="solid"/>
                      <a:round/>
                      <a:headEnd type="none" w="med" len="med"/>
                      <a:tailEnd type="none" w="med" len="med"/>
                    </a:lnT>
                    <a:lnB w="6350" cap="flat" cmpd="sng">
                      <a:solidFill>
                        <a:srgbClr val="000000">
                          <a:alpha val="0"/>
                        </a:srgbClr>
                      </a:solidFill>
                      <a:prstDash val="solid"/>
                      <a:round/>
                      <a:headEnd type="none" w="med" len="med"/>
                      <a:tailEnd type="none" w="med" len="med"/>
                    </a:lnB>
                  </a:tcPr>
                </a:tc>
                <a:tc>
                  <a:txBody>
                    <a:bodyPr/>
                    <a:lstStyle/>
                    <a:p>
                      <a:pPr lvl="0" algn="r" rtl="0">
                        <a:spcBef>
                          <a:spcPts val="0"/>
                        </a:spcBef>
                        <a:buClr>
                          <a:schemeClr val="dk1"/>
                        </a:buClr>
                        <a:buSzPts val="1100"/>
                        <a:buFont typeface="Arial"/>
                        <a:buNone/>
                      </a:pPr>
                      <a:r>
                        <a:rPr lang="en-AU" sz="1000">
                          <a:solidFill>
                            <a:schemeClr val="dk1"/>
                          </a:solidFill>
                          <a:latin typeface="Verdana"/>
                          <a:ea typeface="Verdana"/>
                          <a:cs typeface="Verdana"/>
                          <a:sym typeface="Verdana"/>
                        </a:rPr>
                        <a:t>31–33</a:t>
                      </a:r>
                    </a:p>
                  </a:txBody>
                  <a:tcPr marL="91425" marR="91425" marT="91425" marB="91425">
                    <a:lnL w="6350" cap="flat" cmpd="sng">
                      <a:solidFill>
                        <a:srgbClr val="000000">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tc>
                  <a:txBody>
                    <a:bodyPr/>
                    <a:lstStyle/>
                    <a:p>
                      <a:pPr lvl="0" algn="r" rtl="0">
                        <a:lnSpc>
                          <a:spcPct val="100000"/>
                        </a:lnSpc>
                        <a:spcBef>
                          <a:spcPts val="0"/>
                        </a:spcBef>
                        <a:buNone/>
                      </a:pPr>
                      <a:r>
                        <a:rPr lang="en-AU">
                          <a:latin typeface="Calibri"/>
                          <a:ea typeface="Calibri"/>
                          <a:cs typeface="Calibri"/>
                          <a:sym typeface="Calibri"/>
                        </a:rPr>
                        <a:t>34:36</a:t>
                      </a:r>
                    </a:p>
                  </a:txBody>
                  <a:tcPr marL="91425" marR="91425" marT="91425" marB="91425">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extLst>
                  <a:ext uri="{0D108BD9-81ED-4DB2-BD59-A6C34878D82A}">
                    <a16:rowId xmlns:a16="http://schemas.microsoft.com/office/drawing/2014/main" val="10011"/>
                  </a:ext>
                </a:extLst>
              </a:tr>
              <a:tr h="407800">
                <a:tc>
                  <a:txBody>
                    <a:bodyPr/>
                    <a:lstStyle/>
                    <a:p>
                      <a:pPr lvl="0" rtl="0">
                        <a:lnSpc>
                          <a:spcPct val="100000"/>
                        </a:lnSpc>
                        <a:spcBef>
                          <a:spcPts val="0"/>
                        </a:spcBef>
                        <a:buNone/>
                      </a:pPr>
                      <a:r>
                        <a:rPr lang="en-AU">
                          <a:latin typeface="Calibri"/>
                          <a:ea typeface="Calibri"/>
                          <a:cs typeface="Calibri"/>
                          <a:sym typeface="Calibri"/>
                        </a:rPr>
                        <a:t>Reflection</a:t>
                      </a:r>
                    </a:p>
                  </a:txBody>
                  <a:tcPr marL="68575" marR="68575" marT="0" marB="0">
                    <a:lnL w="6350" cap="flat" cmpd="sng">
                      <a:solidFill>
                        <a:srgbClr val="000000">
                          <a:alpha val="0"/>
                        </a:srgbClr>
                      </a:solidFill>
                      <a:prstDash val="solid"/>
                      <a:round/>
                      <a:headEnd type="none" w="med" len="med"/>
                      <a:tailEnd type="none" w="med" len="med"/>
                    </a:lnL>
                    <a:lnR w="6350" cap="flat" cmpd="sng">
                      <a:solidFill>
                        <a:srgbClr val="000000">
                          <a:alpha val="0"/>
                        </a:srgbClr>
                      </a:solidFill>
                      <a:prstDash val="solid"/>
                      <a:round/>
                      <a:headEnd type="none" w="med" len="med"/>
                      <a:tailEnd type="none" w="med" len="med"/>
                    </a:lnR>
                    <a:lnT w="6350" cap="flat" cmpd="sng">
                      <a:solidFill>
                        <a:srgbClr val="000000">
                          <a:alpha val="0"/>
                        </a:srgbClr>
                      </a:solidFill>
                      <a:prstDash val="solid"/>
                      <a:round/>
                      <a:headEnd type="none" w="med" len="med"/>
                      <a:tailEnd type="none" w="med" len="med"/>
                    </a:lnT>
                    <a:lnB w="6350" cap="flat" cmpd="sng">
                      <a:solidFill>
                        <a:srgbClr val="000000">
                          <a:alpha val="0"/>
                        </a:srgbClr>
                      </a:solidFill>
                      <a:prstDash val="solid"/>
                      <a:round/>
                      <a:headEnd type="none" w="med" len="med"/>
                      <a:tailEnd type="none" w="med" len="med"/>
                    </a:lnB>
                  </a:tcPr>
                </a:tc>
                <a:tc>
                  <a:txBody>
                    <a:bodyPr/>
                    <a:lstStyle/>
                    <a:p>
                      <a:pPr lvl="0" algn="r" rtl="0">
                        <a:spcBef>
                          <a:spcPts val="0"/>
                        </a:spcBef>
                        <a:buClr>
                          <a:schemeClr val="dk1"/>
                        </a:buClr>
                        <a:buSzPts val="1100"/>
                        <a:buFont typeface="Arial"/>
                        <a:buNone/>
                      </a:pPr>
                      <a:r>
                        <a:rPr lang="en-AU" sz="1000">
                          <a:solidFill>
                            <a:schemeClr val="dk1"/>
                          </a:solidFill>
                          <a:latin typeface="Verdana"/>
                          <a:ea typeface="Verdana"/>
                          <a:cs typeface="Verdana"/>
                          <a:sym typeface="Verdana"/>
                        </a:rPr>
                        <a:t>34</a:t>
                      </a:r>
                    </a:p>
                  </a:txBody>
                  <a:tcPr marL="91425" marR="91425" marT="91425" marB="91425">
                    <a:lnL w="6350" cap="flat" cmpd="sng">
                      <a:solidFill>
                        <a:srgbClr val="000000">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tc>
                  <a:txBody>
                    <a:bodyPr/>
                    <a:lstStyle/>
                    <a:p>
                      <a:pPr lvl="0" algn="r" rtl="0">
                        <a:lnSpc>
                          <a:spcPct val="100000"/>
                        </a:lnSpc>
                        <a:spcBef>
                          <a:spcPts val="0"/>
                        </a:spcBef>
                        <a:buNone/>
                      </a:pPr>
                      <a:r>
                        <a:rPr lang="en-AU">
                          <a:latin typeface="Calibri"/>
                          <a:ea typeface="Calibri"/>
                          <a:cs typeface="Calibri"/>
                          <a:sym typeface="Calibri"/>
                        </a:rPr>
                        <a:t>37:08</a:t>
                      </a:r>
                    </a:p>
                  </a:txBody>
                  <a:tcPr marL="91425" marR="91425" marT="91425" marB="91425">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extLst>
                  <a:ext uri="{0D108BD9-81ED-4DB2-BD59-A6C34878D82A}">
                    <a16:rowId xmlns:a16="http://schemas.microsoft.com/office/drawing/2014/main" val="10012"/>
                  </a:ext>
                </a:extLst>
              </a:tr>
              <a:tr h="407800">
                <a:tc>
                  <a:txBody>
                    <a:bodyPr/>
                    <a:lstStyle/>
                    <a:p>
                      <a:pPr lvl="0" rtl="0">
                        <a:lnSpc>
                          <a:spcPct val="100000"/>
                        </a:lnSpc>
                        <a:spcBef>
                          <a:spcPts val="0"/>
                        </a:spcBef>
                        <a:buNone/>
                      </a:pPr>
                      <a:r>
                        <a:rPr lang="en-AU">
                          <a:latin typeface="Calibri"/>
                          <a:ea typeface="Calibri"/>
                          <a:cs typeface="Calibri"/>
                          <a:sym typeface="Calibri"/>
                        </a:rPr>
                        <a:t>Contact details and thanks</a:t>
                      </a:r>
                    </a:p>
                  </a:txBody>
                  <a:tcPr marL="68575" marR="68575" marT="0" marB="0">
                    <a:lnL w="6350" cap="flat" cmpd="sng">
                      <a:solidFill>
                        <a:srgbClr val="000000">
                          <a:alpha val="0"/>
                        </a:srgbClr>
                      </a:solidFill>
                      <a:prstDash val="solid"/>
                      <a:round/>
                      <a:headEnd type="none" w="med" len="med"/>
                      <a:tailEnd type="none" w="med" len="med"/>
                    </a:lnL>
                    <a:lnR w="6350" cap="flat" cmpd="sng">
                      <a:solidFill>
                        <a:srgbClr val="000000">
                          <a:alpha val="0"/>
                        </a:srgbClr>
                      </a:solidFill>
                      <a:prstDash val="solid"/>
                      <a:round/>
                      <a:headEnd type="none" w="med" len="med"/>
                      <a:tailEnd type="none" w="med" len="med"/>
                    </a:lnR>
                    <a:lnT w="6350" cap="flat" cmpd="sng">
                      <a:solidFill>
                        <a:srgbClr val="000000">
                          <a:alpha val="0"/>
                        </a:srgbClr>
                      </a:solidFill>
                      <a:prstDash val="solid"/>
                      <a:round/>
                      <a:headEnd type="none" w="med" len="med"/>
                      <a:tailEnd type="none" w="med" len="med"/>
                    </a:lnT>
                    <a:lnB w="6350" cap="flat" cmpd="sng">
                      <a:solidFill>
                        <a:srgbClr val="000000">
                          <a:alpha val="0"/>
                        </a:srgbClr>
                      </a:solidFill>
                      <a:prstDash val="solid"/>
                      <a:round/>
                      <a:headEnd type="none" w="med" len="med"/>
                      <a:tailEnd type="none" w="med" len="med"/>
                    </a:lnB>
                  </a:tcPr>
                </a:tc>
                <a:tc>
                  <a:txBody>
                    <a:bodyPr/>
                    <a:lstStyle/>
                    <a:p>
                      <a:pPr lvl="0" algn="r" rtl="0">
                        <a:lnSpc>
                          <a:spcPct val="100000"/>
                        </a:lnSpc>
                        <a:spcBef>
                          <a:spcPts val="0"/>
                        </a:spcBef>
                        <a:buNone/>
                      </a:pPr>
                      <a:r>
                        <a:rPr lang="en-AU">
                          <a:latin typeface="Calibri"/>
                          <a:ea typeface="Calibri"/>
                          <a:cs typeface="Calibri"/>
                          <a:sym typeface="Calibri"/>
                        </a:rPr>
                        <a:t>35</a:t>
                      </a:r>
                    </a:p>
                  </a:txBody>
                  <a:tcPr marL="91425" marR="91425" marT="91425" marB="91425">
                    <a:lnL w="6350" cap="flat" cmpd="sng">
                      <a:solidFill>
                        <a:srgbClr val="000000">
                          <a:alpha val="0"/>
                        </a:srgbClr>
                      </a:solidFill>
                      <a:prstDash val="solid"/>
                      <a:round/>
                      <a:headEnd type="none" w="med" len="med"/>
                      <a:tailEnd type="none" w="med" len="med"/>
                    </a:lnL>
                    <a:lnT w="9525" cap="flat" cmpd="sng">
                      <a:solidFill>
                        <a:srgbClr val="9E9E9E">
                          <a:alpha val="0"/>
                        </a:srgbClr>
                      </a:solidFill>
                      <a:prstDash val="solid"/>
                      <a:round/>
                      <a:headEnd type="none" w="med" len="med"/>
                      <a:tailEnd type="none" w="med" len="med"/>
                    </a:lnT>
                  </a:tcPr>
                </a:tc>
                <a:tc>
                  <a:txBody>
                    <a:bodyPr/>
                    <a:lstStyle/>
                    <a:p>
                      <a:pPr lvl="0" algn="r" rtl="0">
                        <a:lnSpc>
                          <a:spcPct val="100000"/>
                        </a:lnSpc>
                        <a:spcBef>
                          <a:spcPts val="0"/>
                        </a:spcBef>
                        <a:buNone/>
                      </a:pPr>
                      <a:r>
                        <a:rPr lang="en-AU">
                          <a:latin typeface="Calibri"/>
                          <a:ea typeface="Calibri"/>
                          <a:cs typeface="Calibri"/>
                          <a:sym typeface="Calibri"/>
                        </a:rPr>
                        <a:t>37:34</a:t>
                      </a:r>
                    </a:p>
                  </a:txBody>
                  <a:tcPr marL="91425" marR="91425" marT="91425" marB="91425">
                    <a:lnT w="9525" cap="flat" cmpd="sng">
                      <a:solidFill>
                        <a:srgbClr val="9E9E9E">
                          <a:alpha val="0"/>
                        </a:srgbClr>
                      </a:solidFill>
                      <a:prstDash val="solid"/>
                      <a:round/>
                      <a:headEnd type="none" w="med" len="med"/>
                      <a:tailEnd type="none" w="med" len="med"/>
                    </a:lnT>
                  </a:tcPr>
                </a:tc>
                <a:extLst>
                  <a:ext uri="{0D108BD9-81ED-4DB2-BD59-A6C34878D82A}">
                    <a16:rowId xmlns:a16="http://schemas.microsoft.com/office/drawing/2014/main" val="10013"/>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title"/>
          </p:nvPr>
        </p:nvSpPr>
        <p:spPr>
          <a:xfrm>
            <a:off x="1648981" y="35945"/>
            <a:ext cx="3881632" cy="1052379"/>
          </a:xfrm>
          <a:prstGeom prst="rect">
            <a:avLst/>
          </a:prstGeom>
          <a:noFill/>
          <a:ln>
            <a:noFill/>
          </a:ln>
        </p:spPr>
        <p:txBody>
          <a:bodyPr wrap="square" lIns="91425" tIns="91425" rIns="91425" bIns="91425" anchor="b" anchorCtr="0">
            <a:noAutofit/>
          </a:bodyPr>
          <a:lstStyle/>
          <a:p>
            <a:pPr marL="0" marR="0" lvl="0" indent="-38100" algn="l" rtl="0">
              <a:lnSpc>
                <a:spcPct val="100000"/>
              </a:lnSpc>
              <a:spcBef>
                <a:spcPts val="0"/>
              </a:spcBef>
              <a:spcAft>
                <a:spcPts val="0"/>
              </a:spcAft>
              <a:buClr>
                <a:schemeClr val="accent1"/>
              </a:buClr>
              <a:buSzPts val="600"/>
              <a:buFont typeface="Arial"/>
              <a:buNone/>
            </a:pPr>
            <a:br>
              <a:rPr lang="en-AU" sz="2400" b="1" i="0" u="none" strike="noStrike" cap="none">
                <a:solidFill>
                  <a:schemeClr val="accent1"/>
                </a:solidFill>
                <a:latin typeface="Calibri"/>
                <a:ea typeface="Calibri"/>
                <a:cs typeface="Calibri"/>
                <a:sym typeface="Calibri"/>
              </a:rPr>
            </a:br>
            <a:br>
              <a:rPr lang="en-AU" sz="2400" b="1" i="0" u="none" strike="noStrike" cap="none">
                <a:solidFill>
                  <a:schemeClr val="accent1"/>
                </a:solidFill>
                <a:latin typeface="Calibri"/>
                <a:ea typeface="Calibri"/>
                <a:cs typeface="Calibri"/>
                <a:sym typeface="Calibri"/>
              </a:rPr>
            </a:br>
            <a:br>
              <a:rPr lang="en-AU" sz="2400" b="1" i="0" u="none" strike="noStrike" cap="none">
                <a:solidFill>
                  <a:schemeClr val="accent1"/>
                </a:solidFill>
                <a:latin typeface="Calibri"/>
                <a:ea typeface="Calibri"/>
                <a:cs typeface="Calibri"/>
                <a:sym typeface="Calibri"/>
              </a:rPr>
            </a:br>
            <a:br>
              <a:rPr lang="en-AU" sz="2400" b="1" i="0" u="none" strike="noStrike" cap="none">
                <a:solidFill>
                  <a:schemeClr val="accent1"/>
                </a:solidFill>
                <a:latin typeface="Calibri"/>
                <a:ea typeface="Calibri"/>
                <a:cs typeface="Calibri"/>
                <a:sym typeface="Calibri"/>
              </a:rPr>
            </a:br>
            <a:br>
              <a:rPr lang="en-AU" sz="2400" b="1" i="0" u="none" strike="noStrike" cap="none">
                <a:solidFill>
                  <a:schemeClr val="accent1"/>
                </a:solidFill>
                <a:latin typeface="Calibri"/>
                <a:ea typeface="Calibri"/>
                <a:cs typeface="Calibri"/>
                <a:sym typeface="Calibri"/>
              </a:rPr>
            </a:br>
            <a:br>
              <a:rPr lang="en-AU" sz="2400" b="1" i="0" u="none" strike="noStrike" cap="none">
                <a:solidFill>
                  <a:schemeClr val="accent1"/>
                </a:solidFill>
                <a:latin typeface="Calibri"/>
                <a:ea typeface="Calibri"/>
                <a:cs typeface="Calibri"/>
                <a:sym typeface="Calibri"/>
              </a:rPr>
            </a:br>
            <a:endParaRPr lang="en-AU" sz="2400" b="1" i="0" u="none" strike="noStrike" cap="none">
              <a:solidFill>
                <a:schemeClr val="accent1"/>
              </a:solidFill>
              <a:latin typeface="Calibri"/>
              <a:ea typeface="Calibri"/>
              <a:cs typeface="Calibri"/>
              <a:sym typeface="Calibri"/>
            </a:endParaRPr>
          </a:p>
        </p:txBody>
      </p:sp>
      <p:sp>
        <p:nvSpPr>
          <p:cNvPr id="287" name="Shape 287"/>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63500" algn="l" rtl="0">
              <a:lnSpc>
                <a:spcPct val="100000"/>
              </a:lnSpc>
              <a:spcBef>
                <a:spcPts val="0"/>
              </a:spcBef>
              <a:spcAft>
                <a:spcPts val="0"/>
              </a:spcAft>
              <a:buClr>
                <a:schemeClr val="accent2"/>
              </a:buClr>
              <a:buSzPts val="100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288" name="Shape 288" descr="IPL Logo CMYK English.jpg"/>
          <p:cNvPicPr preferRelativeResize="0"/>
          <p:nvPr/>
        </p:nvPicPr>
        <p:blipFill rotWithShape="1">
          <a:blip r:embed="rId4">
            <a:alphaModFix/>
          </a:blip>
          <a:srcRect/>
          <a:stretch/>
        </p:blipFill>
        <p:spPr>
          <a:xfrm>
            <a:off x="7675457" y="5963828"/>
            <a:ext cx="1447983" cy="866869"/>
          </a:xfrm>
          <a:prstGeom prst="rect">
            <a:avLst/>
          </a:prstGeom>
          <a:noFill/>
          <a:ln>
            <a:noFill/>
          </a:ln>
        </p:spPr>
      </p:pic>
      <p:sp>
        <p:nvSpPr>
          <p:cNvPr id="289" name="Shape 289"/>
          <p:cNvSpPr txBox="1"/>
          <p:nvPr/>
        </p:nvSpPr>
        <p:spPr>
          <a:xfrm>
            <a:off x="549275" y="18189"/>
            <a:ext cx="8042273" cy="911224"/>
          </a:xfrm>
          <a:prstGeom prst="rect">
            <a:avLst/>
          </a:prstGeom>
          <a:noFill/>
          <a:ln>
            <a:noFill/>
          </a:ln>
        </p:spPr>
        <p:txBody>
          <a:bodyPr wrap="square" lIns="91425" tIns="91425" rIns="91425" bIns="91425" anchor="b" anchorCtr="0">
            <a:noAutofit/>
          </a:bodyPr>
          <a:lstStyle/>
          <a:p>
            <a:pPr marL="0" marR="0" lvl="0" indent="-50800" algn="ctr" rtl="0">
              <a:lnSpc>
                <a:spcPct val="100000"/>
              </a:lnSpc>
              <a:spcBef>
                <a:spcPts val="0"/>
              </a:spcBef>
              <a:spcAft>
                <a:spcPts val="0"/>
              </a:spcAft>
              <a:buClr>
                <a:schemeClr val="accent1"/>
              </a:buClr>
              <a:buSzPts val="800"/>
              <a:buFont typeface="Arial"/>
              <a:buNone/>
            </a:pPr>
            <a:r>
              <a:rPr lang="en-AU" sz="3200" b="1" i="0" u="none" strike="noStrike" cap="none">
                <a:solidFill>
                  <a:schemeClr val="accent1"/>
                </a:solidFill>
                <a:latin typeface="Calibri"/>
                <a:ea typeface="Calibri"/>
                <a:cs typeface="Calibri"/>
                <a:sym typeface="Calibri"/>
              </a:rPr>
              <a:t>Inquiry?</a:t>
            </a:r>
          </a:p>
        </p:txBody>
      </p:sp>
      <p:pic>
        <p:nvPicPr>
          <p:cNvPr id="290" name="Shape 290" descr="Entoloma hochstetteri (Steve Reekie)"/>
          <p:cNvPicPr preferRelativeResize="0"/>
          <p:nvPr/>
        </p:nvPicPr>
        <p:blipFill rotWithShape="1">
          <a:blip r:embed="rId5">
            <a:alphaModFix/>
          </a:blip>
          <a:srcRect/>
          <a:stretch/>
        </p:blipFill>
        <p:spPr>
          <a:xfrm>
            <a:off x="2045759" y="981578"/>
            <a:ext cx="4998685" cy="5230537"/>
          </a:xfrm>
          <a:prstGeom prst="rect">
            <a:avLst/>
          </a:prstGeom>
          <a:noFill/>
          <a:ln>
            <a:noFill/>
          </a:ln>
        </p:spPr>
      </p:pic>
      <p:sp>
        <p:nvSpPr>
          <p:cNvPr id="291" name="Shape 291"/>
          <p:cNvSpPr txBox="1"/>
          <p:nvPr/>
        </p:nvSpPr>
        <p:spPr>
          <a:xfrm>
            <a:off x="5850713" y="5928992"/>
            <a:ext cx="1310151" cy="183929"/>
          </a:xfrm>
          <a:prstGeom prst="rect">
            <a:avLst/>
          </a:prstGeom>
          <a:noFill/>
          <a:ln>
            <a:noFill/>
          </a:ln>
        </p:spPr>
        <p:txBody>
          <a:bodyPr wrap="square" lIns="91425" tIns="91425" rIns="91425" bIns="91425" anchor="t" anchorCtr="0">
            <a:noAutofit/>
          </a:bodyPr>
          <a:lstStyle/>
          <a:p>
            <a:pPr marL="0" marR="0" lvl="0" indent="-64948" algn="ctr" rtl="0">
              <a:lnSpc>
                <a:spcPct val="100000"/>
              </a:lnSpc>
              <a:spcBef>
                <a:spcPts val="0"/>
              </a:spcBef>
              <a:spcAft>
                <a:spcPts val="0"/>
              </a:spcAft>
              <a:buClr>
                <a:schemeClr val="dk1"/>
              </a:buClr>
              <a:buSzPts val="1023"/>
              <a:buFont typeface="Arial"/>
              <a:buNone/>
            </a:pPr>
            <a:r>
              <a:rPr lang="en-AU" sz="1350" b="0" i="0" u="none" strike="noStrike" cap="none">
                <a:solidFill>
                  <a:srgbClr val="4C4C4C"/>
                </a:solidFill>
                <a:highlight>
                  <a:srgbClr val="F2F2F2"/>
                </a:highlight>
                <a:latin typeface="Arial"/>
                <a:ea typeface="Arial"/>
                <a:cs typeface="Arial"/>
                <a:sym typeface="Arial"/>
              </a:rPr>
              <a:t>Steve Reekie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Shape 297"/>
          <p:cNvSpPr txBox="1">
            <a:spLocks noGrp="1"/>
          </p:cNvSpPr>
          <p:nvPr>
            <p:ph type="title"/>
          </p:nvPr>
        </p:nvSpPr>
        <p:spPr>
          <a:xfrm>
            <a:off x="1648981" y="35945"/>
            <a:ext cx="3881632" cy="1052379"/>
          </a:xfrm>
          <a:prstGeom prst="rect">
            <a:avLst/>
          </a:prstGeom>
          <a:noFill/>
          <a:ln>
            <a:noFill/>
          </a:ln>
        </p:spPr>
        <p:txBody>
          <a:bodyPr wrap="square" lIns="91425" tIns="91425" rIns="91425" bIns="91425" anchor="b" anchorCtr="0">
            <a:noAutofit/>
          </a:bodyPr>
          <a:lstStyle/>
          <a:p>
            <a:pPr marL="0" marR="0" lvl="0" indent="-38100" algn="l" rtl="0">
              <a:lnSpc>
                <a:spcPct val="100000"/>
              </a:lnSpc>
              <a:spcBef>
                <a:spcPts val="0"/>
              </a:spcBef>
              <a:spcAft>
                <a:spcPts val="0"/>
              </a:spcAft>
              <a:buClr>
                <a:schemeClr val="accent1"/>
              </a:buClr>
              <a:buSzPts val="600"/>
              <a:buFont typeface="Arial"/>
              <a:buNone/>
            </a:pPr>
            <a:br>
              <a:rPr lang="en-AU" sz="2400" b="1" i="0" u="none" strike="noStrike" cap="none">
                <a:solidFill>
                  <a:schemeClr val="accent1"/>
                </a:solidFill>
                <a:latin typeface="Calibri"/>
                <a:ea typeface="Calibri"/>
                <a:cs typeface="Calibri"/>
                <a:sym typeface="Calibri"/>
              </a:rPr>
            </a:br>
            <a:br>
              <a:rPr lang="en-AU" sz="2400" b="1" i="0" u="none" strike="noStrike" cap="none">
                <a:solidFill>
                  <a:schemeClr val="accent1"/>
                </a:solidFill>
                <a:latin typeface="Calibri"/>
                <a:ea typeface="Calibri"/>
                <a:cs typeface="Calibri"/>
                <a:sym typeface="Calibri"/>
              </a:rPr>
            </a:br>
            <a:br>
              <a:rPr lang="en-AU" sz="2400" b="1" i="0" u="none" strike="noStrike" cap="none">
                <a:solidFill>
                  <a:schemeClr val="accent1"/>
                </a:solidFill>
                <a:latin typeface="Calibri"/>
                <a:ea typeface="Calibri"/>
                <a:cs typeface="Calibri"/>
                <a:sym typeface="Calibri"/>
              </a:rPr>
            </a:br>
            <a:br>
              <a:rPr lang="en-AU" sz="2400" b="1" i="0" u="none" strike="noStrike" cap="none">
                <a:solidFill>
                  <a:schemeClr val="accent1"/>
                </a:solidFill>
                <a:latin typeface="Calibri"/>
                <a:ea typeface="Calibri"/>
                <a:cs typeface="Calibri"/>
                <a:sym typeface="Calibri"/>
              </a:rPr>
            </a:br>
            <a:br>
              <a:rPr lang="en-AU" sz="2400" b="1" i="0" u="none" strike="noStrike" cap="none">
                <a:solidFill>
                  <a:schemeClr val="accent1"/>
                </a:solidFill>
                <a:latin typeface="Calibri"/>
                <a:ea typeface="Calibri"/>
                <a:cs typeface="Calibri"/>
                <a:sym typeface="Calibri"/>
              </a:rPr>
            </a:br>
            <a:br>
              <a:rPr lang="en-AU" sz="2400" b="1" i="0" u="none" strike="noStrike" cap="none">
                <a:solidFill>
                  <a:schemeClr val="accent1"/>
                </a:solidFill>
                <a:latin typeface="Calibri"/>
                <a:ea typeface="Calibri"/>
                <a:cs typeface="Calibri"/>
                <a:sym typeface="Calibri"/>
              </a:rPr>
            </a:br>
            <a:endParaRPr lang="en-AU" sz="2400" b="1" i="0" u="none" strike="noStrike" cap="none">
              <a:solidFill>
                <a:schemeClr val="accent1"/>
              </a:solidFill>
              <a:latin typeface="Calibri"/>
              <a:ea typeface="Calibri"/>
              <a:cs typeface="Calibri"/>
              <a:sym typeface="Calibri"/>
            </a:endParaRPr>
          </a:p>
        </p:txBody>
      </p:sp>
      <p:sp>
        <p:nvSpPr>
          <p:cNvPr id="298" name="Shape 298"/>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63500" algn="l" rtl="0">
              <a:lnSpc>
                <a:spcPct val="100000"/>
              </a:lnSpc>
              <a:spcBef>
                <a:spcPts val="0"/>
              </a:spcBef>
              <a:spcAft>
                <a:spcPts val="0"/>
              </a:spcAft>
              <a:buClr>
                <a:schemeClr val="accent2"/>
              </a:buClr>
              <a:buSzPts val="100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299" name="Shape 299" descr="IPL Logo CMYK English.jpg"/>
          <p:cNvPicPr preferRelativeResize="0"/>
          <p:nvPr/>
        </p:nvPicPr>
        <p:blipFill rotWithShape="1">
          <a:blip r:embed="rId4">
            <a:alphaModFix/>
          </a:blip>
          <a:srcRect/>
          <a:stretch/>
        </p:blipFill>
        <p:spPr>
          <a:xfrm>
            <a:off x="7675457" y="5963828"/>
            <a:ext cx="1447983" cy="866869"/>
          </a:xfrm>
          <a:prstGeom prst="rect">
            <a:avLst/>
          </a:prstGeom>
          <a:noFill/>
          <a:ln>
            <a:noFill/>
          </a:ln>
        </p:spPr>
      </p:pic>
      <p:sp>
        <p:nvSpPr>
          <p:cNvPr id="300" name="Shape 300"/>
          <p:cNvSpPr txBox="1"/>
          <p:nvPr/>
        </p:nvSpPr>
        <p:spPr>
          <a:xfrm>
            <a:off x="549275" y="35945"/>
            <a:ext cx="8042273" cy="911224"/>
          </a:xfrm>
          <a:prstGeom prst="rect">
            <a:avLst/>
          </a:prstGeom>
          <a:noFill/>
          <a:ln>
            <a:noFill/>
          </a:ln>
        </p:spPr>
        <p:txBody>
          <a:bodyPr wrap="square" lIns="91425" tIns="91425" rIns="91425" bIns="91425" anchor="b" anchorCtr="0">
            <a:noAutofit/>
          </a:bodyPr>
          <a:lstStyle/>
          <a:p>
            <a:pPr marL="0" marR="0" lvl="0" indent="-50800" algn="ctr" rtl="0">
              <a:lnSpc>
                <a:spcPct val="100000"/>
              </a:lnSpc>
              <a:spcBef>
                <a:spcPts val="0"/>
              </a:spcBef>
              <a:spcAft>
                <a:spcPts val="0"/>
              </a:spcAft>
              <a:buClr>
                <a:schemeClr val="accent1"/>
              </a:buClr>
              <a:buSzPts val="800"/>
              <a:buFont typeface="Arial"/>
              <a:buNone/>
            </a:pPr>
            <a:r>
              <a:rPr lang="en-AU" sz="3200" b="1" i="0" u="none" strike="noStrike" cap="none">
                <a:solidFill>
                  <a:schemeClr val="accent1"/>
                </a:solidFill>
                <a:latin typeface="Calibri"/>
                <a:ea typeface="Calibri"/>
                <a:cs typeface="Calibri"/>
                <a:sym typeface="Calibri"/>
              </a:rPr>
              <a:t>Texts can provide context</a:t>
            </a:r>
          </a:p>
        </p:txBody>
      </p:sp>
      <p:pic>
        <p:nvPicPr>
          <p:cNvPr id="301" name="Shape 301"/>
          <p:cNvPicPr preferRelativeResize="0"/>
          <p:nvPr/>
        </p:nvPicPr>
        <p:blipFill rotWithShape="1">
          <a:blip r:embed="rId5">
            <a:alphaModFix/>
          </a:blip>
          <a:srcRect/>
          <a:stretch/>
        </p:blipFill>
        <p:spPr>
          <a:xfrm>
            <a:off x="268671" y="2182301"/>
            <a:ext cx="3513920" cy="4072637"/>
          </a:xfrm>
          <a:prstGeom prst="rect">
            <a:avLst/>
          </a:prstGeom>
          <a:noFill/>
          <a:ln w="9525" cap="flat" cmpd="sng">
            <a:solidFill>
              <a:srgbClr val="4F81BD"/>
            </a:solidFill>
            <a:prstDash val="solid"/>
            <a:round/>
            <a:headEnd type="none" w="med" len="med"/>
            <a:tailEnd type="none" w="med" len="med"/>
          </a:ln>
        </p:spPr>
      </p:pic>
      <p:sp>
        <p:nvSpPr>
          <p:cNvPr id="302" name="Shape 302"/>
          <p:cNvSpPr/>
          <p:nvPr/>
        </p:nvSpPr>
        <p:spPr>
          <a:xfrm>
            <a:off x="549274" y="947169"/>
            <a:ext cx="8042273" cy="1200328"/>
          </a:xfrm>
          <a:prstGeom prst="rect">
            <a:avLst/>
          </a:prstGeom>
          <a:noFill/>
          <a:ln>
            <a:noFill/>
          </a:ln>
        </p:spPr>
        <p:txBody>
          <a:bodyPr wrap="square" lIns="91425" tIns="45700" rIns="91425" bIns="45700" anchor="t" anchorCtr="0">
            <a:noAutofit/>
          </a:bodyPr>
          <a:lstStyle/>
          <a:p>
            <a:pPr marL="0" marR="0" lvl="0" indent="-38100" algn="l" rtl="0">
              <a:lnSpc>
                <a:spcPct val="100000"/>
              </a:lnSpc>
              <a:spcBef>
                <a:spcPts val="0"/>
              </a:spcBef>
              <a:spcAft>
                <a:spcPts val="0"/>
              </a:spcAft>
              <a:buClr>
                <a:srgbClr val="000000"/>
              </a:buClr>
              <a:buSzPts val="600"/>
              <a:buFont typeface="Arial"/>
              <a:buNone/>
            </a:pPr>
            <a:r>
              <a:rPr lang="en-AU" sz="2400" b="0" i="0" u="none" strike="noStrike" cap="none">
                <a:solidFill>
                  <a:srgbClr val="000000"/>
                </a:solidFill>
                <a:latin typeface="Arial"/>
                <a:ea typeface="Arial"/>
                <a:cs typeface="Arial"/>
                <a:sym typeface="Arial"/>
              </a:rPr>
              <a:t>Invite students to engage with scientific contexts and content, explore further resources and opportunities for investigation.</a:t>
            </a:r>
          </a:p>
        </p:txBody>
      </p:sp>
      <p:pic>
        <p:nvPicPr>
          <p:cNvPr id="303" name="Shape 303" descr="Screen Shot 2017-10-11 at 12.13.12 pm.png"/>
          <p:cNvPicPr preferRelativeResize="0"/>
          <p:nvPr/>
        </p:nvPicPr>
        <p:blipFill rotWithShape="1">
          <a:blip r:embed="rId6">
            <a:alphaModFix/>
          </a:blip>
          <a:srcRect/>
          <a:stretch/>
        </p:blipFill>
        <p:spPr>
          <a:xfrm>
            <a:off x="3083860" y="3303719"/>
            <a:ext cx="1802950" cy="3018974"/>
          </a:xfrm>
          <a:prstGeom prst="rect">
            <a:avLst/>
          </a:prstGeom>
          <a:noFill/>
          <a:ln w="9525" cap="flat" cmpd="sng">
            <a:solidFill>
              <a:srgbClr val="4F81BD"/>
            </a:solidFill>
            <a:prstDash val="solid"/>
            <a:round/>
            <a:headEnd type="none" w="med" len="med"/>
            <a:tailEnd type="none" w="med" len="med"/>
          </a:ln>
        </p:spPr>
      </p:pic>
      <p:pic>
        <p:nvPicPr>
          <p:cNvPr id="304" name="Shape 304" descr="Screen Shot 2017-10-11 at 12.13.56 pm.png"/>
          <p:cNvPicPr preferRelativeResize="0"/>
          <p:nvPr/>
        </p:nvPicPr>
        <p:blipFill rotWithShape="1">
          <a:blip r:embed="rId7">
            <a:alphaModFix/>
          </a:blip>
          <a:srcRect/>
          <a:stretch/>
        </p:blipFill>
        <p:spPr>
          <a:xfrm>
            <a:off x="989558" y="3015783"/>
            <a:ext cx="1777112" cy="3043668"/>
          </a:xfrm>
          <a:prstGeom prst="rect">
            <a:avLst/>
          </a:prstGeom>
          <a:noFill/>
          <a:ln w="9525" cap="flat" cmpd="sng">
            <a:solidFill>
              <a:srgbClr val="4F81BD"/>
            </a:solidFill>
            <a:prstDash val="solid"/>
            <a:round/>
            <a:headEnd type="none" w="med" len="med"/>
            <a:tailEnd type="none" w="med" len="med"/>
          </a:ln>
        </p:spPr>
      </p:pic>
      <p:sp>
        <p:nvSpPr>
          <p:cNvPr id="305" name="Shape 305"/>
          <p:cNvSpPr/>
          <p:nvPr/>
        </p:nvSpPr>
        <p:spPr>
          <a:xfrm>
            <a:off x="233902" y="5230504"/>
            <a:ext cx="3654000" cy="400110"/>
          </a:xfrm>
          <a:prstGeom prst="rect">
            <a:avLst/>
          </a:prstGeom>
          <a:solidFill>
            <a:srgbClr val="D5EDF4"/>
          </a:solidFill>
          <a:ln w="9525" cap="flat" cmpd="sng">
            <a:solidFill>
              <a:srgbClr val="2C7C9F"/>
            </a:solidFill>
            <a:prstDash val="solid"/>
            <a:round/>
            <a:headEnd type="none" w="med" len="med"/>
            <a:tailEnd type="none" w="med" len="med"/>
          </a:ln>
        </p:spPr>
        <p:txBody>
          <a:bodyPr wrap="square" lIns="91425" tIns="45700" rIns="91425" bIns="45700" anchor="t" anchorCtr="0">
            <a:noAutofit/>
          </a:bodyPr>
          <a:lstStyle/>
          <a:p>
            <a:pPr marL="0" marR="0" lvl="0" indent="-31750" algn="ctr" rtl="0">
              <a:lnSpc>
                <a:spcPct val="100000"/>
              </a:lnSpc>
              <a:spcBef>
                <a:spcPts val="0"/>
              </a:spcBef>
              <a:spcAft>
                <a:spcPts val="0"/>
              </a:spcAft>
              <a:buClr>
                <a:schemeClr val="accent1"/>
              </a:buClr>
              <a:buSzPts val="500"/>
              <a:buFont typeface="Arial"/>
              <a:buNone/>
            </a:pPr>
            <a:r>
              <a:rPr lang="en-AU" sz="2000" b="1" i="0" u="none" strike="noStrike" cap="none">
                <a:solidFill>
                  <a:schemeClr val="accent1"/>
                </a:solidFill>
                <a:latin typeface="Arial"/>
                <a:ea typeface="Arial"/>
                <a:cs typeface="Arial"/>
                <a:sym typeface="Arial"/>
              </a:rPr>
              <a:t>Investigations and activities</a:t>
            </a:r>
          </a:p>
        </p:txBody>
      </p:sp>
      <p:sp>
        <p:nvSpPr>
          <p:cNvPr id="306" name="Shape 306"/>
          <p:cNvSpPr txBox="1"/>
          <p:nvPr/>
        </p:nvSpPr>
        <p:spPr>
          <a:xfrm>
            <a:off x="6738610" y="2515654"/>
            <a:ext cx="706933" cy="1815882"/>
          </a:xfrm>
          <a:prstGeom prst="rect">
            <a:avLst/>
          </a:prstGeom>
          <a:solidFill>
            <a:srgbClr val="EBFDEE"/>
          </a:solidFill>
          <a:ln>
            <a:noFill/>
          </a:ln>
        </p:spPr>
        <p:txBody>
          <a:bodyPr wrap="square" lIns="91425" tIns="45700" rIns="91425" bIns="45700" anchor="t" anchorCtr="0">
            <a:noAutofit/>
          </a:bodyPr>
          <a:lstStyle/>
          <a:p>
            <a:pPr marL="0" marR="0" lvl="0" indent="-889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889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889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889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889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889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889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889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7" name="Shape 307" descr="Screen Shot 2017-10-11 at 1.15.52 pm.png"/>
          <p:cNvPicPr preferRelativeResize="0"/>
          <p:nvPr/>
        </p:nvPicPr>
        <p:blipFill rotWithShape="1">
          <a:blip r:embed="rId8">
            <a:alphaModFix/>
          </a:blip>
          <a:srcRect/>
          <a:stretch/>
        </p:blipFill>
        <p:spPr>
          <a:xfrm>
            <a:off x="3083860" y="1865386"/>
            <a:ext cx="3654721" cy="896452"/>
          </a:xfrm>
          <a:prstGeom prst="rect">
            <a:avLst/>
          </a:prstGeom>
          <a:noFill/>
          <a:ln>
            <a:noFill/>
          </a:ln>
        </p:spPr>
      </p:pic>
      <p:pic>
        <p:nvPicPr>
          <p:cNvPr id="308" name="Shape 308" descr="Screen Shot 2017-10-11 at 12.19.45 pm.png"/>
          <p:cNvPicPr preferRelativeResize="0"/>
          <p:nvPr/>
        </p:nvPicPr>
        <p:blipFill rotWithShape="1">
          <a:blip r:embed="rId9">
            <a:alphaModFix/>
          </a:blip>
          <a:srcRect r="73958" b="15992"/>
          <a:stretch/>
        </p:blipFill>
        <p:spPr>
          <a:xfrm>
            <a:off x="5204677" y="1796239"/>
            <a:ext cx="2285655" cy="2750530"/>
          </a:xfrm>
          <a:prstGeom prst="rect">
            <a:avLst/>
          </a:prstGeom>
          <a:noFill/>
          <a:ln w="9525" cap="flat" cmpd="sng">
            <a:solidFill>
              <a:srgbClr val="4F81BD"/>
            </a:solidFill>
            <a:prstDash val="solid"/>
            <a:round/>
            <a:headEnd type="none" w="med" len="med"/>
            <a:tailEnd type="none" w="med" len="med"/>
          </a:ln>
        </p:spPr>
      </p:pic>
      <p:sp>
        <p:nvSpPr>
          <p:cNvPr id="309" name="Shape 309"/>
          <p:cNvSpPr/>
          <p:nvPr/>
        </p:nvSpPr>
        <p:spPr>
          <a:xfrm>
            <a:off x="2941787" y="2634427"/>
            <a:ext cx="2030389" cy="400110"/>
          </a:xfrm>
          <a:prstGeom prst="rect">
            <a:avLst/>
          </a:prstGeom>
          <a:gradFill>
            <a:gsLst>
              <a:gs pos="0">
                <a:srgbClr val="A2CFF0"/>
              </a:gs>
              <a:gs pos="35000">
                <a:srgbClr val="BFDDF2"/>
              </a:gs>
              <a:gs pos="100000">
                <a:srgbClr val="E5F3FA"/>
              </a:gs>
            </a:gsLst>
            <a:lin ang="16200000" scaled="0"/>
          </a:gradFill>
          <a:ln w="9525" cap="flat" cmpd="sng">
            <a:solidFill>
              <a:srgbClr val="277A9D"/>
            </a:solidFill>
            <a:prstDash val="solid"/>
            <a:round/>
            <a:headEnd type="none" w="med" len="med"/>
            <a:tailEnd type="none" w="med" len="med"/>
          </a:ln>
          <a:effectLst>
            <a:outerShdw blurRad="40000" dist="20000" dir="5400000" rotWithShape="0">
              <a:srgbClr val="000000">
                <a:alpha val="36862"/>
              </a:srgbClr>
            </a:outerShdw>
          </a:effectLst>
        </p:spPr>
        <p:txBody>
          <a:bodyPr wrap="square" lIns="91425" tIns="45700" rIns="91425" bIns="45700" anchor="t" anchorCtr="0">
            <a:noAutofit/>
          </a:bodyPr>
          <a:lstStyle/>
          <a:p>
            <a:pPr marL="0" marR="0" lvl="0" indent="-31750" algn="ctr" rtl="0">
              <a:lnSpc>
                <a:spcPct val="100000"/>
              </a:lnSpc>
              <a:spcBef>
                <a:spcPts val="0"/>
              </a:spcBef>
              <a:spcAft>
                <a:spcPts val="0"/>
              </a:spcAft>
              <a:buClr>
                <a:srgbClr val="2C7C9F"/>
              </a:buClr>
              <a:buSzPts val="500"/>
              <a:buFont typeface="Arial"/>
              <a:buNone/>
            </a:pPr>
            <a:r>
              <a:rPr lang="en-AU" sz="2000" b="1" i="0" u="none" strike="noStrike" cap="none">
                <a:solidFill>
                  <a:srgbClr val="2C7C9F"/>
                </a:solidFill>
                <a:latin typeface="Arial"/>
                <a:ea typeface="Arial"/>
                <a:cs typeface="Arial"/>
                <a:sym typeface="Arial"/>
              </a:rPr>
              <a:t>Audio-visual</a:t>
            </a:r>
          </a:p>
        </p:txBody>
      </p:sp>
      <p:pic>
        <p:nvPicPr>
          <p:cNvPr id="310" name="Shape 310" descr="Screen Shot 2017-10-11 at 4.26.27 pm.png"/>
          <p:cNvPicPr preferRelativeResize="0"/>
          <p:nvPr/>
        </p:nvPicPr>
        <p:blipFill rotWithShape="1">
          <a:blip r:embed="rId10">
            <a:alphaModFix/>
          </a:blip>
          <a:srcRect/>
          <a:stretch/>
        </p:blipFill>
        <p:spPr>
          <a:xfrm>
            <a:off x="6864777" y="2540831"/>
            <a:ext cx="1891104" cy="2692659"/>
          </a:xfrm>
          <a:prstGeom prst="rect">
            <a:avLst/>
          </a:prstGeom>
          <a:noFill/>
          <a:ln w="9525" cap="flat" cmpd="sng">
            <a:solidFill>
              <a:srgbClr val="2C7C9F"/>
            </a:solidFill>
            <a:prstDash val="solid"/>
            <a:round/>
            <a:headEnd type="none" w="med" len="med"/>
            <a:tailEnd type="none" w="med" len="med"/>
          </a:ln>
        </p:spPr>
      </p:pic>
      <p:pic>
        <p:nvPicPr>
          <p:cNvPr id="311" name="Shape 311" descr="Screen Shot 2017-10-11 at 4.31.10 pm.png"/>
          <p:cNvPicPr preferRelativeResize="0"/>
          <p:nvPr/>
        </p:nvPicPr>
        <p:blipFill rotWithShape="1">
          <a:blip r:embed="rId11">
            <a:alphaModFix/>
          </a:blip>
          <a:srcRect/>
          <a:stretch/>
        </p:blipFill>
        <p:spPr>
          <a:xfrm>
            <a:off x="5671110" y="4694621"/>
            <a:ext cx="2890171" cy="399197"/>
          </a:xfrm>
          <a:prstGeom prst="rect">
            <a:avLst/>
          </a:prstGeom>
          <a:noFill/>
          <a:ln>
            <a:noFill/>
          </a:ln>
        </p:spPr>
      </p:pic>
      <p:sp>
        <p:nvSpPr>
          <p:cNvPr id="312" name="Shape 312"/>
          <p:cNvSpPr/>
          <p:nvPr/>
        </p:nvSpPr>
        <p:spPr>
          <a:xfrm>
            <a:off x="4532715" y="5122782"/>
            <a:ext cx="2781628" cy="1015663"/>
          </a:xfrm>
          <a:prstGeom prst="rect">
            <a:avLst/>
          </a:prstGeom>
          <a:solidFill>
            <a:schemeClr val="lt2"/>
          </a:solidFill>
          <a:ln w="9525" cap="flat" cmpd="sng">
            <a:solidFill>
              <a:srgbClr val="2C7C9F"/>
            </a:solidFill>
            <a:prstDash val="solid"/>
            <a:round/>
            <a:headEnd type="none" w="med" len="med"/>
            <a:tailEnd type="none" w="med" len="med"/>
          </a:ln>
        </p:spPr>
        <p:txBody>
          <a:bodyPr wrap="square" lIns="91425" tIns="45700" rIns="91425" bIns="45700" anchor="t" anchorCtr="0">
            <a:noAutofit/>
          </a:bodyPr>
          <a:lstStyle/>
          <a:p>
            <a:pPr marL="0" marR="0" lvl="0" indent="-31750" algn="ctr" rtl="0">
              <a:lnSpc>
                <a:spcPct val="100000"/>
              </a:lnSpc>
              <a:spcBef>
                <a:spcPts val="0"/>
              </a:spcBef>
              <a:spcAft>
                <a:spcPts val="0"/>
              </a:spcAft>
              <a:buClr>
                <a:srgbClr val="2C7C9F"/>
              </a:buClr>
              <a:buSzPts val="500"/>
              <a:buFont typeface="Arial"/>
              <a:buNone/>
            </a:pPr>
            <a:r>
              <a:rPr lang="en-AU" sz="2000" b="1" i="0" u="none" strike="noStrike" cap="none">
                <a:solidFill>
                  <a:srgbClr val="2C7C9F"/>
                </a:solidFill>
                <a:latin typeface="Arial"/>
                <a:ea typeface="Arial"/>
                <a:cs typeface="Arial"/>
                <a:sym typeface="Arial"/>
              </a:rPr>
              <a:t>Articles, stories, headlines and pictures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Shape 318"/>
          <p:cNvSpPr txBox="1">
            <a:spLocks noGrp="1"/>
          </p:cNvSpPr>
          <p:nvPr>
            <p:ph type="title"/>
          </p:nvPr>
        </p:nvSpPr>
        <p:spPr>
          <a:xfrm>
            <a:off x="574051" y="203200"/>
            <a:ext cx="8042273" cy="643467"/>
          </a:xfrm>
          <a:prstGeom prst="rect">
            <a:avLst/>
          </a:prstGeom>
          <a:noFill/>
          <a:ln>
            <a:noFill/>
          </a:ln>
        </p:spPr>
        <p:txBody>
          <a:bodyPr wrap="square" lIns="91425" tIns="91425" rIns="91425" bIns="91425" anchor="b" anchorCtr="0">
            <a:noAutofit/>
          </a:bodyPr>
          <a:lstStyle/>
          <a:p>
            <a:pPr marL="0" marR="0" lvl="0" indent="-50800" algn="ctr" rtl="0">
              <a:lnSpc>
                <a:spcPct val="100000"/>
              </a:lnSpc>
              <a:spcBef>
                <a:spcPts val="0"/>
              </a:spcBef>
              <a:spcAft>
                <a:spcPts val="0"/>
              </a:spcAft>
              <a:buClr>
                <a:schemeClr val="accent1"/>
              </a:buClr>
              <a:buSzPts val="800"/>
              <a:buFont typeface="Arial"/>
              <a:buNone/>
            </a:pPr>
            <a:br>
              <a:rPr lang="en-AU" sz="3200" b="1" i="0" u="none" strike="noStrike" cap="none">
                <a:solidFill>
                  <a:schemeClr val="accent1"/>
                </a:solidFill>
                <a:latin typeface="Calibri"/>
                <a:ea typeface="Calibri"/>
                <a:cs typeface="Calibri"/>
                <a:sym typeface="Calibri"/>
              </a:rPr>
            </a:br>
            <a:r>
              <a:rPr lang="en-AU" sz="3200" b="1" i="0" u="none" strike="noStrike" cap="none">
                <a:solidFill>
                  <a:schemeClr val="accent1"/>
                </a:solidFill>
                <a:latin typeface="Calibri"/>
                <a:ea typeface="Calibri"/>
                <a:cs typeface="Calibri"/>
                <a:sym typeface="Calibri"/>
              </a:rPr>
              <a:t>Connecting to the nature of science</a:t>
            </a:r>
          </a:p>
        </p:txBody>
      </p:sp>
      <p:graphicFrame>
        <p:nvGraphicFramePr>
          <p:cNvPr id="319" name="Shape 319"/>
          <p:cNvGraphicFramePr/>
          <p:nvPr/>
        </p:nvGraphicFramePr>
        <p:xfrm>
          <a:off x="574050" y="948249"/>
          <a:ext cx="3000000" cy="3000000"/>
        </p:xfrm>
        <a:graphic>
          <a:graphicData uri="http://schemas.openxmlformats.org/drawingml/2006/table">
            <a:tbl>
              <a:tblPr>
                <a:noFill/>
                <a:tableStyleId>{3199E73A-DE17-46E0-8D52-72B890BAE05F}</a:tableStyleId>
              </a:tblPr>
              <a:tblGrid>
                <a:gridCol w="2010575">
                  <a:extLst>
                    <a:ext uri="{9D8B030D-6E8A-4147-A177-3AD203B41FA5}">
                      <a16:colId xmlns:a16="http://schemas.microsoft.com/office/drawing/2014/main" val="20000"/>
                    </a:ext>
                  </a:extLst>
                </a:gridCol>
                <a:gridCol w="2010575">
                  <a:extLst>
                    <a:ext uri="{9D8B030D-6E8A-4147-A177-3AD203B41FA5}">
                      <a16:colId xmlns:a16="http://schemas.microsoft.com/office/drawing/2014/main" val="20001"/>
                    </a:ext>
                  </a:extLst>
                </a:gridCol>
                <a:gridCol w="2010575">
                  <a:extLst>
                    <a:ext uri="{9D8B030D-6E8A-4147-A177-3AD203B41FA5}">
                      <a16:colId xmlns:a16="http://schemas.microsoft.com/office/drawing/2014/main" val="20002"/>
                    </a:ext>
                  </a:extLst>
                </a:gridCol>
                <a:gridCol w="2010575">
                  <a:extLst>
                    <a:ext uri="{9D8B030D-6E8A-4147-A177-3AD203B41FA5}">
                      <a16:colId xmlns:a16="http://schemas.microsoft.com/office/drawing/2014/main" val="20003"/>
                    </a:ext>
                  </a:extLst>
                </a:gridCol>
              </a:tblGrid>
              <a:tr h="846675">
                <a:tc gridSpan="4">
                  <a:txBody>
                    <a:bodyPr/>
                    <a:lstStyle/>
                    <a:p>
                      <a:pPr marL="0" marR="0" lvl="0" indent="-31750" algn="l" rtl="0">
                        <a:lnSpc>
                          <a:spcPct val="100000"/>
                        </a:lnSpc>
                        <a:spcBef>
                          <a:spcPts val="0"/>
                        </a:spcBef>
                        <a:spcAft>
                          <a:spcPts val="0"/>
                        </a:spcAft>
                        <a:buClr>
                          <a:srgbClr val="000000"/>
                        </a:buClr>
                        <a:buSzPts val="500"/>
                        <a:buFont typeface="Arial"/>
                        <a:buNone/>
                      </a:pPr>
                      <a:r>
                        <a:rPr lang="en-AU" sz="2000" b="1" u="none" strike="noStrike" cap="none"/>
                        <a:t>Big science idea: ??</a:t>
                      </a:r>
                    </a:p>
                    <a:p>
                      <a:pPr marL="0" marR="0" lvl="0" indent="-31750" algn="l" rtl="0">
                        <a:lnSpc>
                          <a:spcPct val="100000"/>
                        </a:lnSpc>
                        <a:spcBef>
                          <a:spcPts val="1200"/>
                        </a:spcBef>
                        <a:spcAft>
                          <a:spcPts val="0"/>
                        </a:spcAft>
                        <a:buClr>
                          <a:schemeClr val="dk1"/>
                        </a:buClr>
                        <a:buSzPts val="500"/>
                        <a:buFont typeface="Arial"/>
                        <a:buNone/>
                      </a:pPr>
                      <a:r>
                        <a:rPr lang="en-AU" sz="2000" b="1" u="none" strike="noStrike" cap="none">
                          <a:solidFill>
                            <a:schemeClr val="dk1"/>
                          </a:solidFill>
                        </a:rPr>
                        <a:t>Nature of science – a</a:t>
                      </a:r>
                      <a:r>
                        <a:rPr lang="en-AU" sz="2000" b="1" i="0" u="none" strike="noStrike" cap="none">
                          <a:solidFill>
                            <a:schemeClr val="dk1"/>
                          </a:solidFill>
                          <a:latin typeface="Arial"/>
                          <a:ea typeface="Arial"/>
                          <a:cs typeface="Arial"/>
                          <a:sym typeface="Arial"/>
                        </a:rPr>
                        <a:t>chievement aims</a:t>
                      </a:r>
                    </a:p>
                  </a:txBody>
                  <a:tcPr marL="44375" marR="443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B8CCE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044600">
                <a:tc>
                  <a:txBody>
                    <a:bodyPr/>
                    <a:lstStyle/>
                    <a:p>
                      <a:pPr marL="0" marR="0" lvl="0" indent="-25400" algn="l" rtl="0">
                        <a:lnSpc>
                          <a:spcPct val="115000"/>
                        </a:lnSpc>
                        <a:spcBef>
                          <a:spcPts val="0"/>
                        </a:spcBef>
                        <a:spcAft>
                          <a:spcPts val="0"/>
                        </a:spcAft>
                        <a:buClr>
                          <a:srgbClr val="2C7C9F"/>
                        </a:buClr>
                        <a:buSzPts val="400"/>
                        <a:buFont typeface="Arial"/>
                        <a:buNone/>
                      </a:pPr>
                      <a:r>
                        <a:rPr lang="en-AU" sz="1600" b="1" u="none" strike="noStrike" cap="none">
                          <a:solidFill>
                            <a:srgbClr val="2C7C9F"/>
                          </a:solidFill>
                          <a:latin typeface="Arial"/>
                          <a:ea typeface="Arial"/>
                          <a:cs typeface="Arial"/>
                          <a:sym typeface="Arial"/>
                        </a:rPr>
                        <a:t>Understanding about science</a:t>
                      </a:r>
                    </a:p>
                    <a:p>
                      <a:pPr marL="0" marR="0" lvl="0" indent="-25400" algn="l" rtl="0">
                        <a:lnSpc>
                          <a:spcPct val="115000"/>
                        </a:lnSpc>
                        <a:spcBef>
                          <a:spcPts val="0"/>
                        </a:spcBef>
                        <a:spcAft>
                          <a:spcPts val="0"/>
                        </a:spcAft>
                        <a:buClr>
                          <a:srgbClr val="000000"/>
                        </a:buClr>
                        <a:buSzPts val="400"/>
                        <a:buFont typeface="Arial"/>
                        <a:buNone/>
                      </a:pPr>
                      <a:r>
                        <a:rPr lang="en-AU" sz="1600" u="none" strike="noStrike" cap="none">
                          <a:latin typeface="Arial"/>
                          <a:ea typeface="Arial"/>
                          <a:cs typeface="Arial"/>
                          <a:sym typeface="Arial"/>
                        </a:rPr>
                        <a:t>Learn about science as a knowledge system: the features of scientific knowledge and the processes by which it is developed; and learn about the ways in which the work of scientists interacts with society.</a:t>
                      </a:r>
                    </a:p>
                    <a:p>
                      <a:pPr marL="0" marR="0" lvl="0" indent="-25400" algn="l" rtl="0">
                        <a:lnSpc>
                          <a:spcPct val="115000"/>
                        </a:lnSpc>
                        <a:spcBef>
                          <a:spcPts val="0"/>
                        </a:spcBef>
                        <a:spcAft>
                          <a:spcPts val="0"/>
                        </a:spcAft>
                        <a:buClr>
                          <a:srgbClr val="000000"/>
                        </a:buClr>
                        <a:buSzPts val="400"/>
                        <a:buFont typeface="Arial"/>
                        <a:buNone/>
                      </a:pPr>
                      <a:r>
                        <a:rPr lang="en-AU" sz="1600" u="none" strike="noStrike" cap="none">
                          <a:latin typeface="Arial"/>
                          <a:ea typeface="Arial"/>
                          <a:cs typeface="Arial"/>
                          <a:sym typeface="Arial"/>
                        </a:rPr>
                        <a:t> </a:t>
                      </a:r>
                    </a:p>
                  </a:txBody>
                  <a:tcPr marL="44375" marR="443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B8CCE4"/>
                    </a:solidFill>
                  </a:tcPr>
                </a:tc>
                <a:tc>
                  <a:txBody>
                    <a:bodyPr/>
                    <a:lstStyle/>
                    <a:p>
                      <a:pPr marL="0" marR="0" lvl="0" indent="-25400" algn="l" rtl="0">
                        <a:lnSpc>
                          <a:spcPct val="115000"/>
                        </a:lnSpc>
                        <a:spcBef>
                          <a:spcPts val="0"/>
                        </a:spcBef>
                        <a:spcAft>
                          <a:spcPts val="0"/>
                        </a:spcAft>
                        <a:buClr>
                          <a:srgbClr val="2C7C9F"/>
                        </a:buClr>
                        <a:buSzPts val="400"/>
                        <a:buFont typeface="Arial"/>
                        <a:buNone/>
                      </a:pPr>
                      <a:r>
                        <a:rPr lang="en-AU" sz="1600" b="1" u="none" strike="noStrike" cap="none">
                          <a:solidFill>
                            <a:srgbClr val="2C7C9F"/>
                          </a:solidFill>
                          <a:latin typeface="Arial"/>
                          <a:ea typeface="Arial"/>
                          <a:cs typeface="Arial"/>
                          <a:sym typeface="Arial"/>
                        </a:rPr>
                        <a:t>Investigating in science</a:t>
                      </a:r>
                    </a:p>
                    <a:p>
                      <a:pPr marL="0" marR="0" lvl="0" indent="-25400" algn="l" rtl="0">
                        <a:lnSpc>
                          <a:spcPct val="115000"/>
                        </a:lnSpc>
                        <a:spcBef>
                          <a:spcPts val="0"/>
                        </a:spcBef>
                        <a:spcAft>
                          <a:spcPts val="0"/>
                        </a:spcAft>
                        <a:buClr>
                          <a:srgbClr val="000000"/>
                        </a:buClr>
                        <a:buSzPts val="400"/>
                        <a:buFont typeface="Arial"/>
                        <a:buNone/>
                      </a:pPr>
                      <a:r>
                        <a:rPr lang="en-AU" sz="1600" u="none" strike="noStrike" cap="none">
                          <a:latin typeface="Arial"/>
                          <a:ea typeface="Arial"/>
                          <a:cs typeface="Arial"/>
                          <a:sym typeface="Arial"/>
                        </a:rPr>
                        <a:t>Carry out science investigations using a variety of approaches: classifying and identifying, pattern seeking, exploring, investigating models, fair testing, making things, or developing systems.</a:t>
                      </a:r>
                    </a:p>
                    <a:p>
                      <a:pPr marL="0" marR="0" lvl="0" indent="-25400" algn="l" rtl="0">
                        <a:lnSpc>
                          <a:spcPct val="115000"/>
                        </a:lnSpc>
                        <a:spcBef>
                          <a:spcPts val="0"/>
                        </a:spcBef>
                        <a:spcAft>
                          <a:spcPts val="0"/>
                        </a:spcAft>
                        <a:buClr>
                          <a:srgbClr val="000000"/>
                        </a:buClr>
                        <a:buSzPts val="400"/>
                        <a:buFont typeface="Arial"/>
                        <a:buNone/>
                      </a:pPr>
                      <a:r>
                        <a:rPr lang="en-AU" sz="1600" u="none" strike="noStrike" cap="none">
                          <a:latin typeface="Arial"/>
                          <a:ea typeface="Arial"/>
                          <a:cs typeface="Arial"/>
                          <a:sym typeface="Arial"/>
                        </a:rPr>
                        <a:t> </a:t>
                      </a:r>
                    </a:p>
                  </a:txBody>
                  <a:tcPr marL="44375" marR="443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B8CCE4"/>
                    </a:solidFill>
                  </a:tcPr>
                </a:tc>
                <a:tc>
                  <a:txBody>
                    <a:bodyPr/>
                    <a:lstStyle/>
                    <a:p>
                      <a:pPr marL="0" marR="0" lvl="0" indent="-25400" algn="l" rtl="0">
                        <a:lnSpc>
                          <a:spcPct val="115000"/>
                        </a:lnSpc>
                        <a:spcBef>
                          <a:spcPts val="0"/>
                        </a:spcBef>
                        <a:spcAft>
                          <a:spcPts val="0"/>
                        </a:spcAft>
                        <a:buClr>
                          <a:srgbClr val="2C7C9F"/>
                        </a:buClr>
                        <a:buSzPts val="400"/>
                        <a:buFont typeface="Arial"/>
                        <a:buNone/>
                      </a:pPr>
                      <a:r>
                        <a:rPr lang="en-AU" sz="1600" b="1" u="none" strike="noStrike" cap="none">
                          <a:solidFill>
                            <a:srgbClr val="2C7C9F"/>
                          </a:solidFill>
                          <a:latin typeface="Arial"/>
                          <a:ea typeface="Arial"/>
                          <a:cs typeface="Arial"/>
                          <a:sym typeface="Arial"/>
                        </a:rPr>
                        <a:t>Communicating in science</a:t>
                      </a:r>
                    </a:p>
                    <a:p>
                      <a:pPr marL="0" marR="0" lvl="0" indent="-25400" algn="l" rtl="0">
                        <a:lnSpc>
                          <a:spcPct val="115000"/>
                        </a:lnSpc>
                        <a:spcBef>
                          <a:spcPts val="0"/>
                        </a:spcBef>
                        <a:spcAft>
                          <a:spcPts val="0"/>
                        </a:spcAft>
                        <a:buClr>
                          <a:srgbClr val="000000"/>
                        </a:buClr>
                        <a:buSzPts val="400"/>
                        <a:buFont typeface="Arial"/>
                        <a:buNone/>
                      </a:pPr>
                      <a:r>
                        <a:rPr lang="en-AU" sz="1600" u="none" strike="noStrike" cap="none">
                          <a:latin typeface="Arial"/>
                          <a:ea typeface="Arial"/>
                          <a:cs typeface="Arial"/>
                          <a:sym typeface="Arial"/>
                        </a:rPr>
                        <a:t>Develop knowledge of the vocabulary, numeric and symbol systems, and conventions of science and use this knowledge to communicate about their own and others’ ideas.</a:t>
                      </a:r>
                    </a:p>
                    <a:p>
                      <a:pPr marL="0" marR="0" lvl="0" indent="-25400" algn="l" rtl="0">
                        <a:lnSpc>
                          <a:spcPct val="115000"/>
                        </a:lnSpc>
                        <a:spcBef>
                          <a:spcPts val="0"/>
                        </a:spcBef>
                        <a:spcAft>
                          <a:spcPts val="0"/>
                        </a:spcAft>
                        <a:buClr>
                          <a:srgbClr val="000000"/>
                        </a:buClr>
                        <a:buSzPts val="400"/>
                        <a:buFont typeface="Arial"/>
                        <a:buNone/>
                      </a:pPr>
                      <a:r>
                        <a:rPr lang="en-AU" sz="1600" u="none" strike="noStrike" cap="none">
                          <a:latin typeface="Arial"/>
                          <a:ea typeface="Arial"/>
                          <a:cs typeface="Arial"/>
                          <a:sym typeface="Arial"/>
                        </a:rPr>
                        <a:t> </a:t>
                      </a:r>
                    </a:p>
                  </a:txBody>
                  <a:tcPr marL="44375" marR="443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B8CCE4"/>
                    </a:solidFill>
                  </a:tcPr>
                </a:tc>
                <a:tc>
                  <a:txBody>
                    <a:bodyPr/>
                    <a:lstStyle/>
                    <a:p>
                      <a:pPr marL="0" marR="0" lvl="0" indent="-25400" algn="l" rtl="0">
                        <a:lnSpc>
                          <a:spcPct val="115000"/>
                        </a:lnSpc>
                        <a:spcBef>
                          <a:spcPts val="0"/>
                        </a:spcBef>
                        <a:spcAft>
                          <a:spcPts val="0"/>
                        </a:spcAft>
                        <a:buClr>
                          <a:srgbClr val="2C7C9F"/>
                        </a:buClr>
                        <a:buSzPts val="400"/>
                        <a:buFont typeface="Arial"/>
                        <a:buNone/>
                      </a:pPr>
                      <a:r>
                        <a:rPr lang="en-AU" sz="1600" b="1" u="none" strike="noStrike" cap="none">
                          <a:solidFill>
                            <a:srgbClr val="2C7C9F"/>
                          </a:solidFill>
                          <a:latin typeface="Arial"/>
                          <a:ea typeface="Arial"/>
                          <a:cs typeface="Arial"/>
                          <a:sym typeface="Arial"/>
                        </a:rPr>
                        <a:t>Participating and contributing</a:t>
                      </a:r>
                    </a:p>
                    <a:p>
                      <a:pPr marL="0" marR="0" lvl="0" indent="-25400" algn="l" rtl="0">
                        <a:lnSpc>
                          <a:spcPct val="115000"/>
                        </a:lnSpc>
                        <a:spcBef>
                          <a:spcPts val="0"/>
                        </a:spcBef>
                        <a:spcAft>
                          <a:spcPts val="0"/>
                        </a:spcAft>
                        <a:buClr>
                          <a:srgbClr val="000000"/>
                        </a:buClr>
                        <a:buSzPts val="400"/>
                        <a:buFont typeface="Arial"/>
                        <a:buNone/>
                      </a:pPr>
                      <a:r>
                        <a:rPr lang="en-AU" sz="1600" u="none" strike="noStrike" cap="none">
                          <a:latin typeface="Arial"/>
                          <a:ea typeface="Arial"/>
                          <a:cs typeface="Arial"/>
                          <a:sym typeface="Arial"/>
                        </a:rPr>
                        <a:t>Bring a scientific perspective to decisions and actions as appropriate.</a:t>
                      </a:r>
                    </a:p>
                    <a:p>
                      <a:pPr marL="0" marR="0" lvl="0" indent="-25400" algn="l" rtl="0">
                        <a:lnSpc>
                          <a:spcPct val="115000"/>
                        </a:lnSpc>
                        <a:spcBef>
                          <a:spcPts val="0"/>
                        </a:spcBef>
                        <a:spcAft>
                          <a:spcPts val="0"/>
                        </a:spcAft>
                        <a:buClr>
                          <a:srgbClr val="000000"/>
                        </a:buClr>
                        <a:buSzPts val="400"/>
                        <a:buFont typeface="Arial"/>
                        <a:buNone/>
                      </a:pPr>
                      <a:r>
                        <a:rPr lang="en-AU" sz="1600" u="none" strike="noStrike" cap="none">
                          <a:latin typeface="Arial"/>
                          <a:ea typeface="Arial"/>
                          <a:cs typeface="Arial"/>
                          <a:sym typeface="Arial"/>
                        </a:rPr>
                        <a:t> </a:t>
                      </a:r>
                    </a:p>
                  </a:txBody>
                  <a:tcPr marL="44375" marR="443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B8CCE4"/>
                    </a:solidFill>
                  </a:tcPr>
                </a:tc>
                <a:extLst>
                  <a:ext uri="{0D108BD9-81ED-4DB2-BD59-A6C34878D82A}">
                    <a16:rowId xmlns:a16="http://schemas.microsoft.com/office/drawing/2014/main" val="10001"/>
                  </a:ext>
                </a:extLst>
              </a:tr>
            </a:tbl>
          </a:graphicData>
        </a:graphic>
      </p:graphicFrame>
      <p:sp>
        <p:nvSpPr>
          <p:cNvPr id="320" name="Shape 320"/>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63500" algn="l" rtl="0">
              <a:lnSpc>
                <a:spcPct val="100000"/>
              </a:lnSpc>
              <a:spcBef>
                <a:spcPts val="0"/>
              </a:spcBef>
              <a:spcAft>
                <a:spcPts val="0"/>
              </a:spcAft>
              <a:buClr>
                <a:schemeClr val="accent2"/>
              </a:buClr>
              <a:buSzPts val="100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321" name="Shape 321" descr="IPL Logo CMYK English.jpg"/>
          <p:cNvPicPr preferRelativeResize="0"/>
          <p:nvPr/>
        </p:nvPicPr>
        <p:blipFill rotWithShape="1">
          <a:blip r:embed="rId4">
            <a:alphaModFix/>
          </a:blip>
          <a:srcRect/>
          <a:stretch/>
        </p:blipFill>
        <p:spPr>
          <a:xfrm>
            <a:off x="7675457" y="5963828"/>
            <a:ext cx="1447983" cy="86686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Shape 327"/>
          <p:cNvSpPr txBox="1">
            <a:spLocks noGrp="1"/>
          </p:cNvSpPr>
          <p:nvPr>
            <p:ph type="title"/>
          </p:nvPr>
        </p:nvSpPr>
        <p:spPr>
          <a:xfrm>
            <a:off x="1485900" y="76518"/>
            <a:ext cx="6172200" cy="750216"/>
          </a:xfrm>
          <a:prstGeom prst="rect">
            <a:avLst/>
          </a:prstGeom>
          <a:noFill/>
          <a:ln>
            <a:noFill/>
          </a:ln>
        </p:spPr>
        <p:txBody>
          <a:bodyPr wrap="square" lIns="91425" tIns="91425" rIns="91425" bIns="91425" anchor="b" anchorCtr="0">
            <a:noAutofit/>
          </a:bodyPr>
          <a:lstStyle/>
          <a:p>
            <a:pPr marL="0" marR="0" lvl="0" indent="-52076" algn="ctr" rtl="0">
              <a:lnSpc>
                <a:spcPct val="100000"/>
              </a:lnSpc>
              <a:spcBef>
                <a:spcPts val="0"/>
              </a:spcBef>
              <a:spcAft>
                <a:spcPts val="0"/>
              </a:spcAft>
              <a:buClr>
                <a:schemeClr val="accent1"/>
              </a:buClr>
              <a:buSzPts val="820"/>
              <a:buFont typeface="Arial"/>
              <a:buNone/>
            </a:pPr>
            <a:r>
              <a:rPr lang="en-AU" sz="3240" b="1" i="0" u="none" strike="noStrike" cap="none">
                <a:solidFill>
                  <a:schemeClr val="accent1"/>
                </a:solidFill>
                <a:latin typeface="Calibri"/>
                <a:ea typeface="Calibri"/>
                <a:cs typeface="Calibri"/>
                <a:sym typeface="Calibri"/>
              </a:rPr>
              <a:t>Science capabilities for citizenship</a:t>
            </a:r>
          </a:p>
        </p:txBody>
      </p:sp>
      <p:graphicFrame>
        <p:nvGraphicFramePr>
          <p:cNvPr id="328" name="Shape 328"/>
          <p:cNvGraphicFramePr/>
          <p:nvPr/>
        </p:nvGraphicFramePr>
        <p:xfrm>
          <a:off x="503175" y="1109274"/>
          <a:ext cx="3000000" cy="3000000"/>
        </p:xfrm>
        <a:graphic>
          <a:graphicData uri="http://schemas.openxmlformats.org/drawingml/2006/table">
            <a:tbl>
              <a:tblPr bandRow="1">
                <a:gradFill>
                  <a:gsLst>
                    <a:gs pos="0">
                      <a:srgbClr val="A2CFF0"/>
                    </a:gs>
                    <a:gs pos="35000">
                      <a:srgbClr val="BFDDF2"/>
                    </a:gs>
                    <a:gs pos="100000">
                      <a:srgbClr val="E5F3FA"/>
                    </a:gs>
                  </a:gsLst>
                  <a:lin ang="16200000" scaled="0"/>
                </a:gradFill>
                <a:tableStyleId>{EDD9C159-06B7-4FE6-9301-829EA9EE4CD6}</a:tableStyleId>
              </a:tblPr>
              <a:tblGrid>
                <a:gridCol w="4660525">
                  <a:extLst>
                    <a:ext uri="{9D8B030D-6E8A-4147-A177-3AD203B41FA5}">
                      <a16:colId xmlns:a16="http://schemas.microsoft.com/office/drawing/2014/main" val="20000"/>
                    </a:ext>
                  </a:extLst>
                </a:gridCol>
                <a:gridCol w="3414225">
                  <a:extLst>
                    <a:ext uri="{9D8B030D-6E8A-4147-A177-3AD203B41FA5}">
                      <a16:colId xmlns:a16="http://schemas.microsoft.com/office/drawing/2014/main" val="20001"/>
                    </a:ext>
                  </a:extLst>
                </a:gridCol>
              </a:tblGrid>
              <a:tr h="231425">
                <a:tc>
                  <a:txBody>
                    <a:bodyPr/>
                    <a:lstStyle/>
                    <a:p>
                      <a:pPr marL="0" marR="0" lvl="0" indent="-31750" algn="ctr" rtl="0">
                        <a:lnSpc>
                          <a:spcPct val="115000"/>
                        </a:lnSpc>
                        <a:spcBef>
                          <a:spcPts val="0"/>
                        </a:spcBef>
                        <a:spcAft>
                          <a:spcPts val="0"/>
                        </a:spcAft>
                        <a:buClr>
                          <a:srgbClr val="000000"/>
                        </a:buClr>
                        <a:buSzPts val="500"/>
                        <a:buFont typeface="Arial"/>
                        <a:buNone/>
                      </a:pPr>
                      <a:r>
                        <a:rPr lang="en-AU" sz="2000" b="0" u="none" strike="noStrike" cap="none">
                          <a:solidFill>
                            <a:srgbClr val="000000"/>
                          </a:solidFill>
                        </a:rPr>
                        <a:t>Gather and interpret data</a:t>
                      </a:r>
                    </a:p>
                  </a:txBody>
                  <a:tcPr marL="44375" marR="44375" marT="0" marB="0"/>
                </a:tc>
                <a:tc>
                  <a:txBody>
                    <a:bodyPr/>
                    <a:lstStyle/>
                    <a:p>
                      <a:pPr marL="0" marR="0" lvl="0" indent="-31750" algn="ctr" rtl="0">
                        <a:lnSpc>
                          <a:spcPct val="115000"/>
                        </a:lnSpc>
                        <a:spcBef>
                          <a:spcPts val="0"/>
                        </a:spcBef>
                        <a:spcAft>
                          <a:spcPts val="0"/>
                        </a:spcAft>
                        <a:buClr>
                          <a:srgbClr val="000000"/>
                        </a:buClr>
                        <a:buSzPts val="500"/>
                        <a:buFont typeface="Arial"/>
                        <a:buNone/>
                      </a:pPr>
                      <a:r>
                        <a:rPr lang="en-AU" sz="2000" b="0" u="none" strike="noStrike" cap="none">
                          <a:solidFill>
                            <a:srgbClr val="000000"/>
                          </a:solidFill>
                        </a:rPr>
                        <a:t>Use evidence</a:t>
                      </a:r>
                    </a:p>
                  </a:txBody>
                  <a:tcPr marL="44375" marR="44375" marT="0" marB="0"/>
                </a:tc>
                <a:extLst>
                  <a:ext uri="{0D108BD9-81ED-4DB2-BD59-A6C34878D82A}">
                    <a16:rowId xmlns:a16="http://schemas.microsoft.com/office/drawing/2014/main" val="10000"/>
                  </a:ext>
                </a:extLst>
              </a:tr>
              <a:tr h="1388575">
                <a:tc>
                  <a:txBody>
                    <a:bodyPr/>
                    <a:lstStyle/>
                    <a:p>
                      <a:pPr marL="0" marR="0" lvl="0" indent="-14287" algn="l" rtl="0">
                        <a:lnSpc>
                          <a:spcPct val="115000"/>
                        </a:lnSpc>
                        <a:spcBef>
                          <a:spcPts val="0"/>
                        </a:spcBef>
                        <a:spcAft>
                          <a:spcPts val="0"/>
                        </a:spcAft>
                        <a:buClr>
                          <a:srgbClr val="000000"/>
                        </a:buClr>
                        <a:buSzPts val="225"/>
                        <a:buFont typeface="Arial"/>
                        <a:buNone/>
                      </a:pPr>
                      <a:r>
                        <a:rPr lang="en-AU" sz="900" u="none" strike="noStrike" cap="none"/>
                        <a:t>Interpreting data involves making meaning from observations. A conclusion you draw from observations is called an inference. To help students differentiate between observation and inference, ask: Is it something we can see, hear, smell, touch or taste? Is it measurable?</a:t>
                      </a:r>
                    </a:p>
                    <a:p>
                      <a:pPr marL="342900" marR="0" lvl="0" indent="-342900" algn="l" rtl="0">
                        <a:lnSpc>
                          <a:spcPct val="115000"/>
                        </a:lnSpc>
                        <a:spcBef>
                          <a:spcPts val="0"/>
                        </a:spcBef>
                        <a:spcAft>
                          <a:spcPts val="0"/>
                        </a:spcAft>
                        <a:buClr>
                          <a:srgbClr val="000000"/>
                        </a:buClr>
                        <a:buSzPts val="900"/>
                        <a:buFont typeface="Noto Sans Symbols"/>
                        <a:buChar char="∙"/>
                      </a:pPr>
                      <a:r>
                        <a:rPr lang="en-AU" sz="900" u="none" strike="noStrike" cap="none"/>
                        <a:t>What did you see? (observation) What might that mean? (inference)</a:t>
                      </a:r>
                    </a:p>
                    <a:p>
                      <a:pPr marL="342900" marR="0" lvl="0" indent="-342900" algn="l" rtl="0">
                        <a:lnSpc>
                          <a:spcPct val="115000"/>
                        </a:lnSpc>
                        <a:spcBef>
                          <a:spcPts val="0"/>
                        </a:spcBef>
                        <a:spcAft>
                          <a:spcPts val="0"/>
                        </a:spcAft>
                        <a:buClr>
                          <a:srgbClr val="000000"/>
                        </a:buClr>
                        <a:buSzPts val="900"/>
                        <a:buFont typeface="Noto Sans Symbols"/>
                        <a:buChar char="∙"/>
                      </a:pPr>
                      <a:r>
                        <a:rPr lang="en-AU" sz="900" u="none" strike="noStrike" cap="none"/>
                        <a:t>They ask questions like: “Could there be another explanation for this data?”</a:t>
                      </a:r>
                    </a:p>
                    <a:p>
                      <a:pPr marL="342900" marR="0" lvl="0" indent="-342900" algn="l" rtl="0">
                        <a:lnSpc>
                          <a:spcPct val="115000"/>
                        </a:lnSpc>
                        <a:spcBef>
                          <a:spcPts val="0"/>
                        </a:spcBef>
                        <a:spcAft>
                          <a:spcPts val="0"/>
                        </a:spcAft>
                        <a:buClr>
                          <a:srgbClr val="000000"/>
                        </a:buClr>
                        <a:buSzPts val="900"/>
                        <a:buFont typeface="Noto Sans Symbols"/>
                        <a:buChar char="∙"/>
                      </a:pPr>
                      <a:r>
                        <a:rPr lang="en-AU" sz="900" u="none" strike="noStrike" cap="none"/>
                        <a:t>They might collect more data, perhaps using a different method. They might also test alternative explanations.</a:t>
                      </a:r>
                    </a:p>
                    <a:p>
                      <a:pPr marL="342900" marR="0" lvl="0" indent="-342900" algn="l" rtl="0">
                        <a:lnSpc>
                          <a:spcPct val="115000"/>
                        </a:lnSpc>
                        <a:spcBef>
                          <a:spcPts val="0"/>
                        </a:spcBef>
                        <a:spcAft>
                          <a:spcPts val="0"/>
                        </a:spcAft>
                        <a:buClr>
                          <a:srgbClr val="000000"/>
                        </a:buClr>
                        <a:buSzPts val="900"/>
                        <a:buFont typeface="Noto Sans Symbols"/>
                        <a:buChar char="∙"/>
                      </a:pPr>
                      <a:r>
                        <a:rPr lang="en-AU" sz="900" u="none" strike="noStrike" cap="none"/>
                        <a:t>They communicate and debate their ideas with other scientists</a:t>
                      </a:r>
                    </a:p>
                  </a:txBody>
                  <a:tcPr marL="44375" marR="44375" marT="0" marB="0"/>
                </a:tc>
                <a:tc>
                  <a:txBody>
                    <a:bodyPr/>
                    <a:lstStyle/>
                    <a:p>
                      <a:pPr marL="0" marR="0" lvl="0" indent="-14287" algn="l" rtl="0">
                        <a:lnSpc>
                          <a:spcPct val="115000"/>
                        </a:lnSpc>
                        <a:spcBef>
                          <a:spcPts val="0"/>
                        </a:spcBef>
                        <a:spcAft>
                          <a:spcPts val="0"/>
                        </a:spcAft>
                        <a:buClr>
                          <a:srgbClr val="000000"/>
                        </a:buClr>
                        <a:buSzPts val="225"/>
                        <a:buFont typeface="Arial"/>
                        <a:buNone/>
                      </a:pPr>
                      <a:r>
                        <a:rPr lang="en-AU" sz="900" u="none" strike="noStrike" cap="none"/>
                        <a:t>Students should be encouraged to ask and answer questions such as:</a:t>
                      </a:r>
                    </a:p>
                    <a:p>
                      <a:pPr marL="342900" marR="0" lvl="0" indent="-342900" algn="l" rtl="0">
                        <a:lnSpc>
                          <a:spcPct val="115000"/>
                        </a:lnSpc>
                        <a:spcBef>
                          <a:spcPts val="0"/>
                        </a:spcBef>
                        <a:spcAft>
                          <a:spcPts val="0"/>
                        </a:spcAft>
                        <a:buClr>
                          <a:srgbClr val="000000"/>
                        </a:buClr>
                        <a:buSzPts val="900"/>
                        <a:buFont typeface="Noto Sans Symbols"/>
                        <a:buChar char="∙"/>
                      </a:pPr>
                      <a:r>
                        <a:rPr lang="en-AU" sz="900" u="none" strike="noStrike" cap="none"/>
                        <a:t>How do you know that?</a:t>
                      </a:r>
                    </a:p>
                    <a:p>
                      <a:pPr marL="342900" marR="0" lvl="0" indent="-342900" algn="l" rtl="0">
                        <a:lnSpc>
                          <a:spcPct val="115000"/>
                        </a:lnSpc>
                        <a:spcBef>
                          <a:spcPts val="0"/>
                        </a:spcBef>
                        <a:spcAft>
                          <a:spcPts val="0"/>
                        </a:spcAft>
                        <a:buClr>
                          <a:srgbClr val="000000"/>
                        </a:buClr>
                        <a:buSzPts val="900"/>
                        <a:buFont typeface="Noto Sans Symbols"/>
                        <a:buChar char="∙"/>
                      </a:pPr>
                      <a:r>
                        <a:rPr lang="en-AU" sz="900" u="none" strike="noStrike" cap="none"/>
                        <a:t>What makes you think so?</a:t>
                      </a:r>
                    </a:p>
                    <a:p>
                      <a:pPr marL="342900" marR="0" lvl="0" indent="-342900" algn="l" rtl="0">
                        <a:lnSpc>
                          <a:spcPct val="115000"/>
                        </a:lnSpc>
                        <a:spcBef>
                          <a:spcPts val="0"/>
                        </a:spcBef>
                        <a:spcAft>
                          <a:spcPts val="0"/>
                        </a:spcAft>
                        <a:buClr>
                          <a:srgbClr val="000000"/>
                        </a:buClr>
                        <a:buSzPts val="900"/>
                        <a:buFont typeface="Noto Sans Symbols"/>
                        <a:buChar char="∙"/>
                      </a:pPr>
                      <a:r>
                        <a:rPr lang="en-AU" sz="900" u="none" strike="noStrike" cap="none"/>
                        <a:t>How could you check that?</a:t>
                      </a:r>
                    </a:p>
                    <a:p>
                      <a:pPr marL="342900" marR="0" lvl="0" indent="-342900" algn="l" rtl="0">
                        <a:lnSpc>
                          <a:spcPct val="115000"/>
                        </a:lnSpc>
                        <a:spcBef>
                          <a:spcPts val="0"/>
                        </a:spcBef>
                        <a:spcAft>
                          <a:spcPts val="0"/>
                        </a:spcAft>
                        <a:buClr>
                          <a:srgbClr val="000000"/>
                        </a:buClr>
                        <a:buSzPts val="900"/>
                        <a:buFont typeface="Noto Sans Symbols"/>
                        <a:buChar char="∙"/>
                      </a:pPr>
                      <a:r>
                        <a:rPr lang="en-AU" sz="900" u="none" strike="noStrike" cap="none"/>
                        <a:t>So an example of that would be…</a:t>
                      </a:r>
                    </a:p>
                    <a:p>
                      <a:pPr marL="342900" marR="0" lvl="0" indent="-342900" algn="l" rtl="0">
                        <a:lnSpc>
                          <a:spcPct val="115000"/>
                        </a:lnSpc>
                        <a:spcBef>
                          <a:spcPts val="0"/>
                        </a:spcBef>
                        <a:spcAft>
                          <a:spcPts val="0"/>
                        </a:spcAft>
                        <a:buClr>
                          <a:srgbClr val="000000"/>
                        </a:buClr>
                        <a:buSzPts val="900"/>
                        <a:buFont typeface="Noto Sans Symbols"/>
                        <a:buChar char="∙"/>
                      </a:pPr>
                      <a:r>
                        <a:rPr lang="en-AU" sz="900" u="none" strike="noStrike" cap="none"/>
                        <a:t>Can you think of an example when this wouldn’t work?</a:t>
                      </a:r>
                    </a:p>
                  </a:txBody>
                  <a:tcPr marL="44375" marR="44375" marT="0" marB="0"/>
                </a:tc>
                <a:extLst>
                  <a:ext uri="{0D108BD9-81ED-4DB2-BD59-A6C34878D82A}">
                    <a16:rowId xmlns:a16="http://schemas.microsoft.com/office/drawing/2014/main" val="10001"/>
                  </a:ext>
                </a:extLst>
              </a:tr>
              <a:tr h="231425">
                <a:tc>
                  <a:txBody>
                    <a:bodyPr/>
                    <a:lstStyle/>
                    <a:p>
                      <a:pPr marL="0" marR="0" lvl="0" indent="-31750" algn="ctr" rtl="0">
                        <a:lnSpc>
                          <a:spcPct val="115000"/>
                        </a:lnSpc>
                        <a:spcBef>
                          <a:spcPts val="0"/>
                        </a:spcBef>
                        <a:spcAft>
                          <a:spcPts val="0"/>
                        </a:spcAft>
                        <a:buClr>
                          <a:srgbClr val="000000"/>
                        </a:buClr>
                        <a:buSzPts val="500"/>
                        <a:buFont typeface="Arial"/>
                        <a:buNone/>
                      </a:pPr>
                      <a:r>
                        <a:rPr lang="en-AU" sz="2000" b="0" u="none" strike="noStrike" cap="none"/>
                        <a:t>Critique evidence</a:t>
                      </a:r>
                    </a:p>
                  </a:txBody>
                  <a:tcPr marL="44375" marR="44375" marT="0" marB="0"/>
                </a:tc>
                <a:tc>
                  <a:txBody>
                    <a:bodyPr/>
                    <a:lstStyle/>
                    <a:p>
                      <a:pPr marL="0" marR="0" lvl="0" indent="-31750" algn="ctr" rtl="0">
                        <a:lnSpc>
                          <a:spcPct val="115000"/>
                        </a:lnSpc>
                        <a:spcBef>
                          <a:spcPts val="0"/>
                        </a:spcBef>
                        <a:spcAft>
                          <a:spcPts val="0"/>
                        </a:spcAft>
                        <a:buClr>
                          <a:srgbClr val="000000"/>
                        </a:buClr>
                        <a:buSzPts val="500"/>
                        <a:buFont typeface="Arial"/>
                        <a:buNone/>
                      </a:pPr>
                      <a:r>
                        <a:rPr lang="en-AU" sz="2000" u="none" strike="noStrike" cap="none"/>
                        <a:t>Interpret representations</a:t>
                      </a:r>
                    </a:p>
                  </a:txBody>
                  <a:tcPr marL="44375" marR="44375" marT="0" marB="0"/>
                </a:tc>
                <a:extLst>
                  <a:ext uri="{0D108BD9-81ED-4DB2-BD59-A6C34878D82A}">
                    <a16:rowId xmlns:a16="http://schemas.microsoft.com/office/drawing/2014/main" val="10002"/>
                  </a:ext>
                </a:extLst>
              </a:tr>
              <a:tr h="1909275">
                <a:tc>
                  <a:txBody>
                    <a:bodyPr/>
                    <a:lstStyle/>
                    <a:p>
                      <a:pPr marL="0" marR="0" lvl="0" indent="-14287" algn="l" rtl="0">
                        <a:lnSpc>
                          <a:spcPct val="115000"/>
                        </a:lnSpc>
                        <a:spcBef>
                          <a:spcPts val="0"/>
                        </a:spcBef>
                        <a:spcAft>
                          <a:spcPts val="0"/>
                        </a:spcAft>
                        <a:buClr>
                          <a:srgbClr val="000000"/>
                        </a:buClr>
                        <a:buSzPts val="225"/>
                        <a:buFont typeface="Arial"/>
                        <a:buNone/>
                      </a:pPr>
                      <a:r>
                        <a:rPr lang="en-AU" sz="900" u="none" strike="noStrike" cap="none"/>
                        <a:t>In order to evaluate the trustworthiness of data, students need to know quite a lot about the qualities of scientific tests. They need both methodological knowledge and statistical knowledge to know what sorts of questions to ask. Students should be encouraged to ask and answer questions such as:</a:t>
                      </a:r>
                    </a:p>
                    <a:p>
                      <a:pPr marL="342900" marR="0" lvl="0" indent="-342900" algn="l" rtl="0">
                        <a:lnSpc>
                          <a:spcPct val="115000"/>
                        </a:lnSpc>
                        <a:spcBef>
                          <a:spcPts val="0"/>
                        </a:spcBef>
                        <a:spcAft>
                          <a:spcPts val="0"/>
                        </a:spcAft>
                        <a:buClr>
                          <a:srgbClr val="000000"/>
                        </a:buClr>
                        <a:buSzPts val="900"/>
                        <a:buFont typeface="Noto Sans Symbols"/>
                        <a:buChar char="∙"/>
                      </a:pPr>
                      <a:r>
                        <a:rPr lang="en-AU" sz="900" u="none" strike="noStrike" cap="none"/>
                        <a:t>How sure are you of your results?</a:t>
                      </a:r>
                    </a:p>
                    <a:p>
                      <a:pPr marL="342900" marR="0" lvl="0" indent="-342900" algn="l" rtl="0">
                        <a:lnSpc>
                          <a:spcPct val="115000"/>
                        </a:lnSpc>
                        <a:spcBef>
                          <a:spcPts val="0"/>
                        </a:spcBef>
                        <a:spcAft>
                          <a:spcPts val="0"/>
                        </a:spcAft>
                        <a:buClr>
                          <a:srgbClr val="000000"/>
                        </a:buClr>
                        <a:buSzPts val="900"/>
                        <a:buFont typeface="Noto Sans Symbols"/>
                        <a:buChar char="∙"/>
                      </a:pPr>
                      <a:r>
                        <a:rPr lang="en-AU" sz="900" u="none" strike="noStrike" cap="none"/>
                        <a:t>How did you get the data? What were the possible shortcomings of this method?</a:t>
                      </a:r>
                    </a:p>
                    <a:p>
                      <a:pPr marL="342900" marR="0" lvl="0" indent="-342900" algn="l" rtl="0">
                        <a:lnSpc>
                          <a:spcPct val="115000"/>
                        </a:lnSpc>
                        <a:spcBef>
                          <a:spcPts val="0"/>
                        </a:spcBef>
                        <a:spcAft>
                          <a:spcPts val="0"/>
                        </a:spcAft>
                        <a:buClr>
                          <a:srgbClr val="000000"/>
                        </a:buClr>
                        <a:buSzPts val="900"/>
                        <a:buFont typeface="Noto Sans Symbols"/>
                        <a:buChar char="∙"/>
                      </a:pPr>
                      <a:r>
                        <a:rPr lang="en-AU" sz="900" u="none" strike="noStrike" cap="none"/>
                        <a:t>How could you check your findings?</a:t>
                      </a:r>
                    </a:p>
                    <a:p>
                      <a:pPr marL="342900" marR="0" lvl="0" indent="-342900" algn="l" rtl="0">
                        <a:lnSpc>
                          <a:spcPct val="115000"/>
                        </a:lnSpc>
                        <a:spcBef>
                          <a:spcPts val="0"/>
                        </a:spcBef>
                        <a:spcAft>
                          <a:spcPts val="0"/>
                        </a:spcAft>
                        <a:buClr>
                          <a:srgbClr val="000000"/>
                        </a:buClr>
                        <a:buSzPts val="900"/>
                        <a:buFont typeface="Noto Sans Symbols"/>
                        <a:buChar char="∙"/>
                      </a:pPr>
                      <a:r>
                        <a:rPr lang="en-AU" sz="900" u="none" strike="noStrike" cap="none"/>
                        <a:t>How were the measurements taken and recorded? How confident are you that the measurements are accurate?</a:t>
                      </a:r>
                    </a:p>
                    <a:p>
                      <a:pPr marL="342900" marR="0" lvl="0" indent="-342900" algn="l" rtl="0">
                        <a:lnSpc>
                          <a:spcPct val="115000"/>
                        </a:lnSpc>
                        <a:spcBef>
                          <a:spcPts val="0"/>
                        </a:spcBef>
                        <a:spcAft>
                          <a:spcPts val="0"/>
                        </a:spcAft>
                        <a:buClr>
                          <a:srgbClr val="000000"/>
                        </a:buClr>
                        <a:buSzPts val="900"/>
                        <a:buFont typeface="Noto Sans Symbols"/>
                        <a:buChar char="∙"/>
                      </a:pPr>
                      <a:r>
                        <a:rPr lang="en-AU" sz="900" u="none" strike="noStrike" cap="none"/>
                        <a:t>Did these results surprise you? What were you expecting to find out?</a:t>
                      </a:r>
                    </a:p>
                    <a:p>
                      <a:pPr marL="342900" marR="0" lvl="0" indent="-342900" algn="l" rtl="0">
                        <a:lnSpc>
                          <a:spcPct val="115000"/>
                        </a:lnSpc>
                        <a:spcBef>
                          <a:spcPts val="0"/>
                        </a:spcBef>
                        <a:spcAft>
                          <a:spcPts val="0"/>
                        </a:spcAft>
                        <a:buClr>
                          <a:srgbClr val="000000"/>
                        </a:buClr>
                        <a:buSzPts val="900"/>
                        <a:buFont typeface="Noto Sans Symbols"/>
                        <a:buChar char="∙"/>
                      </a:pPr>
                      <a:r>
                        <a:rPr lang="en-AU" sz="900" u="none" strike="noStrike" cap="none"/>
                        <a:t>Would these results always be true?</a:t>
                      </a:r>
                    </a:p>
                  </a:txBody>
                  <a:tcPr marL="44375" marR="44375" marT="0" marB="0"/>
                </a:tc>
                <a:tc>
                  <a:txBody>
                    <a:bodyPr/>
                    <a:lstStyle/>
                    <a:p>
                      <a:pPr marL="0" marR="0" lvl="0" indent="-14287" algn="l" rtl="0">
                        <a:lnSpc>
                          <a:spcPct val="115000"/>
                        </a:lnSpc>
                        <a:spcBef>
                          <a:spcPts val="0"/>
                        </a:spcBef>
                        <a:spcAft>
                          <a:spcPts val="0"/>
                        </a:spcAft>
                        <a:buClr>
                          <a:srgbClr val="000000"/>
                        </a:buClr>
                        <a:buSzPts val="225"/>
                        <a:buFont typeface="Arial"/>
                        <a:buNone/>
                      </a:pPr>
                      <a:r>
                        <a:rPr lang="en-AU" sz="900" u="none" strike="noStrike" cap="none"/>
                        <a:t>Scientists represent their ideas in a variety of ways, including models graphs, charts, diagrams and written texts. A model is a representation of an idea, an object, a process or a system. </a:t>
                      </a:r>
                    </a:p>
                    <a:p>
                      <a:pPr marL="342900" marR="0" lvl="0" indent="-342900" algn="l" rtl="0">
                        <a:lnSpc>
                          <a:spcPct val="115000"/>
                        </a:lnSpc>
                        <a:spcBef>
                          <a:spcPts val="0"/>
                        </a:spcBef>
                        <a:spcAft>
                          <a:spcPts val="0"/>
                        </a:spcAft>
                        <a:buClr>
                          <a:srgbClr val="000000"/>
                        </a:buClr>
                        <a:buSzPts val="900"/>
                        <a:buFont typeface="Noto Sans Symbols"/>
                        <a:buChar char="∙"/>
                      </a:pPr>
                      <a:r>
                        <a:rPr lang="en-AU" sz="900" u="none" strike="noStrike" cap="none"/>
                        <a:t>What does this representation tell us?</a:t>
                      </a:r>
                    </a:p>
                    <a:p>
                      <a:pPr marL="342900" marR="0" lvl="0" indent="-342900" algn="l" rtl="0">
                        <a:lnSpc>
                          <a:spcPct val="115000"/>
                        </a:lnSpc>
                        <a:spcBef>
                          <a:spcPts val="0"/>
                        </a:spcBef>
                        <a:spcAft>
                          <a:spcPts val="0"/>
                        </a:spcAft>
                        <a:buClr>
                          <a:srgbClr val="000000"/>
                        </a:buClr>
                        <a:buSzPts val="900"/>
                        <a:buFont typeface="Noto Sans Symbols"/>
                        <a:buChar char="∙"/>
                      </a:pPr>
                      <a:r>
                        <a:rPr lang="en-AU" sz="900" u="none" strike="noStrike" cap="none"/>
                        <a:t>What is left out?</a:t>
                      </a:r>
                    </a:p>
                    <a:p>
                      <a:pPr marL="342900" marR="0" lvl="0" indent="-342900" algn="l" rtl="0">
                        <a:lnSpc>
                          <a:spcPct val="115000"/>
                        </a:lnSpc>
                        <a:spcBef>
                          <a:spcPts val="0"/>
                        </a:spcBef>
                        <a:spcAft>
                          <a:spcPts val="0"/>
                        </a:spcAft>
                        <a:buClr>
                          <a:srgbClr val="000000"/>
                        </a:buClr>
                        <a:buSzPts val="900"/>
                        <a:buFont typeface="Noto Sans Symbols"/>
                        <a:buChar char="∙"/>
                      </a:pPr>
                      <a:r>
                        <a:rPr lang="en-AU" sz="900" u="none" strike="noStrike" cap="none"/>
                        <a:t>How does this representation get the message across?</a:t>
                      </a:r>
                    </a:p>
                    <a:p>
                      <a:pPr marL="342900" marR="0" lvl="0" indent="-342900" algn="l" rtl="0">
                        <a:lnSpc>
                          <a:spcPct val="115000"/>
                        </a:lnSpc>
                        <a:spcBef>
                          <a:spcPts val="0"/>
                        </a:spcBef>
                        <a:spcAft>
                          <a:spcPts val="0"/>
                        </a:spcAft>
                        <a:buClr>
                          <a:srgbClr val="000000"/>
                        </a:buClr>
                        <a:buSzPts val="900"/>
                        <a:buFont typeface="Noto Sans Symbols"/>
                        <a:buChar char="∙"/>
                      </a:pPr>
                      <a:r>
                        <a:rPr lang="en-AU" sz="900" u="none" strike="noStrike" cap="none"/>
                        <a:t>Why is it presented in this particular way?</a:t>
                      </a:r>
                    </a:p>
                  </a:txBody>
                  <a:tcPr marL="44375" marR="44375" marT="0" marB="0"/>
                </a:tc>
                <a:extLst>
                  <a:ext uri="{0D108BD9-81ED-4DB2-BD59-A6C34878D82A}">
                    <a16:rowId xmlns:a16="http://schemas.microsoft.com/office/drawing/2014/main" val="10003"/>
                  </a:ext>
                </a:extLst>
              </a:tr>
              <a:tr h="231425">
                <a:tc gridSpan="2">
                  <a:txBody>
                    <a:bodyPr/>
                    <a:lstStyle/>
                    <a:p>
                      <a:pPr marL="0" marR="0" lvl="0" indent="-31750" algn="ctr" rtl="0">
                        <a:lnSpc>
                          <a:spcPct val="115000"/>
                        </a:lnSpc>
                        <a:spcBef>
                          <a:spcPts val="0"/>
                        </a:spcBef>
                        <a:spcAft>
                          <a:spcPts val="0"/>
                        </a:spcAft>
                        <a:buClr>
                          <a:srgbClr val="000000"/>
                        </a:buClr>
                        <a:buSzPts val="500"/>
                        <a:buFont typeface="Arial"/>
                        <a:buNone/>
                      </a:pPr>
                      <a:r>
                        <a:rPr lang="en-AU" sz="2000" b="0" u="none" strike="noStrike" cap="none"/>
                        <a:t>Engage with science</a:t>
                      </a:r>
                    </a:p>
                  </a:txBody>
                  <a:tcPr marL="44375" marR="44375" marT="0" marB="0"/>
                </a:tc>
                <a:tc hMerge="1">
                  <a:txBody>
                    <a:bodyPr/>
                    <a:lstStyle/>
                    <a:p>
                      <a:endParaRPr lang="en-US"/>
                    </a:p>
                  </a:txBody>
                  <a:tcPr/>
                </a:tc>
                <a:extLst>
                  <a:ext uri="{0D108BD9-81ED-4DB2-BD59-A6C34878D82A}">
                    <a16:rowId xmlns:a16="http://schemas.microsoft.com/office/drawing/2014/main" val="10004"/>
                  </a:ext>
                </a:extLst>
              </a:tr>
              <a:tr h="347150">
                <a:tc gridSpan="2">
                  <a:txBody>
                    <a:bodyPr/>
                    <a:lstStyle/>
                    <a:p>
                      <a:pPr marL="0" marR="0" lvl="0" indent="-14287" algn="l" rtl="0">
                        <a:lnSpc>
                          <a:spcPct val="115000"/>
                        </a:lnSpc>
                        <a:spcBef>
                          <a:spcPts val="0"/>
                        </a:spcBef>
                        <a:spcAft>
                          <a:spcPts val="0"/>
                        </a:spcAft>
                        <a:buClr>
                          <a:srgbClr val="000000"/>
                        </a:buClr>
                        <a:buSzPts val="225"/>
                        <a:buFont typeface="Arial"/>
                        <a:buNone/>
                      </a:pPr>
                      <a:r>
                        <a:rPr lang="en-AU" sz="900" u="none" strike="noStrike" cap="none"/>
                        <a:t>This capability requires students to use the other capabilities to engage with science in real-life contexts. It involves students taking an interest in science issues, participating in discussions about science and at times taking action.</a:t>
                      </a:r>
                    </a:p>
                  </a:txBody>
                  <a:tcPr marL="44375" marR="44375" marT="0" marB="0"/>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329" name="Shape 329"/>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63500" algn="l" rtl="0">
              <a:lnSpc>
                <a:spcPct val="100000"/>
              </a:lnSpc>
              <a:spcBef>
                <a:spcPts val="0"/>
              </a:spcBef>
              <a:spcAft>
                <a:spcPts val="0"/>
              </a:spcAft>
              <a:buClr>
                <a:schemeClr val="accent2"/>
              </a:buClr>
              <a:buSzPts val="100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330" name="Shape 330" descr="IPL Logo CMYK English.jpg"/>
          <p:cNvPicPr preferRelativeResize="0"/>
          <p:nvPr/>
        </p:nvPicPr>
        <p:blipFill rotWithShape="1">
          <a:blip r:embed="rId4">
            <a:alphaModFix/>
          </a:blip>
          <a:srcRect/>
          <a:stretch/>
        </p:blipFill>
        <p:spPr>
          <a:xfrm>
            <a:off x="7675457" y="5963828"/>
            <a:ext cx="1447983" cy="86686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Shape 336"/>
          <p:cNvSpPr txBox="1">
            <a:spLocks noGrp="1"/>
          </p:cNvSpPr>
          <p:nvPr>
            <p:ph type="title"/>
          </p:nvPr>
        </p:nvSpPr>
        <p:spPr>
          <a:xfrm>
            <a:off x="0" y="249208"/>
            <a:ext cx="8042273" cy="911224"/>
          </a:xfrm>
          <a:prstGeom prst="rect">
            <a:avLst/>
          </a:prstGeom>
          <a:noFill/>
          <a:ln>
            <a:noFill/>
          </a:ln>
        </p:spPr>
        <p:txBody>
          <a:bodyPr wrap="square" lIns="91425" tIns="91425" rIns="91425" bIns="91425" anchor="b" anchorCtr="0">
            <a:noAutofit/>
          </a:bodyPr>
          <a:lstStyle/>
          <a:p>
            <a:pPr marL="0" marR="0" lvl="0" indent="-50800" algn="ctr" rtl="0">
              <a:lnSpc>
                <a:spcPct val="100000"/>
              </a:lnSpc>
              <a:spcBef>
                <a:spcPts val="0"/>
              </a:spcBef>
              <a:spcAft>
                <a:spcPts val="0"/>
              </a:spcAft>
              <a:buClr>
                <a:schemeClr val="accent1"/>
              </a:buClr>
              <a:buSzPts val="800"/>
              <a:buFont typeface="Arial"/>
              <a:buNone/>
            </a:pPr>
            <a:r>
              <a:rPr lang="en-AU" sz="3200" b="1" i="0" u="none" strike="noStrike" cap="none">
                <a:solidFill>
                  <a:schemeClr val="accent1"/>
                </a:solidFill>
                <a:latin typeface="Calibri"/>
                <a:ea typeface="Calibri"/>
                <a:cs typeface="Calibri"/>
                <a:sym typeface="Calibri"/>
              </a:rPr>
              <a:t>Ways we can generate some meaty talk</a:t>
            </a:r>
          </a:p>
        </p:txBody>
      </p:sp>
      <p:pic>
        <p:nvPicPr>
          <p:cNvPr id="337" name="Shape 337"/>
          <p:cNvPicPr preferRelativeResize="0"/>
          <p:nvPr/>
        </p:nvPicPr>
        <p:blipFill rotWithShape="1">
          <a:blip r:embed="rId3">
            <a:alphaModFix/>
          </a:blip>
          <a:srcRect/>
          <a:stretch/>
        </p:blipFill>
        <p:spPr>
          <a:xfrm>
            <a:off x="4724400" y="1360487"/>
            <a:ext cx="4162763" cy="4879597"/>
          </a:xfrm>
          <a:prstGeom prst="rect">
            <a:avLst/>
          </a:prstGeom>
          <a:noFill/>
          <a:ln>
            <a:noFill/>
          </a:ln>
        </p:spPr>
      </p:pic>
      <p:sp>
        <p:nvSpPr>
          <p:cNvPr id="338" name="Shape 338"/>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4"/>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63500" algn="l" rtl="0">
              <a:lnSpc>
                <a:spcPct val="100000"/>
              </a:lnSpc>
              <a:spcBef>
                <a:spcPts val="0"/>
              </a:spcBef>
              <a:spcAft>
                <a:spcPts val="0"/>
              </a:spcAft>
              <a:buClr>
                <a:schemeClr val="accent2"/>
              </a:buClr>
              <a:buSzPts val="1000"/>
              <a:buFont typeface="Verdana"/>
              <a:buNone/>
            </a:pPr>
            <a:endParaRPr sz="1000" b="0" i="0" u="sng" strike="noStrike" cap="none">
              <a:solidFill>
                <a:schemeClr val="hlink"/>
              </a:solidFill>
              <a:latin typeface="Verdana"/>
              <a:ea typeface="Verdana"/>
              <a:cs typeface="Verdana"/>
              <a:sym typeface="Verdana"/>
              <a:hlinkClick r:id="rId4"/>
            </a:endParaRPr>
          </a:p>
        </p:txBody>
      </p:sp>
      <p:pic>
        <p:nvPicPr>
          <p:cNvPr id="339" name="Shape 339" descr="IPL Logo CMYK English.jpg"/>
          <p:cNvPicPr preferRelativeResize="0"/>
          <p:nvPr/>
        </p:nvPicPr>
        <p:blipFill rotWithShape="1">
          <a:blip r:embed="rId5">
            <a:alphaModFix/>
          </a:blip>
          <a:srcRect/>
          <a:stretch/>
        </p:blipFill>
        <p:spPr>
          <a:xfrm>
            <a:off x="7675457" y="5963828"/>
            <a:ext cx="1447983" cy="866869"/>
          </a:xfrm>
          <a:prstGeom prst="rect">
            <a:avLst/>
          </a:prstGeom>
          <a:noFill/>
          <a:ln>
            <a:noFill/>
          </a:ln>
        </p:spPr>
      </p:pic>
      <p:sp>
        <p:nvSpPr>
          <p:cNvPr id="340" name="Shape 340"/>
          <p:cNvSpPr txBox="1"/>
          <p:nvPr/>
        </p:nvSpPr>
        <p:spPr>
          <a:xfrm>
            <a:off x="5050791" y="5163608"/>
            <a:ext cx="2624666" cy="400110"/>
          </a:xfrm>
          <a:prstGeom prst="rect">
            <a:avLst/>
          </a:prstGeom>
          <a:solidFill>
            <a:srgbClr val="C8E0E9"/>
          </a:solidFill>
          <a:ln w="9525" cap="flat" cmpd="sng">
            <a:solidFill>
              <a:srgbClr val="2C7C9F"/>
            </a:solidFill>
            <a:prstDash val="solid"/>
            <a:round/>
            <a:headEnd type="none" w="med" len="med"/>
            <a:tailEnd type="none" w="med" len="med"/>
          </a:ln>
        </p:spPr>
        <p:txBody>
          <a:bodyPr wrap="square" lIns="91425" tIns="45700" rIns="91425" bIns="45700" anchor="t" anchorCtr="0">
            <a:noAutofit/>
          </a:bodyPr>
          <a:lstStyle/>
          <a:p>
            <a:pPr marL="0" marR="0" lvl="0" indent="-31750" algn="ctr" rtl="0">
              <a:lnSpc>
                <a:spcPct val="100000"/>
              </a:lnSpc>
              <a:spcBef>
                <a:spcPts val="0"/>
              </a:spcBef>
              <a:spcAft>
                <a:spcPts val="0"/>
              </a:spcAft>
              <a:buClr>
                <a:srgbClr val="2C7C9F"/>
              </a:buClr>
              <a:buSzPts val="500"/>
              <a:buFont typeface="Arial"/>
              <a:buNone/>
            </a:pPr>
            <a:r>
              <a:rPr lang="en-AU" sz="2000" b="1" i="0" u="none" strike="noStrike" cap="none">
                <a:solidFill>
                  <a:srgbClr val="2C7C9F"/>
                </a:solidFill>
                <a:latin typeface="Arial"/>
                <a:ea typeface="Arial"/>
                <a:cs typeface="Arial"/>
                <a:sym typeface="Arial"/>
              </a:rPr>
              <a:t>Science talk moves</a:t>
            </a:r>
          </a:p>
        </p:txBody>
      </p:sp>
      <p:pic>
        <p:nvPicPr>
          <p:cNvPr id="341" name="Shape 341"/>
          <p:cNvPicPr preferRelativeResize="0"/>
          <p:nvPr/>
        </p:nvPicPr>
        <p:blipFill rotWithShape="1">
          <a:blip r:embed="rId6">
            <a:alphaModFix/>
          </a:blip>
          <a:srcRect/>
          <a:stretch/>
        </p:blipFill>
        <p:spPr>
          <a:xfrm>
            <a:off x="332700" y="1723386"/>
            <a:ext cx="4369449" cy="4525380"/>
          </a:xfrm>
          <a:prstGeom prst="rect">
            <a:avLst/>
          </a:prstGeom>
          <a:noFill/>
          <a:ln>
            <a:noFill/>
          </a:ln>
        </p:spPr>
      </p:pic>
      <p:sp>
        <p:nvSpPr>
          <p:cNvPr id="342" name="Shape 342"/>
          <p:cNvSpPr txBox="1"/>
          <p:nvPr/>
        </p:nvSpPr>
        <p:spPr>
          <a:xfrm>
            <a:off x="1260474" y="1360487"/>
            <a:ext cx="2319867" cy="400110"/>
          </a:xfrm>
          <a:prstGeom prst="rect">
            <a:avLst/>
          </a:prstGeom>
          <a:solidFill>
            <a:srgbClr val="C7DEE8"/>
          </a:solidFill>
          <a:ln w="9525" cap="flat" cmpd="sng">
            <a:solidFill>
              <a:srgbClr val="2C7C9F"/>
            </a:solidFill>
            <a:prstDash val="solid"/>
            <a:round/>
            <a:headEnd type="none" w="med" len="med"/>
            <a:tailEnd type="none" w="med" len="med"/>
          </a:ln>
        </p:spPr>
        <p:txBody>
          <a:bodyPr wrap="square" lIns="91425" tIns="45700" rIns="91425" bIns="45700" anchor="t" anchorCtr="0">
            <a:noAutofit/>
          </a:bodyPr>
          <a:lstStyle/>
          <a:p>
            <a:pPr marL="0" marR="0" lvl="0" indent="-31750" algn="ctr" rtl="0">
              <a:lnSpc>
                <a:spcPct val="100000"/>
              </a:lnSpc>
              <a:spcBef>
                <a:spcPts val="0"/>
              </a:spcBef>
              <a:spcAft>
                <a:spcPts val="0"/>
              </a:spcAft>
              <a:buClr>
                <a:srgbClr val="2C7C9F"/>
              </a:buClr>
              <a:buSzPts val="500"/>
              <a:buFont typeface="Arial"/>
              <a:buNone/>
            </a:pPr>
            <a:r>
              <a:rPr lang="en-AU" sz="2000" b="1" i="0" u="none" strike="noStrike" cap="none">
                <a:solidFill>
                  <a:srgbClr val="2C7C9F"/>
                </a:solidFill>
                <a:latin typeface="Arial"/>
                <a:ea typeface="Arial"/>
                <a:cs typeface="Arial"/>
                <a:sym typeface="Arial"/>
              </a:rPr>
              <a:t>Accountable talk</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Shape 348"/>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63500" algn="l" rtl="0">
              <a:lnSpc>
                <a:spcPct val="100000"/>
              </a:lnSpc>
              <a:spcBef>
                <a:spcPts val="0"/>
              </a:spcBef>
              <a:spcAft>
                <a:spcPts val="0"/>
              </a:spcAft>
              <a:buClr>
                <a:schemeClr val="accent2"/>
              </a:buClr>
              <a:buSzPts val="100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349" name="Shape 349" descr="IPL Logo CMYK English.jpg"/>
          <p:cNvPicPr preferRelativeResize="0"/>
          <p:nvPr/>
        </p:nvPicPr>
        <p:blipFill rotWithShape="1">
          <a:blip r:embed="rId4">
            <a:alphaModFix/>
          </a:blip>
          <a:srcRect/>
          <a:stretch/>
        </p:blipFill>
        <p:spPr>
          <a:xfrm>
            <a:off x="7675457" y="5963828"/>
            <a:ext cx="1447983" cy="866869"/>
          </a:xfrm>
          <a:prstGeom prst="rect">
            <a:avLst/>
          </a:prstGeom>
          <a:noFill/>
          <a:ln>
            <a:noFill/>
          </a:ln>
        </p:spPr>
      </p:pic>
      <p:sp>
        <p:nvSpPr>
          <p:cNvPr id="350" name="Shape 350"/>
          <p:cNvSpPr/>
          <p:nvPr/>
        </p:nvSpPr>
        <p:spPr>
          <a:xfrm>
            <a:off x="549275" y="207921"/>
            <a:ext cx="7621322" cy="1077218"/>
          </a:xfrm>
          <a:prstGeom prst="rect">
            <a:avLst/>
          </a:prstGeom>
          <a:noFill/>
          <a:ln>
            <a:noFill/>
          </a:ln>
        </p:spPr>
        <p:txBody>
          <a:bodyPr wrap="square" lIns="91425" tIns="45700" rIns="91425" bIns="45700" anchor="t" anchorCtr="0">
            <a:noAutofit/>
          </a:bodyPr>
          <a:lstStyle/>
          <a:p>
            <a:pPr marL="0" marR="0" lvl="0" indent="-50800" algn="l" rtl="0">
              <a:lnSpc>
                <a:spcPct val="100000"/>
              </a:lnSpc>
              <a:spcBef>
                <a:spcPts val="0"/>
              </a:spcBef>
              <a:spcAft>
                <a:spcPts val="0"/>
              </a:spcAft>
              <a:buClr>
                <a:schemeClr val="accent1"/>
              </a:buClr>
              <a:buSzPts val="800"/>
              <a:buFont typeface="Calibri"/>
              <a:buNone/>
            </a:pPr>
            <a:r>
              <a:rPr lang="en-AU" sz="3200" b="1" i="0" u="none" strike="noStrike" cap="none">
                <a:solidFill>
                  <a:schemeClr val="accent1"/>
                </a:solidFill>
                <a:latin typeface="Calibri"/>
                <a:ea typeface="Calibri"/>
                <a:cs typeface="Calibri"/>
                <a:sym typeface="Calibri"/>
              </a:rPr>
              <a:t>Texts can model inquiry processes, </a:t>
            </a:r>
          </a:p>
          <a:p>
            <a:pPr marL="0" marR="0" lvl="0" indent="-50800" algn="l" rtl="0">
              <a:lnSpc>
                <a:spcPct val="100000"/>
              </a:lnSpc>
              <a:spcBef>
                <a:spcPts val="0"/>
              </a:spcBef>
              <a:spcAft>
                <a:spcPts val="0"/>
              </a:spcAft>
              <a:buClr>
                <a:schemeClr val="accent1"/>
              </a:buClr>
              <a:buSzPts val="800"/>
              <a:buFont typeface="Calibri"/>
              <a:buNone/>
            </a:pPr>
            <a:r>
              <a:rPr lang="en-AU" sz="3200" b="1" i="0" u="none" strike="noStrike" cap="none">
                <a:solidFill>
                  <a:schemeClr val="accent1"/>
                </a:solidFill>
                <a:latin typeface="Calibri"/>
                <a:ea typeface="Calibri"/>
                <a:cs typeface="Calibri"/>
                <a:sym typeface="Calibri"/>
              </a:rPr>
              <a:t>literary processes and the nature of science</a:t>
            </a:r>
          </a:p>
        </p:txBody>
      </p:sp>
      <p:sp>
        <p:nvSpPr>
          <p:cNvPr id="351" name="Shape 351"/>
          <p:cNvSpPr txBox="1"/>
          <p:nvPr/>
        </p:nvSpPr>
        <p:spPr>
          <a:xfrm>
            <a:off x="288600" y="1285150"/>
            <a:ext cx="8229600" cy="4684800"/>
          </a:xfrm>
          <a:prstGeom prst="rect">
            <a:avLst/>
          </a:prstGeom>
          <a:noFill/>
          <a:ln>
            <a:noFill/>
          </a:ln>
        </p:spPr>
        <p:txBody>
          <a:bodyPr wrap="square" lIns="91425" tIns="91425" rIns="91425" bIns="91425" anchor="t" anchorCtr="0">
            <a:noAutofit/>
          </a:bodyPr>
          <a:lstStyle/>
          <a:p>
            <a:pPr marL="0" marR="0" lvl="0" indent="-127000" algn="l" rtl="0">
              <a:lnSpc>
                <a:spcPct val="100000"/>
              </a:lnSpc>
              <a:spcBef>
                <a:spcPts val="0"/>
              </a:spcBef>
              <a:spcAft>
                <a:spcPts val="0"/>
              </a:spcAft>
              <a:buClr>
                <a:schemeClr val="accent1"/>
              </a:buClr>
              <a:buSzPts val="2000"/>
              <a:buFont typeface="Arial"/>
              <a:buNone/>
            </a:pPr>
            <a:r>
              <a:rPr lang="en-AU" sz="2000" b="1" i="0" u="none" strike="noStrike" cap="none">
                <a:solidFill>
                  <a:schemeClr val="accent1"/>
                </a:solidFill>
                <a:latin typeface="Arial"/>
                <a:ea typeface="Arial"/>
                <a:cs typeface="Arial"/>
                <a:sym typeface="Arial"/>
              </a:rPr>
              <a:t>Newsboard</a:t>
            </a:r>
            <a:r>
              <a:rPr lang="en-AU" sz="2000" b="0" i="0" u="none" strike="noStrike" cap="none">
                <a:solidFill>
                  <a:schemeClr val="dk1"/>
                </a:solidFill>
                <a:latin typeface="Arial"/>
                <a:ea typeface="Arial"/>
                <a:cs typeface="Arial"/>
                <a:sym typeface="Arial"/>
              </a:rPr>
              <a:t> (shared reading, guided)</a:t>
            </a:r>
          </a:p>
          <a:p>
            <a:pPr marL="457200" marR="0" lvl="0" indent="-355600" algn="l" rtl="0">
              <a:lnSpc>
                <a:spcPct val="100000"/>
              </a:lnSpc>
              <a:spcBef>
                <a:spcPts val="6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An approach that enables students to participate at their intellectual level even though it may be beyond their reading level.</a:t>
            </a:r>
          </a:p>
          <a:p>
            <a:pPr marL="0" marR="0" lvl="0" indent="-127000" algn="l" rtl="0">
              <a:lnSpc>
                <a:spcPct val="100000"/>
              </a:lnSpc>
              <a:spcBef>
                <a:spcPts val="2000"/>
              </a:spcBef>
              <a:spcAft>
                <a:spcPts val="0"/>
              </a:spcAft>
              <a:buClr>
                <a:srgbClr val="2C7C9F"/>
              </a:buClr>
              <a:buSzPts val="2000"/>
              <a:buFont typeface="Arial"/>
              <a:buNone/>
            </a:pPr>
            <a:r>
              <a:rPr lang="en-AU" sz="2000" b="1" i="0" u="none" strike="noStrike" cap="none">
                <a:solidFill>
                  <a:srgbClr val="2C7C9F"/>
                </a:solidFill>
                <a:latin typeface="Arial"/>
                <a:ea typeface="Arial"/>
                <a:cs typeface="Arial"/>
                <a:sym typeface="Arial"/>
              </a:rPr>
              <a:t>Reading about science and scientists</a:t>
            </a:r>
            <a:r>
              <a:rPr lang="en-AU" sz="2000" b="0" i="0" u="none" strike="noStrike" cap="none">
                <a:solidFill>
                  <a:srgbClr val="2C7C9F"/>
                </a:solidFill>
                <a:latin typeface="Arial"/>
                <a:ea typeface="Arial"/>
                <a:cs typeface="Arial"/>
                <a:sym typeface="Arial"/>
              </a:rPr>
              <a:t> </a:t>
            </a:r>
            <a:r>
              <a:rPr lang="en-AU" sz="2000" b="0" i="0" u="none" strike="noStrike" cap="none">
                <a:solidFill>
                  <a:schemeClr val="dk1"/>
                </a:solidFill>
                <a:latin typeface="Arial"/>
                <a:ea typeface="Arial"/>
                <a:cs typeface="Arial"/>
                <a:sym typeface="Arial"/>
              </a:rPr>
              <a:t>(shared, reading to, guided or independent reading)</a:t>
            </a:r>
          </a:p>
          <a:p>
            <a:pPr marL="457200" marR="0" lvl="0" indent="-355600" algn="l" rtl="0">
              <a:lnSpc>
                <a:spcPct val="100000"/>
              </a:lnSpc>
              <a:spcBef>
                <a:spcPts val="6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Developing engagement in science through sharing interesting, curious, amazing stories.</a:t>
            </a:r>
          </a:p>
          <a:p>
            <a:pPr marL="457200" marR="0" lvl="0" indent="-355600" algn="l" rtl="0">
              <a:lnSpc>
                <a:spcPct val="100000"/>
              </a:lnSpc>
              <a:spcBef>
                <a:spcPts val="6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Exploring the idea of science as part of their future identity.</a:t>
            </a:r>
          </a:p>
          <a:p>
            <a:pPr marL="457200" marR="0" lvl="0" indent="-355600" algn="l" rtl="0">
              <a:lnSpc>
                <a:spcPct val="100000"/>
              </a:lnSpc>
              <a:spcBef>
                <a:spcPts val="6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Developing understanding of what it is to be a scientist.</a:t>
            </a:r>
          </a:p>
          <a:p>
            <a:pPr marL="0" marR="0" lvl="0" indent="-127000" algn="l" rtl="0">
              <a:lnSpc>
                <a:spcPct val="100000"/>
              </a:lnSpc>
              <a:spcBef>
                <a:spcPts val="2000"/>
              </a:spcBef>
              <a:spcAft>
                <a:spcPts val="0"/>
              </a:spcAft>
              <a:buClr>
                <a:srgbClr val="2C7C9F"/>
              </a:buClr>
              <a:buSzPts val="2000"/>
              <a:buFont typeface="Arial"/>
              <a:buNone/>
            </a:pPr>
            <a:r>
              <a:rPr lang="en-AU" sz="2000" b="1" i="0" u="none" strike="noStrike" cap="none">
                <a:solidFill>
                  <a:srgbClr val="2C7C9F"/>
                </a:solidFill>
                <a:latin typeface="Arial"/>
                <a:ea typeface="Arial"/>
                <a:cs typeface="Arial"/>
                <a:sym typeface="Arial"/>
              </a:rPr>
              <a:t>Reading to do science </a:t>
            </a:r>
            <a:r>
              <a:rPr lang="en-AU" sz="2000" b="0" i="0" u="none" strike="noStrike" cap="none">
                <a:solidFill>
                  <a:schemeClr val="dk1"/>
                </a:solidFill>
                <a:latin typeface="Arial"/>
                <a:ea typeface="Arial"/>
                <a:cs typeface="Arial"/>
                <a:sym typeface="Arial"/>
              </a:rPr>
              <a:t>(shared, reading to, guided or independent reading)</a:t>
            </a:r>
          </a:p>
          <a:p>
            <a:pPr marL="457200" marR="0" lvl="0" indent="-355600" algn="l" rtl="0">
              <a:lnSpc>
                <a:spcPct val="100000"/>
              </a:lnSpc>
              <a:spcBef>
                <a:spcPts val="6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Functional reading that enables students to investigate in science.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Shape 357"/>
          <p:cNvSpPr txBox="1">
            <a:spLocks noGrp="1"/>
          </p:cNvSpPr>
          <p:nvPr>
            <p:ph type="title"/>
          </p:nvPr>
        </p:nvSpPr>
        <p:spPr>
          <a:xfrm>
            <a:off x="483906" y="79375"/>
            <a:ext cx="8042273" cy="911224"/>
          </a:xfrm>
          <a:prstGeom prst="rect">
            <a:avLst/>
          </a:prstGeom>
          <a:noFill/>
          <a:ln>
            <a:noFill/>
          </a:ln>
        </p:spPr>
        <p:txBody>
          <a:bodyPr wrap="square" lIns="91425" tIns="91425" rIns="91425" bIns="91425" anchor="b" anchorCtr="0">
            <a:noAutofit/>
          </a:bodyPr>
          <a:lstStyle/>
          <a:p>
            <a:pPr marL="0" marR="0" lvl="0" indent="-50800" algn="ctr" rtl="0">
              <a:lnSpc>
                <a:spcPct val="100000"/>
              </a:lnSpc>
              <a:spcBef>
                <a:spcPts val="0"/>
              </a:spcBef>
              <a:spcAft>
                <a:spcPts val="0"/>
              </a:spcAft>
              <a:buClr>
                <a:schemeClr val="accent1"/>
              </a:buClr>
              <a:buSzPts val="800"/>
              <a:buFont typeface="Arial"/>
              <a:buNone/>
            </a:pPr>
            <a:r>
              <a:rPr lang="en-AU" sz="3200" b="1" i="0" u="none" strike="noStrike" cap="none">
                <a:solidFill>
                  <a:schemeClr val="accent1"/>
                </a:solidFill>
                <a:latin typeface="Calibri"/>
                <a:ea typeface="Calibri"/>
                <a:cs typeface="Calibri"/>
                <a:sym typeface="Calibri"/>
              </a:rPr>
              <a:t>Reading about science and scientists</a:t>
            </a:r>
          </a:p>
        </p:txBody>
      </p:sp>
      <p:sp>
        <p:nvSpPr>
          <p:cNvPr id="358" name="Shape 358"/>
          <p:cNvSpPr txBox="1">
            <a:spLocks noGrp="1"/>
          </p:cNvSpPr>
          <p:nvPr>
            <p:ph type="body" idx="1"/>
          </p:nvPr>
        </p:nvSpPr>
        <p:spPr>
          <a:xfrm>
            <a:off x="335050" y="997477"/>
            <a:ext cx="8330029" cy="4343400"/>
          </a:xfrm>
          <a:prstGeom prst="rect">
            <a:avLst/>
          </a:prstGeom>
          <a:noFill/>
          <a:ln>
            <a:noFill/>
          </a:ln>
        </p:spPr>
        <p:txBody>
          <a:bodyPr wrap="square" lIns="91425" tIns="91425" rIns="91425" bIns="91425" anchor="t" anchorCtr="0">
            <a:noAutofit/>
          </a:bodyPr>
          <a:lstStyle/>
          <a:p>
            <a:pPr marL="332741" marR="0" lvl="0" indent="-78741" algn="l" rtl="0">
              <a:lnSpc>
                <a:spcPct val="100000"/>
              </a:lnSpc>
              <a:spcBef>
                <a:spcPts val="0"/>
              </a:spcBef>
              <a:spcAft>
                <a:spcPts val="0"/>
              </a:spcAft>
              <a:buClr>
                <a:schemeClr val="accent1"/>
              </a:buClr>
              <a:buSzPts val="600"/>
              <a:buFont typeface="Noto Sans Symbols"/>
              <a:buNone/>
            </a:pPr>
            <a:r>
              <a:rPr lang="en-AU" sz="2400" b="0" i="0" u="none" strike="noStrike" cap="none">
                <a:solidFill>
                  <a:schemeClr val="accent1"/>
                </a:solidFill>
                <a:latin typeface="Arial"/>
                <a:ea typeface="Arial"/>
                <a:cs typeface="Arial"/>
                <a:sym typeface="Arial"/>
              </a:rPr>
              <a:t>Less than 5% of the texts read to students are non-fiction </a:t>
            </a:r>
            <a:r>
              <a:rPr lang="en-AU" sz="2400" b="0" i="0" u="none" strike="noStrike" cap="none">
                <a:solidFill>
                  <a:srgbClr val="2C7C9F"/>
                </a:solidFill>
                <a:latin typeface="Arial"/>
                <a:ea typeface="Arial"/>
                <a:cs typeface="Arial"/>
                <a:sym typeface="Arial"/>
              </a:rPr>
              <a:t>– why? </a:t>
            </a:r>
          </a:p>
          <a:p>
            <a:pPr marL="685800" marR="0" lvl="1" indent="-38100" algn="l" rtl="0">
              <a:lnSpc>
                <a:spcPct val="100000"/>
              </a:lnSpc>
              <a:spcBef>
                <a:spcPts val="600"/>
              </a:spcBef>
              <a:spcAft>
                <a:spcPts val="0"/>
              </a:spcAft>
              <a:buClr>
                <a:schemeClr val="dk1"/>
              </a:buClr>
              <a:buSzPts val="2200"/>
              <a:buFont typeface="Arial"/>
              <a:buChar char="•"/>
            </a:pPr>
            <a:r>
              <a:rPr lang="en-AU" sz="2000" b="0" i="0" u="none" strike="noStrike" cap="none">
                <a:solidFill>
                  <a:schemeClr val="dk1"/>
                </a:solidFill>
                <a:latin typeface="Arial"/>
                <a:ea typeface="Arial"/>
                <a:cs typeface="Arial"/>
                <a:sym typeface="Arial"/>
              </a:rPr>
              <a:t> Reflection of the demographics of teachers?</a:t>
            </a:r>
          </a:p>
          <a:p>
            <a:pPr marL="685800" marR="0" lvl="1" indent="-38100" algn="l" rtl="0">
              <a:lnSpc>
                <a:spcPct val="100000"/>
              </a:lnSpc>
              <a:spcBef>
                <a:spcPts val="600"/>
              </a:spcBef>
              <a:spcAft>
                <a:spcPts val="0"/>
              </a:spcAft>
              <a:buClr>
                <a:schemeClr val="dk1"/>
              </a:buClr>
              <a:buSzPts val="2200"/>
              <a:buFont typeface="Arial"/>
              <a:buChar char="•"/>
            </a:pPr>
            <a:r>
              <a:rPr lang="en-AU" sz="2000" b="0" i="0" u="none" strike="noStrike" cap="none">
                <a:solidFill>
                  <a:schemeClr val="dk1"/>
                </a:solidFill>
                <a:latin typeface="Arial"/>
                <a:ea typeface="Arial"/>
                <a:cs typeface="Arial"/>
                <a:sym typeface="Arial"/>
              </a:rPr>
              <a:t> Who are the less-engaged students during ‘reading to’ lessons?</a:t>
            </a:r>
          </a:p>
          <a:p>
            <a:pPr marL="648970" marR="0" lvl="1" indent="-74294" algn="l" rtl="0">
              <a:lnSpc>
                <a:spcPct val="100000"/>
              </a:lnSpc>
              <a:spcBef>
                <a:spcPts val="600"/>
              </a:spcBef>
              <a:spcAft>
                <a:spcPts val="0"/>
              </a:spcAft>
              <a:buClr>
                <a:schemeClr val="accent1"/>
              </a:buClr>
              <a:buSzPts val="550"/>
              <a:buFont typeface="Noto Sans Symbols"/>
              <a:buNone/>
            </a:pPr>
            <a:endParaRPr sz="2200" b="0" i="0" u="none" strike="noStrike" cap="none">
              <a:solidFill>
                <a:srgbClr val="595959"/>
              </a:solidFill>
              <a:latin typeface="Arial"/>
              <a:ea typeface="Arial"/>
              <a:cs typeface="Arial"/>
              <a:sym typeface="Arial"/>
            </a:endParaRPr>
          </a:p>
        </p:txBody>
      </p:sp>
      <p:pic>
        <p:nvPicPr>
          <p:cNvPr id="359" name="Shape 359"/>
          <p:cNvPicPr preferRelativeResize="0"/>
          <p:nvPr/>
        </p:nvPicPr>
        <p:blipFill rotWithShape="1">
          <a:blip r:embed="rId3">
            <a:alphaModFix/>
          </a:blip>
          <a:srcRect/>
          <a:stretch/>
        </p:blipFill>
        <p:spPr>
          <a:xfrm rot="-1073952">
            <a:off x="2666795" y="3448518"/>
            <a:ext cx="1508439" cy="2340139"/>
          </a:xfrm>
          <a:prstGeom prst="rect">
            <a:avLst/>
          </a:prstGeom>
          <a:noFill/>
          <a:ln>
            <a:noFill/>
          </a:ln>
        </p:spPr>
      </p:pic>
      <p:pic>
        <p:nvPicPr>
          <p:cNvPr id="360" name="Shape 360"/>
          <p:cNvPicPr preferRelativeResize="0"/>
          <p:nvPr/>
        </p:nvPicPr>
        <p:blipFill rotWithShape="1">
          <a:blip r:embed="rId4">
            <a:alphaModFix/>
          </a:blip>
          <a:srcRect/>
          <a:stretch/>
        </p:blipFill>
        <p:spPr>
          <a:xfrm rot="582607">
            <a:off x="4648096" y="2965779"/>
            <a:ext cx="1762101" cy="1905000"/>
          </a:xfrm>
          <a:prstGeom prst="rect">
            <a:avLst/>
          </a:prstGeom>
          <a:noFill/>
          <a:ln>
            <a:noFill/>
          </a:ln>
        </p:spPr>
      </p:pic>
      <p:pic>
        <p:nvPicPr>
          <p:cNvPr id="361" name="Shape 361"/>
          <p:cNvPicPr preferRelativeResize="0"/>
          <p:nvPr/>
        </p:nvPicPr>
        <p:blipFill rotWithShape="1">
          <a:blip r:embed="rId5">
            <a:alphaModFix/>
          </a:blip>
          <a:srcRect/>
          <a:stretch/>
        </p:blipFill>
        <p:spPr>
          <a:xfrm rot="-903994">
            <a:off x="619146" y="3622325"/>
            <a:ext cx="1606417" cy="2398283"/>
          </a:xfrm>
          <a:prstGeom prst="rect">
            <a:avLst/>
          </a:prstGeom>
          <a:noFill/>
          <a:ln>
            <a:noFill/>
          </a:ln>
        </p:spPr>
      </p:pic>
      <p:sp>
        <p:nvSpPr>
          <p:cNvPr id="362" name="Shape 362"/>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6"/>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63500" algn="l" rtl="0">
              <a:lnSpc>
                <a:spcPct val="100000"/>
              </a:lnSpc>
              <a:spcBef>
                <a:spcPts val="0"/>
              </a:spcBef>
              <a:spcAft>
                <a:spcPts val="0"/>
              </a:spcAft>
              <a:buClr>
                <a:schemeClr val="accent2"/>
              </a:buClr>
              <a:buSzPts val="1000"/>
              <a:buFont typeface="Verdana"/>
              <a:buNone/>
            </a:pPr>
            <a:endParaRPr sz="1000" b="0" i="0" u="sng" strike="noStrike" cap="none">
              <a:solidFill>
                <a:schemeClr val="hlink"/>
              </a:solidFill>
              <a:latin typeface="Verdana"/>
              <a:ea typeface="Verdana"/>
              <a:cs typeface="Verdana"/>
              <a:sym typeface="Verdana"/>
              <a:hlinkClick r:id="rId6"/>
            </a:endParaRPr>
          </a:p>
        </p:txBody>
      </p:sp>
      <p:pic>
        <p:nvPicPr>
          <p:cNvPr id="363" name="Shape 363" descr="IPL Logo CMYK English.jpg"/>
          <p:cNvPicPr preferRelativeResize="0"/>
          <p:nvPr/>
        </p:nvPicPr>
        <p:blipFill rotWithShape="1">
          <a:blip r:embed="rId7">
            <a:alphaModFix/>
          </a:blip>
          <a:srcRect/>
          <a:stretch/>
        </p:blipFill>
        <p:spPr>
          <a:xfrm>
            <a:off x="7675457" y="5963828"/>
            <a:ext cx="1447983" cy="866869"/>
          </a:xfrm>
          <a:prstGeom prst="rect">
            <a:avLst/>
          </a:prstGeom>
          <a:noFill/>
          <a:ln>
            <a:noFill/>
          </a:ln>
        </p:spPr>
      </p:pic>
      <p:pic>
        <p:nvPicPr>
          <p:cNvPr id="364" name="Shape 364" descr="Screen Shot 2017-10-12 at 10.27.40 am.png"/>
          <p:cNvPicPr preferRelativeResize="0"/>
          <p:nvPr/>
        </p:nvPicPr>
        <p:blipFill rotWithShape="1">
          <a:blip r:embed="rId8">
            <a:alphaModFix/>
          </a:blip>
          <a:srcRect/>
          <a:stretch/>
        </p:blipFill>
        <p:spPr>
          <a:xfrm rot="681977">
            <a:off x="7304930" y="2941744"/>
            <a:ext cx="1354030" cy="2294964"/>
          </a:xfrm>
          <a:prstGeom prst="rect">
            <a:avLst/>
          </a:prstGeom>
          <a:noFill/>
          <a:ln>
            <a:noFill/>
          </a:ln>
        </p:spPr>
      </p:pic>
      <p:pic>
        <p:nvPicPr>
          <p:cNvPr id="365" name="Shape 365" descr="Screen Shot 2017-10-12 at 10.34.10 am.png"/>
          <p:cNvPicPr preferRelativeResize="0"/>
          <p:nvPr/>
        </p:nvPicPr>
        <p:blipFill rotWithShape="1">
          <a:blip r:embed="rId9">
            <a:alphaModFix/>
          </a:blip>
          <a:srcRect/>
          <a:stretch/>
        </p:blipFill>
        <p:spPr>
          <a:xfrm rot="612832">
            <a:off x="6446974" y="4190475"/>
            <a:ext cx="1286741" cy="220292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Shape 371"/>
          <p:cNvSpPr txBox="1">
            <a:spLocks noGrp="1"/>
          </p:cNvSpPr>
          <p:nvPr>
            <p:ph type="title"/>
          </p:nvPr>
        </p:nvSpPr>
        <p:spPr>
          <a:xfrm>
            <a:off x="549275" y="0"/>
            <a:ext cx="8042273" cy="911224"/>
          </a:xfrm>
          <a:prstGeom prst="rect">
            <a:avLst/>
          </a:prstGeom>
          <a:noFill/>
          <a:ln>
            <a:noFill/>
          </a:ln>
        </p:spPr>
        <p:txBody>
          <a:bodyPr wrap="square" lIns="91425" tIns="91425" rIns="91425" bIns="91425" anchor="b" anchorCtr="0">
            <a:noAutofit/>
          </a:bodyPr>
          <a:lstStyle/>
          <a:p>
            <a:pPr marL="0" marR="0" lvl="0" indent="-50800" algn="ctr" rtl="0">
              <a:lnSpc>
                <a:spcPct val="100000"/>
              </a:lnSpc>
              <a:spcBef>
                <a:spcPts val="0"/>
              </a:spcBef>
              <a:spcAft>
                <a:spcPts val="0"/>
              </a:spcAft>
              <a:buClr>
                <a:schemeClr val="accent1"/>
              </a:buClr>
              <a:buSzPts val="800"/>
              <a:buFont typeface="Arial"/>
              <a:buNone/>
            </a:pPr>
            <a:r>
              <a:rPr lang="en-AU" sz="3200" b="1" i="0" u="none" strike="noStrike" cap="none">
                <a:solidFill>
                  <a:schemeClr val="accent1"/>
                </a:solidFill>
                <a:latin typeface="Calibri"/>
                <a:ea typeface="Calibri"/>
                <a:cs typeface="Calibri"/>
                <a:sym typeface="Calibri"/>
              </a:rPr>
              <a:t>Reading in science</a:t>
            </a:r>
          </a:p>
        </p:txBody>
      </p:sp>
      <p:sp>
        <p:nvSpPr>
          <p:cNvPr id="372" name="Shape 372"/>
          <p:cNvSpPr txBox="1">
            <a:spLocks noGrp="1"/>
          </p:cNvSpPr>
          <p:nvPr>
            <p:ph type="body" idx="1"/>
          </p:nvPr>
        </p:nvSpPr>
        <p:spPr>
          <a:xfrm>
            <a:off x="346075" y="1240895"/>
            <a:ext cx="3226859" cy="4343400"/>
          </a:xfrm>
          <a:prstGeom prst="rect">
            <a:avLst/>
          </a:prstGeom>
          <a:noFill/>
          <a:ln>
            <a:noFill/>
          </a:ln>
        </p:spPr>
        <p:txBody>
          <a:bodyPr wrap="square" lIns="91425" tIns="91425" rIns="91425" bIns="91425" anchor="t" anchorCtr="0">
            <a:noAutofit/>
          </a:bodyPr>
          <a:lstStyle/>
          <a:p>
            <a:pPr marL="332741" marR="0" lvl="0" indent="-78741" algn="l" rtl="0">
              <a:lnSpc>
                <a:spcPct val="100000"/>
              </a:lnSpc>
              <a:spcBef>
                <a:spcPts val="0"/>
              </a:spcBef>
              <a:spcAft>
                <a:spcPts val="0"/>
              </a:spcAft>
              <a:buClr>
                <a:srgbClr val="6FB7D7"/>
              </a:buClr>
              <a:buSzPts val="600"/>
              <a:buFont typeface="Noto Sans Symbols"/>
              <a:buNone/>
            </a:pPr>
            <a:r>
              <a:rPr lang="en-AU" sz="2400" b="1" i="0" u="none" strike="noStrike" cap="none">
                <a:solidFill>
                  <a:schemeClr val="accent1"/>
                </a:solidFill>
                <a:latin typeface="Arial"/>
                <a:ea typeface="Arial"/>
                <a:cs typeface="Arial"/>
                <a:sym typeface="Arial"/>
              </a:rPr>
              <a:t>This might lead to investigation</a:t>
            </a:r>
          </a:p>
          <a:p>
            <a:pPr marL="332741" marR="0" lvl="0" indent="-78741" algn="l" rtl="0">
              <a:lnSpc>
                <a:spcPct val="100000"/>
              </a:lnSpc>
              <a:spcBef>
                <a:spcPts val="2000"/>
              </a:spcBef>
              <a:spcAft>
                <a:spcPts val="0"/>
              </a:spcAft>
              <a:buClr>
                <a:srgbClr val="6FB7D7"/>
              </a:buClr>
              <a:buSzPts val="600"/>
              <a:buFont typeface="Noto Sans Symbols"/>
              <a:buNone/>
            </a:pPr>
            <a:r>
              <a:rPr lang="en-AU" sz="2400" b="0" i="0" u="none" strike="noStrike" cap="none">
                <a:solidFill>
                  <a:srgbClr val="000000"/>
                </a:solidFill>
                <a:latin typeface="Arial"/>
                <a:ea typeface="Arial"/>
                <a:cs typeface="Arial"/>
                <a:sym typeface="Arial"/>
              </a:rPr>
              <a:t>Resources include: </a:t>
            </a:r>
          </a:p>
          <a:p>
            <a:pPr marL="332741" marR="0" lvl="0" indent="-78741" algn="l" rtl="0">
              <a:lnSpc>
                <a:spcPct val="100000"/>
              </a:lnSpc>
              <a:spcBef>
                <a:spcPts val="1200"/>
              </a:spcBef>
              <a:spcAft>
                <a:spcPts val="0"/>
              </a:spcAft>
              <a:buClr>
                <a:srgbClr val="6FB7D7"/>
              </a:buClr>
              <a:buSzPts val="600"/>
              <a:buFont typeface="Noto Sans Symbols"/>
              <a:buNone/>
            </a:pPr>
            <a:r>
              <a:rPr lang="en-AU" sz="2400" b="0" i="0" u="sng" strike="noStrike" cap="none">
                <a:solidFill>
                  <a:schemeClr val="hlink"/>
                </a:solidFill>
                <a:latin typeface="Arial"/>
                <a:ea typeface="Arial"/>
                <a:cs typeface="Arial"/>
                <a:sym typeface="Arial"/>
                <a:hlinkClick r:id="rId3"/>
              </a:rPr>
              <a:t>Connected online </a:t>
            </a:r>
          </a:p>
          <a:p>
            <a:pPr marL="332741" marR="0" lvl="0" indent="-78741" algn="l" rtl="0">
              <a:lnSpc>
                <a:spcPct val="100000"/>
              </a:lnSpc>
              <a:spcBef>
                <a:spcPts val="1200"/>
              </a:spcBef>
              <a:spcAft>
                <a:spcPts val="0"/>
              </a:spcAft>
              <a:buClr>
                <a:srgbClr val="6FB7D7"/>
              </a:buClr>
              <a:buSzPts val="600"/>
              <a:buFont typeface="Noto Sans Symbols"/>
              <a:buNone/>
            </a:pPr>
            <a:r>
              <a:rPr lang="en-AU" sz="2400" b="0" i="0" u="none" strike="noStrike" cap="none">
                <a:solidFill>
                  <a:schemeClr val="dk1"/>
                </a:solidFill>
                <a:latin typeface="Calibri"/>
                <a:ea typeface="Calibri"/>
                <a:cs typeface="Calibri"/>
                <a:sym typeface="Calibri"/>
              </a:rPr>
              <a:t>–</a:t>
            </a:r>
            <a:r>
              <a:rPr lang="en-AU" sz="2400" b="0" i="0" u="none" strike="noStrike" cap="none">
                <a:solidFill>
                  <a:schemeClr val="dk1"/>
                </a:solidFill>
                <a:latin typeface="Arial"/>
                <a:ea typeface="Arial"/>
                <a:cs typeface="Arial"/>
                <a:sym typeface="Arial"/>
              </a:rPr>
              <a:t> levelled</a:t>
            </a:r>
          </a:p>
          <a:p>
            <a:pPr marL="332741" marR="0" lvl="0" indent="-78741" algn="l" rtl="0">
              <a:lnSpc>
                <a:spcPct val="100000"/>
              </a:lnSpc>
              <a:spcBef>
                <a:spcPts val="0"/>
              </a:spcBef>
              <a:spcAft>
                <a:spcPts val="0"/>
              </a:spcAft>
              <a:buClr>
                <a:srgbClr val="6FB7D7"/>
              </a:buClr>
              <a:buSzPts val="600"/>
              <a:buFont typeface="Noto Sans Symbols"/>
              <a:buNone/>
            </a:pPr>
            <a:r>
              <a:rPr lang="en-AU" sz="2400" b="0" i="0" u="none" strike="noStrike" cap="none">
                <a:solidFill>
                  <a:schemeClr val="dk1"/>
                </a:solidFill>
                <a:latin typeface="Arial"/>
                <a:ea typeface="Arial"/>
                <a:cs typeface="Arial"/>
                <a:sym typeface="Arial"/>
              </a:rPr>
              <a:t>science-based reading material.</a:t>
            </a:r>
          </a:p>
          <a:p>
            <a:pPr marL="332741" marR="0" lvl="0" indent="-78741" algn="l" rtl="0">
              <a:lnSpc>
                <a:spcPct val="100000"/>
              </a:lnSpc>
              <a:spcBef>
                <a:spcPts val="2000"/>
              </a:spcBef>
              <a:spcAft>
                <a:spcPts val="0"/>
              </a:spcAft>
              <a:buClr>
                <a:srgbClr val="6FB7D7"/>
              </a:buClr>
              <a:buSzPts val="600"/>
              <a:buFont typeface="Noto Sans Symbols"/>
              <a:buNone/>
            </a:pPr>
            <a:endParaRPr sz="2400" b="0" i="0" u="none" strike="noStrike" cap="none">
              <a:solidFill>
                <a:schemeClr val="dk1"/>
              </a:solidFill>
              <a:latin typeface="Arial"/>
              <a:ea typeface="Arial"/>
              <a:cs typeface="Arial"/>
              <a:sym typeface="Arial"/>
            </a:endParaRPr>
          </a:p>
        </p:txBody>
      </p:sp>
      <p:pic>
        <p:nvPicPr>
          <p:cNvPr id="373" name="Shape 373"/>
          <p:cNvPicPr preferRelativeResize="0"/>
          <p:nvPr/>
        </p:nvPicPr>
        <p:blipFill rotWithShape="1">
          <a:blip r:embed="rId4">
            <a:alphaModFix/>
          </a:blip>
          <a:srcRect/>
          <a:stretch/>
        </p:blipFill>
        <p:spPr>
          <a:xfrm>
            <a:off x="3947082" y="1249362"/>
            <a:ext cx="4783027" cy="4422147"/>
          </a:xfrm>
          <a:prstGeom prst="rect">
            <a:avLst/>
          </a:prstGeom>
          <a:noFill/>
          <a:ln w="9525" cap="flat" cmpd="sng">
            <a:solidFill>
              <a:srgbClr val="2C7C9F"/>
            </a:solidFill>
            <a:prstDash val="solid"/>
            <a:round/>
            <a:headEnd type="none" w="med" len="med"/>
            <a:tailEnd type="none" w="med" len="med"/>
          </a:ln>
        </p:spPr>
      </p:pic>
      <p:sp>
        <p:nvSpPr>
          <p:cNvPr id="374" name="Shape 374"/>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5"/>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63500" algn="l" rtl="0">
              <a:lnSpc>
                <a:spcPct val="100000"/>
              </a:lnSpc>
              <a:spcBef>
                <a:spcPts val="0"/>
              </a:spcBef>
              <a:spcAft>
                <a:spcPts val="0"/>
              </a:spcAft>
              <a:buClr>
                <a:schemeClr val="accent2"/>
              </a:buClr>
              <a:buSzPts val="1000"/>
              <a:buFont typeface="Verdana"/>
              <a:buNone/>
            </a:pPr>
            <a:endParaRPr sz="1000" b="0" i="0" u="sng" strike="noStrike" cap="none">
              <a:solidFill>
                <a:schemeClr val="hlink"/>
              </a:solidFill>
              <a:latin typeface="Verdana"/>
              <a:ea typeface="Verdana"/>
              <a:cs typeface="Verdana"/>
              <a:sym typeface="Verdana"/>
              <a:hlinkClick r:id="rId5"/>
            </a:endParaRPr>
          </a:p>
        </p:txBody>
      </p:sp>
      <p:pic>
        <p:nvPicPr>
          <p:cNvPr id="375" name="Shape 375" descr="IPL Logo CMYK English.jpg"/>
          <p:cNvPicPr preferRelativeResize="0"/>
          <p:nvPr/>
        </p:nvPicPr>
        <p:blipFill rotWithShape="1">
          <a:blip r:embed="rId6">
            <a:alphaModFix/>
          </a:blip>
          <a:srcRect/>
          <a:stretch/>
        </p:blipFill>
        <p:spPr>
          <a:xfrm>
            <a:off x="7675457" y="5963828"/>
            <a:ext cx="1447983" cy="86686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Shape 381"/>
          <p:cNvSpPr txBox="1">
            <a:spLocks noGrp="1"/>
          </p:cNvSpPr>
          <p:nvPr>
            <p:ph type="title"/>
          </p:nvPr>
        </p:nvSpPr>
        <p:spPr>
          <a:xfrm>
            <a:off x="549275" y="228600"/>
            <a:ext cx="8042273" cy="911224"/>
          </a:xfrm>
          <a:prstGeom prst="rect">
            <a:avLst/>
          </a:prstGeom>
          <a:noFill/>
          <a:ln>
            <a:noFill/>
          </a:ln>
        </p:spPr>
        <p:txBody>
          <a:bodyPr wrap="square" lIns="91425" tIns="91425" rIns="91425" bIns="91425" anchor="b" anchorCtr="0">
            <a:noAutofit/>
          </a:bodyPr>
          <a:lstStyle/>
          <a:p>
            <a:pPr marL="0" marR="0" lvl="0" indent="-50800" algn="ctr" rtl="0">
              <a:lnSpc>
                <a:spcPct val="100000"/>
              </a:lnSpc>
              <a:spcBef>
                <a:spcPts val="0"/>
              </a:spcBef>
              <a:spcAft>
                <a:spcPts val="0"/>
              </a:spcAft>
              <a:buClr>
                <a:schemeClr val="accent1"/>
              </a:buClr>
              <a:buSzPts val="800"/>
              <a:buFont typeface="Arial"/>
              <a:buNone/>
            </a:pPr>
            <a:r>
              <a:rPr lang="en-AU" sz="3200" b="1" i="0" u="none" strike="noStrike" cap="none">
                <a:solidFill>
                  <a:schemeClr val="accent1"/>
                </a:solidFill>
                <a:latin typeface="Calibri"/>
                <a:ea typeface="Calibri"/>
                <a:cs typeface="Calibri"/>
                <a:sym typeface="Calibri"/>
              </a:rPr>
              <a:t>Teacher resources available</a:t>
            </a:r>
          </a:p>
        </p:txBody>
      </p:sp>
      <p:pic>
        <p:nvPicPr>
          <p:cNvPr id="382" name="Shape 382"/>
          <p:cNvPicPr preferRelativeResize="0">
            <a:picLocks noGrp="1"/>
          </p:cNvPicPr>
          <p:nvPr>
            <p:ph type="body" idx="1"/>
          </p:nvPr>
        </p:nvPicPr>
        <p:blipFill rotWithShape="1">
          <a:blip r:embed="rId3">
            <a:alphaModFix/>
          </a:blip>
          <a:srcRect/>
          <a:stretch/>
        </p:blipFill>
        <p:spPr>
          <a:xfrm>
            <a:off x="170552" y="1417639"/>
            <a:ext cx="4612733" cy="4525963"/>
          </a:xfrm>
          <a:prstGeom prst="rect">
            <a:avLst/>
          </a:prstGeom>
          <a:noFill/>
          <a:ln>
            <a:noFill/>
          </a:ln>
        </p:spPr>
      </p:pic>
      <p:pic>
        <p:nvPicPr>
          <p:cNvPr id="383" name="Shape 383"/>
          <p:cNvPicPr preferRelativeResize="0"/>
          <p:nvPr/>
        </p:nvPicPr>
        <p:blipFill rotWithShape="1">
          <a:blip r:embed="rId4">
            <a:alphaModFix/>
          </a:blip>
          <a:srcRect/>
          <a:stretch/>
        </p:blipFill>
        <p:spPr>
          <a:xfrm>
            <a:off x="4444618" y="1553105"/>
            <a:ext cx="4364434" cy="3059037"/>
          </a:xfrm>
          <a:prstGeom prst="rect">
            <a:avLst/>
          </a:prstGeom>
          <a:noFill/>
          <a:ln>
            <a:noFill/>
          </a:ln>
        </p:spPr>
      </p:pic>
      <p:sp>
        <p:nvSpPr>
          <p:cNvPr id="384" name="Shape 384"/>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5"/>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63500" algn="l" rtl="0">
              <a:lnSpc>
                <a:spcPct val="100000"/>
              </a:lnSpc>
              <a:spcBef>
                <a:spcPts val="0"/>
              </a:spcBef>
              <a:spcAft>
                <a:spcPts val="0"/>
              </a:spcAft>
              <a:buClr>
                <a:schemeClr val="accent2"/>
              </a:buClr>
              <a:buSzPts val="1000"/>
              <a:buFont typeface="Verdana"/>
              <a:buNone/>
            </a:pPr>
            <a:endParaRPr sz="1000" b="0" i="0" u="sng" strike="noStrike" cap="none">
              <a:solidFill>
                <a:schemeClr val="hlink"/>
              </a:solidFill>
              <a:latin typeface="Verdana"/>
              <a:ea typeface="Verdana"/>
              <a:cs typeface="Verdana"/>
              <a:sym typeface="Verdana"/>
              <a:hlinkClick r:id="rId5"/>
            </a:endParaRPr>
          </a:p>
        </p:txBody>
      </p:sp>
      <p:pic>
        <p:nvPicPr>
          <p:cNvPr id="385" name="Shape 385" descr="IPL Logo CMYK English.jpg"/>
          <p:cNvPicPr preferRelativeResize="0"/>
          <p:nvPr/>
        </p:nvPicPr>
        <p:blipFill rotWithShape="1">
          <a:blip r:embed="rId6">
            <a:alphaModFix/>
          </a:blip>
          <a:srcRect/>
          <a:stretch/>
        </p:blipFill>
        <p:spPr>
          <a:xfrm>
            <a:off x="7675457" y="5963828"/>
            <a:ext cx="1447983" cy="86686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Shape 391"/>
          <p:cNvSpPr txBox="1"/>
          <p:nvPr/>
        </p:nvSpPr>
        <p:spPr>
          <a:xfrm>
            <a:off x="23813" y="390525"/>
            <a:ext cx="6934200" cy="365125"/>
          </a:xfrm>
          <a:prstGeom prst="rect">
            <a:avLst/>
          </a:prstGeom>
          <a:noFill/>
          <a:ln>
            <a:noFill/>
          </a:ln>
        </p:spPr>
        <p:txBody>
          <a:bodyPr wrap="square" lIns="91425" tIns="45700" rIns="91425" bIns="45700" anchor="ctr" anchorCtr="0">
            <a:noAutofit/>
          </a:bodyPr>
          <a:lstStyle/>
          <a:p>
            <a:pPr marL="0" marR="0" lvl="0" indent="-76200" algn="l" rtl="0">
              <a:lnSpc>
                <a:spcPct val="100000"/>
              </a:lnSpc>
              <a:spcBef>
                <a:spcPts val="0"/>
              </a:spcBef>
              <a:spcAft>
                <a:spcPts val="0"/>
              </a:spcAft>
              <a:buClr>
                <a:schemeClr val="dk1"/>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392" name="Shape 392"/>
          <p:cNvSpPr txBox="1">
            <a:spLocks noGrp="1"/>
          </p:cNvSpPr>
          <p:nvPr>
            <p:ph type="title"/>
          </p:nvPr>
        </p:nvSpPr>
        <p:spPr>
          <a:xfrm>
            <a:off x="395536" y="260648"/>
            <a:ext cx="8229600" cy="1143000"/>
          </a:xfrm>
          <a:prstGeom prst="rect">
            <a:avLst/>
          </a:prstGeom>
          <a:noFill/>
          <a:ln>
            <a:noFill/>
          </a:ln>
        </p:spPr>
        <p:txBody>
          <a:bodyPr wrap="square" lIns="91425" tIns="45700" rIns="91425" bIns="45700" anchor="ctr" anchorCtr="0">
            <a:noAutofit/>
          </a:bodyPr>
          <a:lstStyle/>
          <a:p>
            <a:pPr marL="0" marR="0" lvl="0" indent="-50800" algn="ctr" rtl="0">
              <a:lnSpc>
                <a:spcPct val="100000"/>
              </a:lnSpc>
              <a:spcBef>
                <a:spcPts val="0"/>
              </a:spcBef>
              <a:spcAft>
                <a:spcPts val="0"/>
              </a:spcAft>
              <a:buClr>
                <a:schemeClr val="accent1"/>
              </a:buClr>
              <a:buSzPts val="800"/>
              <a:buFont typeface="Arial"/>
              <a:buNone/>
            </a:pPr>
            <a:r>
              <a:rPr lang="en-AU" sz="3200" b="1" i="0" u="none" strike="noStrike" cap="none">
                <a:solidFill>
                  <a:schemeClr val="accent1"/>
                </a:solidFill>
                <a:latin typeface="Calibri"/>
                <a:ea typeface="Calibri"/>
                <a:cs typeface="Calibri"/>
                <a:sym typeface="Calibri"/>
              </a:rPr>
              <a:t>Comprehension – applying skills for writing</a:t>
            </a:r>
          </a:p>
        </p:txBody>
      </p:sp>
      <p:sp>
        <p:nvSpPr>
          <p:cNvPr id="393" name="Shape 393"/>
          <p:cNvSpPr/>
          <p:nvPr/>
        </p:nvSpPr>
        <p:spPr>
          <a:xfrm>
            <a:off x="395536" y="1916832"/>
            <a:ext cx="5400675" cy="4081117"/>
          </a:xfrm>
          <a:prstGeom prst="rect">
            <a:avLst/>
          </a:prstGeom>
          <a:noFill/>
          <a:ln>
            <a:noFill/>
          </a:ln>
        </p:spPr>
        <p:txBody>
          <a:bodyPr wrap="square" lIns="91425" tIns="45700" rIns="91425" bIns="45700" anchor="t" anchorCtr="0">
            <a:noAutofit/>
          </a:bodyPr>
          <a:lstStyle/>
          <a:p>
            <a:pPr marL="0" marR="0" lvl="0" indent="-38100" algn="l" rtl="0">
              <a:lnSpc>
                <a:spcPct val="100000"/>
              </a:lnSpc>
              <a:spcBef>
                <a:spcPts val="0"/>
              </a:spcBef>
              <a:spcAft>
                <a:spcPts val="0"/>
              </a:spcAft>
              <a:buClr>
                <a:srgbClr val="2C7C9F"/>
              </a:buClr>
              <a:buSzPts val="600"/>
              <a:buFont typeface="Arial"/>
              <a:buNone/>
            </a:pPr>
            <a:r>
              <a:rPr lang="en-AU" sz="2400" b="0" i="0" u="none" strike="noStrike" cap="none">
                <a:solidFill>
                  <a:srgbClr val="2C7C9F"/>
                </a:solidFill>
                <a:latin typeface="Arial"/>
                <a:ea typeface="Arial"/>
                <a:cs typeface="Arial"/>
                <a:sym typeface="Arial"/>
              </a:rPr>
              <a:t>Good readers:</a:t>
            </a:r>
          </a:p>
          <a:p>
            <a:pPr marL="457200" marR="0" lvl="0" indent="-457200" algn="l" rtl="0">
              <a:lnSpc>
                <a:spcPct val="100000"/>
              </a:lnSpc>
              <a:spcBef>
                <a:spcPts val="720"/>
              </a:spcBef>
              <a:spcAft>
                <a:spcPts val="0"/>
              </a:spcAft>
              <a:buClr>
                <a:srgbClr val="000000"/>
              </a:buClr>
              <a:buSzPts val="2400"/>
              <a:buFont typeface="Arial"/>
              <a:buChar char="•"/>
            </a:pPr>
            <a:r>
              <a:rPr lang="en-AU" sz="2400" b="0" i="0" u="none" strike="noStrike" cap="none">
                <a:solidFill>
                  <a:srgbClr val="000000"/>
                </a:solidFill>
                <a:latin typeface="Arial"/>
                <a:ea typeface="Arial"/>
                <a:cs typeface="Arial"/>
                <a:sym typeface="Arial"/>
              </a:rPr>
              <a:t>activate background knowledge to make meaning</a:t>
            </a:r>
          </a:p>
          <a:p>
            <a:pPr marL="457200" marR="0" lvl="0" indent="-457200" algn="l" rtl="0">
              <a:lnSpc>
                <a:spcPct val="100000"/>
              </a:lnSpc>
              <a:spcBef>
                <a:spcPts val="720"/>
              </a:spcBef>
              <a:spcAft>
                <a:spcPts val="0"/>
              </a:spcAft>
              <a:buClr>
                <a:srgbClr val="000000"/>
              </a:buClr>
              <a:buSzPts val="2400"/>
              <a:buFont typeface="Arial"/>
              <a:buChar char="•"/>
            </a:pPr>
            <a:r>
              <a:rPr lang="en-AU" sz="2400" b="0" i="0" u="none" strike="noStrike" cap="none">
                <a:solidFill>
                  <a:srgbClr val="000000"/>
                </a:solidFill>
                <a:latin typeface="Arial"/>
                <a:ea typeface="Arial"/>
                <a:cs typeface="Arial"/>
                <a:sym typeface="Arial"/>
              </a:rPr>
              <a:t>ask questions while reading</a:t>
            </a:r>
          </a:p>
          <a:p>
            <a:pPr marL="457200" marR="0" lvl="0" indent="-457200" algn="l" rtl="0">
              <a:lnSpc>
                <a:spcPct val="100000"/>
              </a:lnSpc>
              <a:spcBef>
                <a:spcPts val="720"/>
              </a:spcBef>
              <a:spcAft>
                <a:spcPts val="0"/>
              </a:spcAft>
              <a:buClr>
                <a:srgbClr val="000000"/>
              </a:buClr>
              <a:buSzPts val="2400"/>
              <a:buFont typeface="Arial"/>
              <a:buChar char="•"/>
            </a:pPr>
            <a:r>
              <a:rPr lang="en-AU" sz="2400" b="0" i="0" u="none" strike="noStrike" cap="none">
                <a:solidFill>
                  <a:srgbClr val="000000"/>
                </a:solidFill>
                <a:latin typeface="Arial"/>
                <a:ea typeface="Arial"/>
                <a:cs typeface="Arial"/>
                <a:sym typeface="Arial"/>
              </a:rPr>
              <a:t>analyse the text (author’s choice)</a:t>
            </a:r>
          </a:p>
          <a:p>
            <a:pPr marL="457200" marR="0" lvl="0" indent="-457200" algn="l" rtl="0">
              <a:lnSpc>
                <a:spcPct val="100000"/>
              </a:lnSpc>
              <a:spcBef>
                <a:spcPts val="720"/>
              </a:spcBef>
              <a:spcAft>
                <a:spcPts val="0"/>
              </a:spcAft>
              <a:buClr>
                <a:srgbClr val="000000"/>
              </a:buClr>
              <a:buSzPts val="2400"/>
              <a:buFont typeface="Arial"/>
              <a:buChar char="•"/>
            </a:pPr>
            <a:r>
              <a:rPr lang="en-AU" sz="2400" b="0" i="0" u="none" strike="noStrike" cap="none">
                <a:solidFill>
                  <a:srgbClr val="000000"/>
                </a:solidFill>
                <a:latin typeface="Arial"/>
                <a:ea typeface="Arial"/>
                <a:cs typeface="Arial"/>
                <a:sym typeface="Arial"/>
              </a:rPr>
              <a:t>make mental images </a:t>
            </a:r>
          </a:p>
          <a:p>
            <a:pPr marL="457200" marR="0" lvl="0" indent="-457200" algn="l" rtl="0">
              <a:lnSpc>
                <a:spcPct val="100000"/>
              </a:lnSpc>
              <a:spcBef>
                <a:spcPts val="720"/>
              </a:spcBef>
              <a:spcAft>
                <a:spcPts val="0"/>
              </a:spcAft>
              <a:buClr>
                <a:srgbClr val="000000"/>
              </a:buClr>
              <a:buSzPts val="2400"/>
              <a:buFont typeface="Arial"/>
              <a:buChar char="•"/>
            </a:pPr>
            <a:r>
              <a:rPr lang="en-AU" sz="2400" b="0" i="0" u="none" strike="noStrike" cap="none">
                <a:solidFill>
                  <a:srgbClr val="000000"/>
                </a:solidFill>
                <a:latin typeface="Arial"/>
                <a:ea typeface="Arial"/>
                <a:cs typeface="Arial"/>
                <a:sym typeface="Arial"/>
              </a:rPr>
              <a:t>summarise what they have read.</a:t>
            </a:r>
          </a:p>
          <a:p>
            <a:pPr marL="0" marR="0" lvl="0" indent="-38100" algn="l" rtl="0">
              <a:lnSpc>
                <a:spcPct val="100000"/>
              </a:lnSpc>
              <a:spcBef>
                <a:spcPts val="720"/>
              </a:spcBef>
              <a:spcAft>
                <a:spcPts val="0"/>
              </a:spcAft>
              <a:buClr>
                <a:srgbClr val="2C7C9F"/>
              </a:buClr>
              <a:buSzPts val="600"/>
              <a:buFont typeface="Arial"/>
              <a:buNone/>
            </a:pPr>
            <a:r>
              <a:rPr lang="en-AU" sz="2400" b="0" i="0" u="none" strike="noStrike" cap="none">
                <a:solidFill>
                  <a:srgbClr val="2C7C9F"/>
                </a:solidFill>
                <a:latin typeface="Arial"/>
                <a:ea typeface="Arial"/>
                <a:cs typeface="Arial"/>
                <a:sym typeface="Arial"/>
              </a:rPr>
              <a:t>Good writers employ the same strategies.</a:t>
            </a:r>
          </a:p>
        </p:txBody>
      </p:sp>
      <p:sp>
        <p:nvSpPr>
          <p:cNvPr id="394" name="Shape 394"/>
          <p:cNvSpPr txBox="1"/>
          <p:nvPr/>
        </p:nvSpPr>
        <p:spPr>
          <a:xfrm>
            <a:off x="539551" y="1268760"/>
            <a:ext cx="8085585" cy="677108"/>
          </a:xfrm>
          <a:prstGeom prst="rect">
            <a:avLst/>
          </a:prstGeom>
          <a:noFill/>
          <a:ln>
            <a:noFill/>
          </a:ln>
        </p:spPr>
        <p:txBody>
          <a:bodyPr wrap="square" lIns="91425" tIns="45700" rIns="91425" bIns="45700" anchor="t" anchorCtr="0">
            <a:noAutofit/>
          </a:bodyPr>
          <a:lstStyle/>
          <a:p>
            <a:pPr marL="0" marR="0" lvl="0" indent="-38100" algn="ctr" rtl="0">
              <a:lnSpc>
                <a:spcPct val="100000"/>
              </a:lnSpc>
              <a:spcBef>
                <a:spcPts val="0"/>
              </a:spcBef>
              <a:spcAft>
                <a:spcPts val="0"/>
              </a:spcAft>
              <a:buClr>
                <a:srgbClr val="2C7C9F"/>
              </a:buClr>
              <a:buSzPts val="600"/>
              <a:buFont typeface="Arial"/>
              <a:buNone/>
            </a:pPr>
            <a:r>
              <a:rPr lang="en-AU" sz="2400" b="1" i="0" u="none" strike="noStrike" cap="none">
                <a:solidFill>
                  <a:srgbClr val="2C7C9F"/>
                </a:solidFill>
                <a:latin typeface="Arial"/>
                <a:ea typeface="Arial"/>
                <a:cs typeface="Arial"/>
                <a:sym typeface="Arial"/>
              </a:rPr>
              <a:t>To be good writers, students need to be good readers.</a:t>
            </a:r>
          </a:p>
          <a:p>
            <a:pPr marL="0" marR="0" lvl="0" indent="-889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5" name="Shape 395" descr="IPL Logo CMYK English.jpg"/>
          <p:cNvPicPr preferRelativeResize="0"/>
          <p:nvPr/>
        </p:nvPicPr>
        <p:blipFill rotWithShape="1">
          <a:blip r:embed="rId3">
            <a:alphaModFix/>
          </a:blip>
          <a:srcRect/>
          <a:stretch/>
        </p:blipFill>
        <p:spPr>
          <a:xfrm>
            <a:off x="7675457" y="5963828"/>
            <a:ext cx="1447983" cy="866869"/>
          </a:xfrm>
          <a:prstGeom prst="rect">
            <a:avLst/>
          </a:prstGeom>
          <a:noFill/>
          <a:ln>
            <a:noFill/>
          </a:ln>
        </p:spPr>
      </p:pic>
      <p:pic>
        <p:nvPicPr>
          <p:cNvPr id="396" name="Shape 396"/>
          <p:cNvPicPr preferRelativeResize="0"/>
          <p:nvPr/>
        </p:nvPicPr>
        <p:blipFill rotWithShape="1">
          <a:blip r:embed="rId4">
            <a:alphaModFix/>
          </a:blip>
          <a:srcRect/>
          <a:stretch/>
        </p:blipFill>
        <p:spPr>
          <a:xfrm>
            <a:off x="5796211" y="2506953"/>
            <a:ext cx="2813676" cy="3041855"/>
          </a:xfrm>
          <a:prstGeom prst="rect">
            <a:avLst/>
          </a:prstGeom>
          <a:noFill/>
          <a:ln>
            <a:noFill/>
          </a:ln>
        </p:spPr>
      </p:pic>
      <p:sp>
        <p:nvSpPr>
          <p:cNvPr id="397" name="Shape 397"/>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5"/>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63500" algn="l" rtl="0">
              <a:lnSpc>
                <a:spcPct val="100000"/>
              </a:lnSpc>
              <a:spcBef>
                <a:spcPts val="0"/>
              </a:spcBef>
              <a:spcAft>
                <a:spcPts val="0"/>
              </a:spcAft>
              <a:buClr>
                <a:schemeClr val="accent2"/>
              </a:buClr>
              <a:buSzPts val="1000"/>
              <a:buFont typeface="Verdana"/>
              <a:buNone/>
            </a:pPr>
            <a:endParaRPr sz="1000" b="0" i="0" u="sng" strike="noStrike" cap="none">
              <a:solidFill>
                <a:schemeClr val="hlink"/>
              </a:solidFill>
              <a:latin typeface="Verdana"/>
              <a:ea typeface="Verdana"/>
              <a:cs typeface="Verdana"/>
              <a:sym typeface="Verdana"/>
              <a:hlinkClick r:id="rId5"/>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57150" algn="ctr" rtl="0">
              <a:lnSpc>
                <a:spcPct val="100000"/>
              </a:lnSpc>
              <a:spcBef>
                <a:spcPts val="0"/>
              </a:spcBef>
              <a:spcAft>
                <a:spcPts val="0"/>
              </a:spcAft>
              <a:buClr>
                <a:schemeClr val="accent1"/>
              </a:buClr>
              <a:buSzPts val="900"/>
              <a:buFont typeface="Verdana"/>
              <a:buNone/>
            </a:pPr>
            <a:br>
              <a:rPr lang="en-AU" sz="3600" b="0" i="0" u="none" strike="noStrike" cap="none">
                <a:solidFill>
                  <a:schemeClr val="accent1"/>
                </a:solidFill>
                <a:latin typeface="Verdana"/>
                <a:ea typeface="Verdana"/>
                <a:cs typeface="Verdana"/>
                <a:sym typeface="Verdana"/>
              </a:rPr>
            </a:br>
            <a:endParaRPr lang="en-AU" sz="3600" b="0" i="0" u="none" strike="noStrike" cap="none">
              <a:solidFill>
                <a:schemeClr val="accent1"/>
              </a:solidFill>
              <a:latin typeface="Verdana"/>
              <a:ea typeface="Verdana"/>
              <a:cs typeface="Verdana"/>
              <a:sym typeface="Verdana"/>
            </a:endParaRPr>
          </a:p>
        </p:txBody>
      </p:sp>
      <p:sp>
        <p:nvSpPr>
          <p:cNvPr id="56" name="Shape 56"/>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7620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57" name="Shape 57"/>
          <p:cNvSpPr txBox="1">
            <a:spLocks noGrp="1"/>
          </p:cNvSpPr>
          <p:nvPr>
            <p:ph type="title"/>
          </p:nvPr>
        </p:nvSpPr>
        <p:spPr>
          <a:xfrm>
            <a:off x="296850" y="599808"/>
            <a:ext cx="8229600" cy="911100"/>
          </a:xfrm>
          <a:prstGeom prst="rect">
            <a:avLst/>
          </a:prstGeom>
          <a:noFill/>
          <a:ln>
            <a:noFill/>
          </a:ln>
        </p:spPr>
        <p:txBody>
          <a:bodyPr wrap="square" lIns="91425" tIns="45700" rIns="91425" bIns="45700" anchor="ctr" anchorCtr="0">
            <a:noAutofit/>
          </a:bodyPr>
          <a:lstStyle/>
          <a:p>
            <a:pPr marL="0" marR="0" lvl="0" indent="-50800" algn="ctr" rtl="0">
              <a:lnSpc>
                <a:spcPct val="100000"/>
              </a:lnSpc>
              <a:spcBef>
                <a:spcPts val="0"/>
              </a:spcBef>
              <a:spcAft>
                <a:spcPts val="0"/>
              </a:spcAft>
              <a:buClr>
                <a:schemeClr val="accent1"/>
              </a:buClr>
              <a:buSzPts val="800"/>
              <a:buFont typeface="Calibri"/>
              <a:buNone/>
            </a:pPr>
            <a:r>
              <a:rPr lang="en-AU" sz="3200" b="1" i="0" u="none" strike="noStrike" cap="none">
                <a:solidFill>
                  <a:schemeClr val="accent1"/>
                </a:solidFill>
                <a:latin typeface="Calibri"/>
                <a:ea typeface="Calibri"/>
                <a:cs typeface="Calibri"/>
                <a:sym typeface="Calibri"/>
              </a:rPr>
              <a:t>Fostering literacy through primary science</a:t>
            </a:r>
          </a:p>
          <a:p>
            <a:pPr marL="0" marR="0" lvl="0" indent="-50800" algn="ctr" rtl="0">
              <a:lnSpc>
                <a:spcPct val="100000"/>
              </a:lnSpc>
              <a:spcBef>
                <a:spcPts val="0"/>
              </a:spcBef>
              <a:spcAft>
                <a:spcPts val="0"/>
              </a:spcAft>
              <a:buClr>
                <a:schemeClr val="accent1"/>
              </a:buClr>
              <a:buSzPts val="800"/>
              <a:buFont typeface="Calibri"/>
              <a:buNone/>
            </a:pPr>
            <a:r>
              <a:rPr lang="en-AU" sz="3200" b="1" i="0" u="none" strike="noStrike" cap="none">
                <a:solidFill>
                  <a:schemeClr val="accent1"/>
                </a:solidFill>
                <a:latin typeface="Calibri"/>
                <a:ea typeface="Calibri"/>
                <a:cs typeface="Calibri"/>
                <a:sym typeface="Calibri"/>
              </a:rPr>
              <a:t> – our purpose</a:t>
            </a:r>
          </a:p>
        </p:txBody>
      </p:sp>
      <p:sp>
        <p:nvSpPr>
          <p:cNvPr id="58" name="Shape 58"/>
          <p:cNvSpPr txBox="1"/>
          <p:nvPr/>
        </p:nvSpPr>
        <p:spPr>
          <a:xfrm>
            <a:off x="296850" y="1513654"/>
            <a:ext cx="8626075" cy="4830578"/>
          </a:xfrm>
          <a:prstGeom prst="rect">
            <a:avLst/>
          </a:prstGeom>
          <a:noFill/>
          <a:ln>
            <a:noFill/>
          </a:ln>
        </p:spPr>
        <p:txBody>
          <a:bodyPr wrap="square" lIns="91425" tIns="45700" rIns="91425" bIns="45700" anchor="t" anchorCtr="0">
            <a:noAutofit/>
          </a:bodyPr>
          <a:lstStyle/>
          <a:p>
            <a:pPr marL="0" marR="0" lvl="0" indent="-38100" algn="l" rtl="0">
              <a:lnSpc>
                <a:spcPct val="100000"/>
              </a:lnSpc>
              <a:spcBef>
                <a:spcPts val="0"/>
              </a:spcBef>
              <a:spcAft>
                <a:spcPts val="0"/>
              </a:spcAft>
              <a:buClr>
                <a:srgbClr val="31859C"/>
              </a:buClr>
              <a:buSzPts val="600"/>
              <a:buFont typeface="Arial"/>
              <a:buNone/>
            </a:pPr>
            <a:r>
              <a:rPr lang="en-AU" sz="2400" b="1" i="0" u="none" strike="noStrike" cap="none" dirty="0">
                <a:solidFill>
                  <a:srgbClr val="31859C"/>
                </a:solidFill>
                <a:latin typeface="Arial"/>
                <a:ea typeface="Arial"/>
                <a:cs typeface="Arial"/>
                <a:sym typeface="Arial"/>
              </a:rPr>
              <a:t>In this webinar we will </a:t>
            </a:r>
            <a:r>
              <a:rPr lang="en-AU" sz="2400" b="1" i="0" u="none" strike="noStrike" cap="none" dirty="0">
                <a:solidFill>
                  <a:schemeClr val="accent1"/>
                </a:solidFill>
                <a:latin typeface="Arial"/>
                <a:ea typeface="Arial"/>
                <a:cs typeface="Arial"/>
                <a:sym typeface="Arial"/>
              </a:rPr>
              <a:t>explore how science and literacy can be integrated by:</a:t>
            </a:r>
          </a:p>
        </p:txBody>
      </p:sp>
      <p:pic>
        <p:nvPicPr>
          <p:cNvPr id="59" name="Shape 59" descr="IPL Logo CMYK English.jpg"/>
          <p:cNvPicPr preferRelativeResize="0"/>
          <p:nvPr/>
        </p:nvPicPr>
        <p:blipFill rotWithShape="1">
          <a:blip r:embed="rId3">
            <a:alphaModFix/>
          </a:blip>
          <a:srcRect/>
          <a:stretch/>
        </p:blipFill>
        <p:spPr>
          <a:xfrm>
            <a:off x="7675457" y="5965414"/>
            <a:ext cx="1447983" cy="866869"/>
          </a:xfrm>
          <a:prstGeom prst="rect">
            <a:avLst/>
          </a:prstGeom>
          <a:noFill/>
          <a:ln>
            <a:noFill/>
          </a:ln>
        </p:spPr>
      </p:pic>
      <p:sp>
        <p:nvSpPr>
          <p:cNvPr id="60" name="Shape 60"/>
          <p:cNvSpPr txBox="1"/>
          <p:nvPr/>
        </p:nvSpPr>
        <p:spPr>
          <a:xfrm>
            <a:off x="296850" y="2352052"/>
            <a:ext cx="4632189" cy="4154983"/>
          </a:xfrm>
          <a:prstGeom prst="rect">
            <a:avLst/>
          </a:prstGeom>
          <a:noFill/>
          <a:ln>
            <a:noFill/>
          </a:ln>
        </p:spPr>
        <p:txBody>
          <a:bodyPr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400"/>
              <a:buFont typeface="Arial"/>
              <a:buChar char="•"/>
            </a:pPr>
            <a:r>
              <a:rPr lang="en-AU" sz="2400" b="0" i="0" u="none" strike="noStrike" cap="none">
                <a:solidFill>
                  <a:srgbClr val="000000"/>
                </a:solidFill>
                <a:latin typeface="Arial"/>
                <a:ea typeface="Arial"/>
                <a:cs typeface="Arial"/>
                <a:sym typeface="Arial"/>
              </a:rPr>
              <a:t>discussing how science topics and activities can be used as contexts to deliberately foster students’ literacy skills</a:t>
            </a:r>
          </a:p>
          <a:p>
            <a:pPr marL="342900" marR="0" lvl="0" indent="-342900" algn="l" rtl="0">
              <a:lnSpc>
                <a:spcPct val="100000"/>
              </a:lnSpc>
              <a:spcBef>
                <a:spcPts val="0"/>
              </a:spcBef>
              <a:spcAft>
                <a:spcPts val="0"/>
              </a:spcAft>
              <a:buClr>
                <a:srgbClr val="000000"/>
              </a:buClr>
              <a:buSzPts val="2400"/>
              <a:buFont typeface="Arial"/>
              <a:buChar char="•"/>
            </a:pPr>
            <a:r>
              <a:rPr lang="en-AU" sz="2400" b="0" i="0" u="none" strike="noStrike" cap="none">
                <a:solidFill>
                  <a:srgbClr val="000000"/>
                </a:solidFill>
                <a:latin typeface="Arial"/>
                <a:ea typeface="Arial"/>
                <a:cs typeface="Arial"/>
                <a:sym typeface="Arial"/>
              </a:rPr>
              <a:t>exploring some simple strategies to support vocabulary development, comprehension, oral language and writing in science. </a:t>
            </a:r>
          </a:p>
        </p:txBody>
      </p:sp>
      <p:pic>
        <p:nvPicPr>
          <p:cNvPr id="61" name="Shape 61" descr="Screen Shot 2017-09-14 at 2.58.46 pm.png"/>
          <p:cNvPicPr preferRelativeResize="0"/>
          <p:nvPr/>
        </p:nvPicPr>
        <p:blipFill rotWithShape="1">
          <a:blip r:embed="rId4">
            <a:alphaModFix/>
          </a:blip>
          <a:srcRect/>
          <a:stretch/>
        </p:blipFill>
        <p:spPr>
          <a:xfrm>
            <a:off x="4876804" y="2252263"/>
            <a:ext cx="4112579" cy="3255348"/>
          </a:xfrm>
          <a:prstGeom prst="rect">
            <a:avLst/>
          </a:prstGeom>
          <a:noFill/>
          <a:ln>
            <a:noFill/>
          </a:ln>
        </p:spPr>
      </p:pic>
      <p:sp>
        <p:nvSpPr>
          <p:cNvPr id="62" name="Shape 62"/>
          <p:cNvSpPr txBox="1"/>
          <p:nvPr/>
        </p:nvSpPr>
        <p:spPr>
          <a:xfrm>
            <a:off x="7565270" y="5166637"/>
            <a:ext cx="1536300" cy="207900"/>
          </a:xfrm>
          <a:prstGeom prst="rect">
            <a:avLst/>
          </a:prstGeom>
          <a:noFill/>
          <a:ln>
            <a:noFill/>
          </a:ln>
        </p:spPr>
        <p:txBody>
          <a:bodyPr wrap="square" lIns="91425" tIns="91425" rIns="91425" bIns="91425" anchor="t" anchorCtr="0">
            <a:noAutofit/>
          </a:bodyPr>
          <a:lstStyle/>
          <a:p>
            <a:pPr marL="0" marR="0" lvl="0" indent="-64948" algn="l" rtl="0">
              <a:lnSpc>
                <a:spcPct val="100000"/>
              </a:lnSpc>
              <a:spcBef>
                <a:spcPts val="0"/>
              </a:spcBef>
              <a:spcAft>
                <a:spcPts val="0"/>
              </a:spcAft>
              <a:buClr>
                <a:schemeClr val="dk1"/>
              </a:buClr>
              <a:buSzPts val="1023"/>
              <a:buFont typeface="Arial"/>
              <a:buNone/>
            </a:pPr>
            <a:r>
              <a:rPr lang="en-AU" sz="1350" b="0" i="0" u="none" strike="noStrike" cap="none">
                <a:solidFill>
                  <a:srgbClr val="4C4C4C"/>
                </a:solidFill>
                <a:highlight>
                  <a:srgbClr val="F2F2F2"/>
                </a:highlight>
                <a:latin typeface="Arial"/>
                <a:ea typeface="Arial"/>
                <a:cs typeface="Arial"/>
                <a:sym typeface="Arial"/>
              </a:rPr>
              <a:t>Kath Widdowson</a:t>
            </a:r>
          </a:p>
        </p:txBody>
      </p:sp>
      <p:sp>
        <p:nvSpPr>
          <p:cNvPr id="63" name="Shape 63"/>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5"/>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63500" algn="l" rtl="0">
              <a:lnSpc>
                <a:spcPct val="100000"/>
              </a:lnSpc>
              <a:spcBef>
                <a:spcPts val="0"/>
              </a:spcBef>
              <a:spcAft>
                <a:spcPts val="0"/>
              </a:spcAft>
              <a:buClr>
                <a:schemeClr val="accent2"/>
              </a:buClr>
              <a:buSzPts val="1000"/>
              <a:buFont typeface="Verdana"/>
              <a:buNone/>
            </a:pPr>
            <a:endParaRPr sz="1000" b="0" i="0" u="sng" strike="noStrike" cap="none">
              <a:solidFill>
                <a:schemeClr val="hlink"/>
              </a:solidFill>
              <a:latin typeface="Verdana"/>
              <a:ea typeface="Verdana"/>
              <a:cs typeface="Verdana"/>
              <a:sym typeface="Verdana"/>
              <a:hlinkClick r:id="rId5"/>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Shape 403"/>
          <p:cNvSpPr txBox="1">
            <a:spLocks noGrp="1"/>
          </p:cNvSpPr>
          <p:nvPr>
            <p:ph type="title"/>
          </p:nvPr>
        </p:nvSpPr>
        <p:spPr>
          <a:xfrm>
            <a:off x="549275" y="246825"/>
            <a:ext cx="8042400" cy="885600"/>
          </a:xfrm>
          <a:prstGeom prst="rect">
            <a:avLst/>
          </a:prstGeom>
          <a:noFill/>
          <a:ln>
            <a:noFill/>
          </a:ln>
        </p:spPr>
        <p:txBody>
          <a:bodyPr wrap="square" lIns="91425" tIns="91425" rIns="91425" bIns="91425" anchor="b" anchorCtr="0">
            <a:noAutofit/>
          </a:bodyPr>
          <a:lstStyle/>
          <a:p>
            <a:pPr marL="0" marR="0" lvl="0" indent="-50800" algn="ctr" rtl="0">
              <a:lnSpc>
                <a:spcPct val="100000"/>
              </a:lnSpc>
              <a:spcBef>
                <a:spcPts val="0"/>
              </a:spcBef>
              <a:spcAft>
                <a:spcPts val="0"/>
              </a:spcAft>
              <a:buClr>
                <a:schemeClr val="accent1"/>
              </a:buClr>
              <a:buSzPts val="800"/>
              <a:buFont typeface="Arial"/>
              <a:buNone/>
            </a:pPr>
            <a:r>
              <a:rPr lang="en-AU" sz="3200" b="1" i="0" u="none" strike="noStrike" cap="none">
                <a:solidFill>
                  <a:schemeClr val="accent1"/>
                </a:solidFill>
                <a:latin typeface="Calibri"/>
                <a:ea typeface="Calibri"/>
                <a:cs typeface="Calibri"/>
                <a:sym typeface="Calibri"/>
              </a:rPr>
              <a:t>Comprehension strategies are </a:t>
            </a:r>
            <a:br>
              <a:rPr lang="en-AU" sz="3200" b="1" i="0" u="none" strike="noStrike" cap="none">
                <a:solidFill>
                  <a:schemeClr val="accent1"/>
                </a:solidFill>
                <a:latin typeface="Calibri"/>
                <a:ea typeface="Calibri"/>
                <a:cs typeface="Calibri"/>
                <a:sym typeface="Calibri"/>
              </a:rPr>
            </a:br>
            <a:r>
              <a:rPr lang="en-AU" sz="3200" b="1" i="0" u="none" strike="noStrike" cap="none">
                <a:solidFill>
                  <a:schemeClr val="accent1"/>
                </a:solidFill>
                <a:latin typeface="Calibri"/>
                <a:ea typeface="Calibri"/>
                <a:cs typeface="Calibri"/>
                <a:sym typeface="Calibri"/>
              </a:rPr>
              <a:t>inquiry strategies</a:t>
            </a:r>
          </a:p>
        </p:txBody>
      </p:sp>
      <p:sp>
        <p:nvSpPr>
          <p:cNvPr id="404" name="Shape 404"/>
          <p:cNvSpPr txBox="1">
            <a:spLocks noGrp="1"/>
          </p:cNvSpPr>
          <p:nvPr>
            <p:ph type="body" idx="1"/>
          </p:nvPr>
        </p:nvSpPr>
        <p:spPr>
          <a:xfrm>
            <a:off x="303275" y="1132425"/>
            <a:ext cx="8534400" cy="4831500"/>
          </a:xfrm>
          <a:prstGeom prst="rect">
            <a:avLst/>
          </a:prstGeom>
          <a:noFill/>
          <a:ln>
            <a:noFill/>
          </a:ln>
        </p:spPr>
        <p:txBody>
          <a:bodyPr wrap="square" lIns="91425" tIns="91425" rIns="91425" bIns="91425" anchor="t" anchorCtr="0">
            <a:noAutofit/>
          </a:bodyPr>
          <a:lstStyle/>
          <a:p>
            <a:pPr marL="332741" marR="0" lvl="0" indent="-91599" algn="l" rtl="0">
              <a:lnSpc>
                <a:spcPct val="80000"/>
              </a:lnSpc>
              <a:spcBef>
                <a:spcPts val="0"/>
              </a:spcBef>
              <a:spcAft>
                <a:spcPts val="0"/>
              </a:spcAft>
              <a:buClr>
                <a:schemeClr val="accent1"/>
              </a:buClr>
              <a:buSzPts val="603"/>
              <a:buFont typeface="Noto Sans Symbols"/>
              <a:buNone/>
            </a:pPr>
            <a:r>
              <a:rPr lang="en-AU" sz="2405" b="0" i="0" u="none" strike="noStrike" cap="none">
                <a:solidFill>
                  <a:schemeClr val="accent1"/>
                </a:solidFill>
                <a:latin typeface="Arial"/>
                <a:ea typeface="Arial"/>
                <a:cs typeface="Arial"/>
                <a:sym typeface="Arial"/>
              </a:rPr>
              <a:t>Science and literacy share a set of core meaning-making strategies. </a:t>
            </a:r>
          </a:p>
          <a:p>
            <a:pPr marL="332741" marR="0" lvl="0" indent="-91599" algn="l" rtl="0">
              <a:lnSpc>
                <a:spcPct val="80000"/>
              </a:lnSpc>
              <a:spcBef>
                <a:spcPts val="0"/>
              </a:spcBef>
              <a:spcAft>
                <a:spcPts val="0"/>
              </a:spcAft>
              <a:buClr>
                <a:schemeClr val="accent1"/>
              </a:buClr>
              <a:buSzPts val="603"/>
              <a:buFont typeface="Noto Sans Symbols"/>
              <a:buNone/>
            </a:pPr>
            <a:r>
              <a:rPr lang="en-AU" sz="2405" b="0" i="0" u="none" strike="noStrike" cap="none">
                <a:solidFill>
                  <a:srgbClr val="2C7C9F"/>
                </a:solidFill>
                <a:latin typeface="Arial"/>
                <a:ea typeface="Arial"/>
                <a:cs typeface="Arial"/>
                <a:sym typeface="Arial"/>
              </a:rPr>
              <a:t>The shared strategies include:</a:t>
            </a:r>
          </a:p>
          <a:p>
            <a:pPr marL="685800" marR="0" lvl="1" indent="-38099" algn="l" rtl="0">
              <a:lnSpc>
                <a:spcPct val="80000"/>
              </a:lnSpc>
              <a:spcBef>
                <a:spcPts val="600"/>
              </a:spcBef>
              <a:spcAft>
                <a:spcPts val="0"/>
              </a:spcAft>
              <a:buClr>
                <a:srgbClr val="000000"/>
              </a:buClr>
              <a:buSzPts val="2657"/>
              <a:buFont typeface="Arial"/>
              <a:buChar char="•"/>
            </a:pPr>
            <a:r>
              <a:rPr lang="en-AU" sz="2405" b="0" i="0" u="none" strike="noStrike" cap="none">
                <a:solidFill>
                  <a:srgbClr val="000000"/>
                </a:solidFill>
                <a:latin typeface="Arial"/>
                <a:ea typeface="Arial"/>
                <a:cs typeface="Arial"/>
                <a:sym typeface="Arial"/>
              </a:rPr>
              <a:t>  activating prior knowledge</a:t>
            </a:r>
          </a:p>
          <a:p>
            <a:pPr marL="685800" marR="0" lvl="1" indent="-38099" algn="l" rtl="0">
              <a:lnSpc>
                <a:spcPct val="80000"/>
              </a:lnSpc>
              <a:spcBef>
                <a:spcPts val="600"/>
              </a:spcBef>
              <a:spcAft>
                <a:spcPts val="0"/>
              </a:spcAft>
              <a:buClr>
                <a:srgbClr val="000000"/>
              </a:buClr>
              <a:buSzPts val="2657"/>
              <a:buFont typeface="Arial"/>
              <a:buChar char="•"/>
            </a:pPr>
            <a:r>
              <a:rPr lang="en-AU" sz="2405" b="0" i="0" u="none" strike="noStrike" cap="none">
                <a:solidFill>
                  <a:srgbClr val="000000"/>
                </a:solidFill>
                <a:latin typeface="Arial"/>
                <a:ea typeface="Arial"/>
                <a:cs typeface="Arial"/>
                <a:sym typeface="Arial"/>
              </a:rPr>
              <a:t>  establishing purposes/goals </a:t>
            </a:r>
          </a:p>
          <a:p>
            <a:pPr marL="685800" marR="0" lvl="1" indent="-38099" algn="l" rtl="0">
              <a:lnSpc>
                <a:spcPct val="80000"/>
              </a:lnSpc>
              <a:spcBef>
                <a:spcPts val="600"/>
              </a:spcBef>
              <a:spcAft>
                <a:spcPts val="0"/>
              </a:spcAft>
              <a:buClr>
                <a:srgbClr val="000000"/>
              </a:buClr>
              <a:buSzPts val="2657"/>
              <a:buFont typeface="Arial"/>
              <a:buChar char="•"/>
            </a:pPr>
            <a:r>
              <a:rPr lang="en-AU" sz="2405" b="0" i="0" u="none" strike="noStrike" cap="none">
                <a:solidFill>
                  <a:srgbClr val="000000"/>
                </a:solidFill>
                <a:latin typeface="Arial"/>
                <a:ea typeface="Arial"/>
                <a:cs typeface="Arial"/>
                <a:sym typeface="Arial"/>
              </a:rPr>
              <a:t>  making and reviewing predictions </a:t>
            </a:r>
          </a:p>
          <a:p>
            <a:pPr marL="685800" marR="0" lvl="1" indent="-38099" algn="l" rtl="0">
              <a:lnSpc>
                <a:spcPct val="80000"/>
              </a:lnSpc>
              <a:spcBef>
                <a:spcPts val="600"/>
              </a:spcBef>
              <a:spcAft>
                <a:spcPts val="0"/>
              </a:spcAft>
              <a:buClr>
                <a:srgbClr val="000000"/>
              </a:buClr>
              <a:buSzPts val="2657"/>
              <a:buFont typeface="Arial"/>
              <a:buChar char="•"/>
            </a:pPr>
            <a:r>
              <a:rPr lang="en-AU" sz="2405" b="0" i="0" u="none" strike="noStrike" cap="none">
                <a:solidFill>
                  <a:srgbClr val="000000"/>
                </a:solidFill>
                <a:latin typeface="Arial"/>
                <a:ea typeface="Arial"/>
                <a:cs typeface="Arial"/>
                <a:sym typeface="Arial"/>
              </a:rPr>
              <a:t>  drawing inferences and conclusions </a:t>
            </a:r>
          </a:p>
          <a:p>
            <a:pPr marL="685800" marR="0" lvl="1" indent="-38099" algn="l" rtl="0">
              <a:lnSpc>
                <a:spcPct val="80000"/>
              </a:lnSpc>
              <a:spcBef>
                <a:spcPts val="600"/>
              </a:spcBef>
              <a:spcAft>
                <a:spcPts val="0"/>
              </a:spcAft>
              <a:buClr>
                <a:srgbClr val="000000"/>
              </a:buClr>
              <a:buSzPts val="2657"/>
              <a:buFont typeface="Arial"/>
              <a:buChar char="•"/>
            </a:pPr>
            <a:r>
              <a:rPr lang="en-AU" sz="2405" b="0" i="0" u="none" strike="noStrike" cap="none">
                <a:solidFill>
                  <a:srgbClr val="000000"/>
                </a:solidFill>
                <a:latin typeface="Arial"/>
                <a:ea typeface="Arial"/>
                <a:cs typeface="Arial"/>
                <a:sym typeface="Arial"/>
              </a:rPr>
              <a:t>  making connections </a:t>
            </a:r>
          </a:p>
          <a:p>
            <a:pPr marL="685800" marR="0" lvl="1" indent="-38099" algn="l" rtl="0">
              <a:lnSpc>
                <a:spcPct val="80000"/>
              </a:lnSpc>
              <a:spcBef>
                <a:spcPts val="600"/>
              </a:spcBef>
              <a:spcAft>
                <a:spcPts val="0"/>
              </a:spcAft>
              <a:buClr>
                <a:srgbClr val="000000"/>
              </a:buClr>
              <a:buSzPts val="2657"/>
              <a:buFont typeface="Arial"/>
              <a:buChar char="•"/>
            </a:pPr>
            <a:r>
              <a:rPr lang="en-AU" sz="2405" b="0" i="0" u="none" strike="noStrike" cap="none">
                <a:solidFill>
                  <a:srgbClr val="000000"/>
                </a:solidFill>
                <a:latin typeface="Arial"/>
                <a:ea typeface="Arial"/>
                <a:cs typeface="Arial"/>
                <a:sym typeface="Arial"/>
              </a:rPr>
              <a:t>  acquiring information</a:t>
            </a:r>
          </a:p>
          <a:p>
            <a:pPr marL="685800" marR="0" lvl="1" indent="-38099" algn="l" rtl="0">
              <a:lnSpc>
                <a:spcPct val="80000"/>
              </a:lnSpc>
              <a:spcBef>
                <a:spcPts val="600"/>
              </a:spcBef>
              <a:spcAft>
                <a:spcPts val="0"/>
              </a:spcAft>
              <a:buClr>
                <a:srgbClr val="000000"/>
              </a:buClr>
              <a:buSzPts val="2657"/>
              <a:buFont typeface="Arial"/>
              <a:buChar char="•"/>
            </a:pPr>
            <a:r>
              <a:rPr lang="en-AU" sz="2405" b="0" i="0" u="none" strike="noStrike" cap="none">
                <a:solidFill>
                  <a:srgbClr val="000000"/>
                </a:solidFill>
                <a:latin typeface="Arial"/>
                <a:ea typeface="Arial"/>
                <a:cs typeface="Arial"/>
                <a:sym typeface="Arial"/>
              </a:rPr>
              <a:t>  solving problems </a:t>
            </a:r>
          </a:p>
          <a:p>
            <a:pPr marL="685800" marR="0" lvl="1" indent="-38099" algn="l" rtl="0">
              <a:lnSpc>
                <a:spcPct val="80000"/>
              </a:lnSpc>
              <a:spcBef>
                <a:spcPts val="600"/>
              </a:spcBef>
              <a:spcAft>
                <a:spcPts val="0"/>
              </a:spcAft>
              <a:buClr>
                <a:srgbClr val="000000"/>
              </a:buClr>
              <a:buSzPts val="2657"/>
              <a:buFont typeface="Arial"/>
              <a:buChar char="•"/>
            </a:pPr>
            <a:r>
              <a:rPr lang="en-AU" sz="2405" b="0" i="0" u="none" strike="noStrike" cap="none">
                <a:solidFill>
                  <a:srgbClr val="000000"/>
                </a:solidFill>
                <a:latin typeface="Arial"/>
                <a:ea typeface="Arial"/>
                <a:cs typeface="Arial"/>
                <a:sym typeface="Arial"/>
              </a:rPr>
              <a:t>  recognising relationships.</a:t>
            </a:r>
          </a:p>
          <a:p>
            <a:pPr marL="349250" marR="0" lvl="0" indent="-342049" algn="l" rtl="0">
              <a:lnSpc>
                <a:spcPct val="80000"/>
              </a:lnSpc>
              <a:spcBef>
                <a:spcPts val="2000"/>
              </a:spcBef>
              <a:spcAft>
                <a:spcPts val="0"/>
              </a:spcAft>
              <a:buClr>
                <a:srgbClr val="6FB7D7"/>
              </a:buClr>
              <a:buSzPts val="2487"/>
              <a:buFont typeface="Noto Sans Symbols"/>
              <a:buNone/>
            </a:pPr>
            <a:endParaRPr sz="2220" b="0" i="0" u="none" strike="noStrike" cap="none">
              <a:solidFill>
                <a:srgbClr val="595959"/>
              </a:solidFill>
              <a:latin typeface="Arial"/>
              <a:ea typeface="Arial"/>
              <a:cs typeface="Arial"/>
              <a:sym typeface="Arial"/>
            </a:endParaRPr>
          </a:p>
        </p:txBody>
      </p:sp>
      <p:pic>
        <p:nvPicPr>
          <p:cNvPr id="405" name="Shape 405" descr="IPL Logo CMYK English.jpg"/>
          <p:cNvPicPr preferRelativeResize="0"/>
          <p:nvPr/>
        </p:nvPicPr>
        <p:blipFill rotWithShape="1">
          <a:blip r:embed="rId3">
            <a:alphaModFix/>
          </a:blip>
          <a:srcRect/>
          <a:stretch/>
        </p:blipFill>
        <p:spPr>
          <a:xfrm>
            <a:off x="7675457" y="5963828"/>
            <a:ext cx="1447983" cy="866869"/>
          </a:xfrm>
          <a:prstGeom prst="rect">
            <a:avLst/>
          </a:prstGeom>
          <a:noFill/>
          <a:ln>
            <a:noFill/>
          </a:ln>
        </p:spPr>
      </p:pic>
      <p:sp>
        <p:nvSpPr>
          <p:cNvPr id="406" name="Shape 406"/>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4"/>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63500" algn="l" rtl="0">
              <a:lnSpc>
                <a:spcPct val="100000"/>
              </a:lnSpc>
              <a:spcBef>
                <a:spcPts val="0"/>
              </a:spcBef>
              <a:spcAft>
                <a:spcPts val="0"/>
              </a:spcAft>
              <a:buClr>
                <a:schemeClr val="accent2"/>
              </a:buClr>
              <a:buSzPts val="1000"/>
              <a:buFont typeface="Verdana"/>
              <a:buNone/>
            </a:pPr>
            <a:endParaRPr sz="1000" b="0" i="0" u="sng" strike="noStrike" cap="none">
              <a:solidFill>
                <a:schemeClr val="hlink"/>
              </a:solidFill>
              <a:latin typeface="Verdana"/>
              <a:ea typeface="Verdana"/>
              <a:cs typeface="Verdana"/>
              <a:sym typeface="Verdana"/>
              <a:hlinkClick r:id="rId4"/>
            </a:endParaRPr>
          </a:p>
        </p:txBody>
      </p:sp>
      <p:pic>
        <p:nvPicPr>
          <p:cNvPr id="407" name="Shape 407"/>
          <p:cNvPicPr preferRelativeResize="0"/>
          <p:nvPr/>
        </p:nvPicPr>
        <p:blipFill rotWithShape="1">
          <a:blip r:embed="rId5">
            <a:alphaModFix/>
          </a:blip>
          <a:srcRect/>
          <a:stretch/>
        </p:blipFill>
        <p:spPr>
          <a:xfrm rot="1033916">
            <a:off x="6595414" y="2605712"/>
            <a:ext cx="1739704" cy="269891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Shape 413"/>
          <p:cNvSpPr txBox="1">
            <a:spLocks noGrp="1"/>
          </p:cNvSpPr>
          <p:nvPr>
            <p:ph type="title"/>
          </p:nvPr>
        </p:nvSpPr>
        <p:spPr>
          <a:xfrm>
            <a:off x="549275" y="533400"/>
            <a:ext cx="8042273" cy="414867"/>
          </a:xfrm>
          <a:prstGeom prst="rect">
            <a:avLst/>
          </a:prstGeom>
          <a:noFill/>
          <a:ln>
            <a:noFill/>
          </a:ln>
        </p:spPr>
        <p:txBody>
          <a:bodyPr wrap="square" lIns="91425" tIns="91425" rIns="91425" bIns="91425" anchor="b" anchorCtr="0">
            <a:noAutofit/>
          </a:bodyPr>
          <a:lstStyle/>
          <a:p>
            <a:pPr marL="0" marR="0" lvl="0" indent="-50800" algn="ctr" rtl="0">
              <a:lnSpc>
                <a:spcPct val="100000"/>
              </a:lnSpc>
              <a:spcBef>
                <a:spcPts val="0"/>
              </a:spcBef>
              <a:spcAft>
                <a:spcPts val="0"/>
              </a:spcAft>
              <a:buClr>
                <a:schemeClr val="accent1"/>
              </a:buClr>
              <a:buSzPts val="800"/>
              <a:buFont typeface="Arial"/>
              <a:buNone/>
            </a:pPr>
            <a:r>
              <a:rPr lang="en-AU" sz="3200" b="1" i="0" u="none" strike="noStrike" cap="none">
                <a:solidFill>
                  <a:schemeClr val="accent1"/>
                </a:solidFill>
                <a:latin typeface="Calibri"/>
                <a:ea typeface="Calibri"/>
                <a:cs typeface="Calibri"/>
                <a:sym typeface="Calibri"/>
              </a:rPr>
              <a:t>Resources</a:t>
            </a:r>
          </a:p>
        </p:txBody>
      </p:sp>
      <p:pic>
        <p:nvPicPr>
          <p:cNvPr id="414" name="Shape 414"/>
          <p:cNvPicPr preferRelativeResize="0">
            <a:picLocks noGrp="1"/>
          </p:cNvPicPr>
          <p:nvPr>
            <p:ph type="body" idx="1"/>
          </p:nvPr>
        </p:nvPicPr>
        <p:blipFill rotWithShape="1">
          <a:blip r:embed="rId3">
            <a:alphaModFix/>
          </a:blip>
          <a:srcRect/>
          <a:stretch/>
        </p:blipFill>
        <p:spPr>
          <a:xfrm>
            <a:off x="482322" y="1238208"/>
            <a:ext cx="8229600" cy="4429063"/>
          </a:xfrm>
          <a:prstGeom prst="rect">
            <a:avLst/>
          </a:prstGeom>
          <a:noFill/>
          <a:ln>
            <a:noFill/>
          </a:ln>
        </p:spPr>
      </p:pic>
      <p:sp>
        <p:nvSpPr>
          <p:cNvPr id="415" name="Shape 415"/>
          <p:cNvSpPr/>
          <p:nvPr/>
        </p:nvSpPr>
        <p:spPr>
          <a:xfrm>
            <a:off x="3730451" y="5184950"/>
            <a:ext cx="866671" cy="482321"/>
          </a:xfrm>
          <a:prstGeom prst="ellipse">
            <a:avLst/>
          </a:prstGeom>
          <a:noFill/>
          <a:ln w="57150" cap="flat" cmpd="sng">
            <a:solidFill>
              <a:srgbClr val="FFC000"/>
            </a:solidFill>
            <a:prstDash val="solid"/>
            <a:round/>
            <a:headEnd type="none" w="med" len="med"/>
            <a:tailEnd type="none" w="med" len="med"/>
          </a:ln>
          <a:effectLst>
            <a:outerShdw blurRad="40000" dist="23000" dir="5400000" rotWithShape="0">
              <a:srgbClr val="000000">
                <a:alpha val="34117"/>
              </a:srgbClr>
            </a:outerShdw>
          </a:effectLst>
        </p:spPr>
        <p:txBody>
          <a:bodyPr wrap="square" lIns="91425" tIns="45700" rIns="91425" bIns="45700" anchor="ctr" anchorCtr="0">
            <a:noAutofit/>
          </a:bodyPr>
          <a:lstStyle/>
          <a:p>
            <a:pPr marL="0" marR="0" lvl="0" indent="-8890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16" name="Shape 416"/>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4"/>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63500" algn="l" rtl="0">
              <a:lnSpc>
                <a:spcPct val="100000"/>
              </a:lnSpc>
              <a:spcBef>
                <a:spcPts val="0"/>
              </a:spcBef>
              <a:spcAft>
                <a:spcPts val="0"/>
              </a:spcAft>
              <a:buClr>
                <a:schemeClr val="accent2"/>
              </a:buClr>
              <a:buSzPts val="1000"/>
              <a:buFont typeface="Verdana"/>
              <a:buNone/>
            </a:pPr>
            <a:endParaRPr sz="1000" b="0" i="0" u="sng" strike="noStrike" cap="none">
              <a:solidFill>
                <a:schemeClr val="hlink"/>
              </a:solidFill>
              <a:latin typeface="Verdana"/>
              <a:ea typeface="Verdana"/>
              <a:cs typeface="Verdana"/>
              <a:sym typeface="Verdana"/>
              <a:hlinkClick r:id="rId4"/>
            </a:endParaRPr>
          </a:p>
        </p:txBody>
      </p:sp>
      <p:pic>
        <p:nvPicPr>
          <p:cNvPr id="417" name="Shape 417" descr="IPL Logo CMYK English.jpg"/>
          <p:cNvPicPr preferRelativeResize="0"/>
          <p:nvPr/>
        </p:nvPicPr>
        <p:blipFill rotWithShape="1">
          <a:blip r:embed="rId5">
            <a:alphaModFix/>
          </a:blip>
          <a:srcRect/>
          <a:stretch/>
        </p:blipFill>
        <p:spPr>
          <a:xfrm>
            <a:off x="7675457" y="5963828"/>
            <a:ext cx="1447983" cy="86686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Shape 423"/>
          <p:cNvSpPr txBox="1">
            <a:spLocks noGrp="1"/>
          </p:cNvSpPr>
          <p:nvPr>
            <p:ph type="title"/>
          </p:nvPr>
        </p:nvSpPr>
        <p:spPr>
          <a:xfrm>
            <a:off x="549275" y="279400"/>
            <a:ext cx="8042273" cy="719667"/>
          </a:xfrm>
          <a:prstGeom prst="rect">
            <a:avLst/>
          </a:prstGeom>
          <a:noFill/>
          <a:ln>
            <a:noFill/>
          </a:ln>
        </p:spPr>
        <p:txBody>
          <a:bodyPr wrap="square" lIns="91425" tIns="91425" rIns="91425" bIns="91425" anchor="b" anchorCtr="0">
            <a:noAutofit/>
          </a:bodyPr>
          <a:lstStyle/>
          <a:p>
            <a:pPr marL="0" marR="0" lvl="0" indent="-50800" algn="ctr" rtl="0">
              <a:lnSpc>
                <a:spcPct val="100000"/>
              </a:lnSpc>
              <a:spcBef>
                <a:spcPts val="0"/>
              </a:spcBef>
              <a:spcAft>
                <a:spcPts val="0"/>
              </a:spcAft>
              <a:buClr>
                <a:schemeClr val="accent1"/>
              </a:buClr>
              <a:buSzPts val="800"/>
              <a:buFont typeface="Arial"/>
              <a:buNone/>
            </a:pPr>
            <a:r>
              <a:rPr lang="en-AU" sz="3200" b="1" i="0" u="none" strike="noStrike" cap="none">
                <a:solidFill>
                  <a:schemeClr val="accent1"/>
                </a:solidFill>
                <a:latin typeface="Calibri"/>
                <a:ea typeface="Calibri"/>
                <a:cs typeface="Calibri"/>
                <a:sym typeface="Calibri"/>
              </a:rPr>
              <a:t>What does the resource offer me?</a:t>
            </a:r>
          </a:p>
        </p:txBody>
      </p:sp>
      <p:pic>
        <p:nvPicPr>
          <p:cNvPr id="424" name="Shape 424"/>
          <p:cNvPicPr preferRelativeResize="0">
            <a:picLocks noGrp="1"/>
          </p:cNvPicPr>
          <p:nvPr>
            <p:ph type="body" idx="1"/>
          </p:nvPr>
        </p:nvPicPr>
        <p:blipFill rotWithShape="1">
          <a:blip r:embed="rId3">
            <a:alphaModFix/>
          </a:blip>
          <a:srcRect/>
          <a:stretch/>
        </p:blipFill>
        <p:spPr>
          <a:xfrm>
            <a:off x="103389" y="1417639"/>
            <a:ext cx="4304783" cy="3496006"/>
          </a:xfrm>
          <a:prstGeom prst="rect">
            <a:avLst/>
          </a:prstGeom>
          <a:noFill/>
          <a:ln>
            <a:noFill/>
          </a:ln>
        </p:spPr>
      </p:pic>
      <p:pic>
        <p:nvPicPr>
          <p:cNvPr id="425" name="Shape 425"/>
          <p:cNvPicPr preferRelativeResize="0"/>
          <p:nvPr/>
        </p:nvPicPr>
        <p:blipFill rotWithShape="1">
          <a:blip r:embed="rId4">
            <a:alphaModFix/>
          </a:blip>
          <a:srcRect/>
          <a:stretch/>
        </p:blipFill>
        <p:spPr>
          <a:xfrm>
            <a:off x="4571446" y="1527349"/>
            <a:ext cx="4405307" cy="3769896"/>
          </a:xfrm>
          <a:prstGeom prst="rect">
            <a:avLst/>
          </a:prstGeom>
          <a:noFill/>
          <a:ln>
            <a:noFill/>
          </a:ln>
        </p:spPr>
      </p:pic>
      <p:sp>
        <p:nvSpPr>
          <p:cNvPr id="426" name="Shape 426"/>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5"/>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63500" algn="l" rtl="0">
              <a:lnSpc>
                <a:spcPct val="100000"/>
              </a:lnSpc>
              <a:spcBef>
                <a:spcPts val="0"/>
              </a:spcBef>
              <a:spcAft>
                <a:spcPts val="0"/>
              </a:spcAft>
              <a:buClr>
                <a:schemeClr val="accent2"/>
              </a:buClr>
              <a:buSzPts val="1000"/>
              <a:buFont typeface="Verdana"/>
              <a:buNone/>
            </a:pPr>
            <a:endParaRPr sz="1000" b="0" i="0" u="sng" strike="noStrike" cap="none">
              <a:solidFill>
                <a:schemeClr val="hlink"/>
              </a:solidFill>
              <a:latin typeface="Verdana"/>
              <a:ea typeface="Verdana"/>
              <a:cs typeface="Verdana"/>
              <a:sym typeface="Verdana"/>
              <a:hlinkClick r:id="rId5"/>
            </a:endParaRPr>
          </a:p>
        </p:txBody>
      </p:sp>
      <p:pic>
        <p:nvPicPr>
          <p:cNvPr id="427" name="Shape 427" descr="IPL Logo CMYK English.jpg"/>
          <p:cNvPicPr preferRelativeResize="0"/>
          <p:nvPr/>
        </p:nvPicPr>
        <p:blipFill rotWithShape="1">
          <a:blip r:embed="rId6">
            <a:alphaModFix/>
          </a:blip>
          <a:srcRect/>
          <a:stretch/>
        </p:blipFill>
        <p:spPr>
          <a:xfrm>
            <a:off x="7675457" y="5963828"/>
            <a:ext cx="1447983" cy="86686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Shape 433"/>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7620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434" name="Shape 434"/>
          <p:cNvSpPr txBox="1">
            <a:spLocks noGrp="1"/>
          </p:cNvSpPr>
          <p:nvPr>
            <p:ph type="title"/>
          </p:nvPr>
        </p:nvSpPr>
        <p:spPr>
          <a:xfrm>
            <a:off x="467543" y="188640"/>
            <a:ext cx="8229600" cy="1143000"/>
          </a:xfrm>
          <a:prstGeom prst="rect">
            <a:avLst/>
          </a:prstGeom>
          <a:noFill/>
          <a:ln>
            <a:noFill/>
          </a:ln>
        </p:spPr>
        <p:txBody>
          <a:bodyPr wrap="square" lIns="91425" tIns="45700" rIns="91425" bIns="45700" anchor="ctr" anchorCtr="0">
            <a:noAutofit/>
          </a:bodyPr>
          <a:lstStyle/>
          <a:p>
            <a:pPr marL="0" marR="0" lvl="0" indent="-50800" algn="ctr" rtl="0">
              <a:lnSpc>
                <a:spcPct val="100000"/>
              </a:lnSpc>
              <a:spcBef>
                <a:spcPts val="0"/>
              </a:spcBef>
              <a:spcAft>
                <a:spcPts val="0"/>
              </a:spcAft>
              <a:buClr>
                <a:srgbClr val="31859C"/>
              </a:buClr>
              <a:buSzPts val="800"/>
              <a:buFont typeface="Calibri"/>
              <a:buNone/>
            </a:pPr>
            <a:r>
              <a:rPr lang="en-AU" sz="3200" b="1" i="0" u="none" strike="noStrike" cap="none">
                <a:solidFill>
                  <a:srgbClr val="31859C"/>
                </a:solidFill>
                <a:latin typeface="Calibri"/>
                <a:ea typeface="Calibri"/>
                <a:cs typeface="Calibri"/>
                <a:sym typeface="Calibri"/>
              </a:rPr>
              <a:t>Some literacy resources from the </a:t>
            </a:r>
            <a:br>
              <a:rPr lang="en-AU" sz="3200" b="1" i="0" u="none" strike="noStrike" cap="none">
                <a:solidFill>
                  <a:srgbClr val="31859C"/>
                </a:solidFill>
                <a:latin typeface="Calibri"/>
                <a:ea typeface="Calibri"/>
                <a:cs typeface="Calibri"/>
                <a:sym typeface="Calibri"/>
              </a:rPr>
            </a:br>
            <a:r>
              <a:rPr lang="en-AU" sz="3200" b="1" i="0" u="none" strike="noStrike" cap="none">
                <a:solidFill>
                  <a:srgbClr val="31859C"/>
                </a:solidFill>
                <a:latin typeface="Calibri"/>
                <a:ea typeface="Calibri"/>
                <a:cs typeface="Calibri"/>
                <a:sym typeface="Calibri"/>
              </a:rPr>
              <a:t>Science Learning Hub</a:t>
            </a:r>
          </a:p>
        </p:txBody>
      </p:sp>
      <p:pic>
        <p:nvPicPr>
          <p:cNvPr id="435" name="Shape 435" descr="Screen Shot 2017-08-29 at 11.34.30 am.png"/>
          <p:cNvPicPr preferRelativeResize="0"/>
          <p:nvPr/>
        </p:nvPicPr>
        <p:blipFill rotWithShape="1">
          <a:blip r:embed="rId3">
            <a:alphaModFix/>
          </a:blip>
          <a:srcRect/>
          <a:stretch/>
        </p:blipFill>
        <p:spPr>
          <a:xfrm>
            <a:off x="755575" y="1268758"/>
            <a:ext cx="7488514" cy="2836946"/>
          </a:xfrm>
          <a:prstGeom prst="rect">
            <a:avLst/>
          </a:prstGeom>
          <a:noFill/>
          <a:ln>
            <a:noFill/>
          </a:ln>
        </p:spPr>
      </p:pic>
      <p:pic>
        <p:nvPicPr>
          <p:cNvPr id="436" name="Shape 436" descr="Screen Shot 2017-08-29 at 11.33.46 am.png"/>
          <p:cNvPicPr preferRelativeResize="0"/>
          <p:nvPr/>
        </p:nvPicPr>
        <p:blipFill rotWithShape="1">
          <a:blip r:embed="rId4">
            <a:alphaModFix/>
          </a:blip>
          <a:srcRect/>
          <a:stretch/>
        </p:blipFill>
        <p:spPr>
          <a:xfrm>
            <a:off x="395536" y="3525391"/>
            <a:ext cx="8292307" cy="2857340"/>
          </a:xfrm>
          <a:prstGeom prst="rect">
            <a:avLst/>
          </a:prstGeom>
          <a:noFill/>
          <a:ln>
            <a:noFill/>
          </a:ln>
        </p:spPr>
      </p:pic>
      <p:sp>
        <p:nvSpPr>
          <p:cNvPr id="437" name="Shape 437"/>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5"/>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63500" algn="l" rtl="0">
              <a:lnSpc>
                <a:spcPct val="100000"/>
              </a:lnSpc>
              <a:spcBef>
                <a:spcPts val="0"/>
              </a:spcBef>
              <a:spcAft>
                <a:spcPts val="0"/>
              </a:spcAft>
              <a:buClr>
                <a:schemeClr val="accent2"/>
              </a:buClr>
              <a:buSzPts val="1000"/>
              <a:buFont typeface="Verdana"/>
              <a:buNone/>
            </a:pPr>
            <a:endParaRPr sz="1000" b="0" i="0" u="sng" strike="noStrike" cap="none">
              <a:solidFill>
                <a:schemeClr val="hlink"/>
              </a:solidFill>
              <a:latin typeface="Verdana"/>
              <a:ea typeface="Verdana"/>
              <a:cs typeface="Verdana"/>
              <a:sym typeface="Verdana"/>
              <a:hlinkClick r:id="rId5"/>
            </a:endParaRPr>
          </a:p>
        </p:txBody>
      </p:sp>
      <p:pic>
        <p:nvPicPr>
          <p:cNvPr id="438" name="Shape 438" descr="IPL Logo CMYK English.jpg"/>
          <p:cNvPicPr preferRelativeResize="0"/>
          <p:nvPr/>
        </p:nvPicPr>
        <p:blipFill rotWithShape="1">
          <a:blip r:embed="rId6">
            <a:alphaModFix/>
          </a:blip>
          <a:srcRect/>
          <a:stretch/>
        </p:blipFill>
        <p:spPr>
          <a:xfrm>
            <a:off x="7675457" y="5963828"/>
            <a:ext cx="1447983" cy="86686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Shape 444"/>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57150" algn="ctr" rtl="0">
              <a:lnSpc>
                <a:spcPct val="100000"/>
              </a:lnSpc>
              <a:spcBef>
                <a:spcPts val="0"/>
              </a:spcBef>
              <a:spcAft>
                <a:spcPts val="0"/>
              </a:spcAft>
              <a:buClr>
                <a:schemeClr val="accent1"/>
              </a:buClr>
              <a:buSzPts val="900"/>
              <a:buFont typeface="Verdana"/>
              <a:buNone/>
            </a:pPr>
            <a:br>
              <a:rPr lang="en-AU" sz="3600" b="0" i="0" u="none" strike="noStrike" cap="none">
                <a:solidFill>
                  <a:schemeClr val="accent1"/>
                </a:solidFill>
                <a:latin typeface="Verdana"/>
                <a:ea typeface="Verdana"/>
                <a:cs typeface="Verdana"/>
                <a:sym typeface="Verdana"/>
              </a:rPr>
            </a:br>
            <a:endParaRPr lang="en-AU" sz="3600" b="0" i="0" u="none" strike="noStrike" cap="none">
              <a:solidFill>
                <a:schemeClr val="accent1"/>
              </a:solidFill>
              <a:latin typeface="Verdana"/>
              <a:ea typeface="Verdana"/>
              <a:cs typeface="Verdana"/>
              <a:sym typeface="Verdana"/>
            </a:endParaRPr>
          </a:p>
        </p:txBody>
      </p:sp>
      <p:sp>
        <p:nvSpPr>
          <p:cNvPr id="445" name="Shape 445"/>
          <p:cNvSpPr txBox="1">
            <a:spLocks noGrp="1"/>
          </p:cNvSpPr>
          <p:nvPr>
            <p:ph type="title"/>
          </p:nvPr>
        </p:nvSpPr>
        <p:spPr>
          <a:xfrm>
            <a:off x="457200" y="163513"/>
            <a:ext cx="8229600" cy="1143000"/>
          </a:xfrm>
          <a:prstGeom prst="rect">
            <a:avLst/>
          </a:prstGeom>
          <a:noFill/>
          <a:ln>
            <a:noFill/>
          </a:ln>
        </p:spPr>
        <p:txBody>
          <a:bodyPr wrap="square" lIns="91425" tIns="45700" rIns="91425" bIns="45700" anchor="ctr" anchorCtr="0">
            <a:noAutofit/>
          </a:bodyPr>
          <a:lstStyle/>
          <a:p>
            <a:pPr marL="0" marR="0" lvl="0" indent="-50800" algn="ctr" rtl="0">
              <a:lnSpc>
                <a:spcPct val="100000"/>
              </a:lnSpc>
              <a:spcBef>
                <a:spcPts val="0"/>
              </a:spcBef>
              <a:spcAft>
                <a:spcPts val="0"/>
              </a:spcAft>
              <a:buClr>
                <a:srgbClr val="31859C"/>
              </a:buClr>
              <a:buSzPts val="800"/>
              <a:buFont typeface="Calibri"/>
              <a:buNone/>
            </a:pPr>
            <a:r>
              <a:rPr lang="en-AU" sz="3200" b="1" i="0" u="none" strike="noStrike" cap="none">
                <a:solidFill>
                  <a:srgbClr val="31859C"/>
                </a:solidFill>
                <a:latin typeface="Calibri"/>
                <a:ea typeface="Calibri"/>
                <a:cs typeface="Calibri"/>
                <a:sym typeface="Calibri"/>
              </a:rPr>
              <a:t>Just reflecting</a:t>
            </a:r>
          </a:p>
        </p:txBody>
      </p:sp>
      <p:sp>
        <p:nvSpPr>
          <p:cNvPr id="446" name="Shape 446"/>
          <p:cNvSpPr/>
          <p:nvPr/>
        </p:nvSpPr>
        <p:spPr>
          <a:xfrm>
            <a:off x="611187" y="1628775"/>
            <a:ext cx="7921623" cy="461961"/>
          </a:xfrm>
          <a:prstGeom prst="rect">
            <a:avLst/>
          </a:prstGeom>
          <a:noFill/>
          <a:ln>
            <a:noFill/>
          </a:ln>
        </p:spPr>
        <p:txBody>
          <a:bodyPr wrap="square" lIns="91425" tIns="45700" rIns="91425" bIns="45700" anchor="t" anchorCtr="0">
            <a:noAutofit/>
          </a:bodyPr>
          <a:lstStyle/>
          <a:p>
            <a:pPr marL="0" marR="0" lvl="0" indent="-15240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447" name="Shape 447"/>
          <p:cNvSpPr/>
          <p:nvPr/>
        </p:nvSpPr>
        <p:spPr>
          <a:xfrm>
            <a:off x="395287" y="1196975"/>
            <a:ext cx="8353425" cy="2616200"/>
          </a:xfrm>
          <a:prstGeom prst="rect">
            <a:avLst/>
          </a:prstGeom>
          <a:noFill/>
          <a:ln>
            <a:noFill/>
          </a:ln>
        </p:spPr>
        <p:txBody>
          <a:bodyPr wrap="square" lIns="91425" tIns="45700" rIns="91425" bIns="45700" anchor="t" anchorCtr="0">
            <a:noAutofit/>
          </a:bodyPr>
          <a:lstStyle/>
          <a:p>
            <a:pPr marL="457200" marR="0" lvl="0" indent="-381000" algn="l" rtl="0">
              <a:lnSpc>
                <a:spcPct val="100000"/>
              </a:lnSpc>
              <a:spcBef>
                <a:spcPts val="0"/>
              </a:spcBef>
              <a:spcAft>
                <a:spcPts val="0"/>
              </a:spcAft>
              <a:buClr>
                <a:schemeClr val="dk1"/>
              </a:buClr>
              <a:buSzPts val="2400"/>
              <a:buFont typeface="Arial"/>
              <a:buChar char="●"/>
            </a:pPr>
            <a:r>
              <a:rPr lang="en-AU" sz="2400" b="0" i="0" u="none" strike="noStrike" cap="none">
                <a:solidFill>
                  <a:schemeClr val="dk1"/>
                </a:solidFill>
                <a:latin typeface="Arial"/>
                <a:ea typeface="Arial"/>
                <a:cs typeface="Arial"/>
                <a:sym typeface="Arial"/>
              </a:rPr>
              <a:t>Are there any science contexts/topics that appear to lend themselves better to include a greater focus on literacy?</a:t>
            </a:r>
          </a:p>
          <a:p>
            <a:pPr marL="457200" marR="0" lvl="0" indent="-381000" algn="l" rtl="0">
              <a:lnSpc>
                <a:spcPct val="100000"/>
              </a:lnSpc>
              <a:spcBef>
                <a:spcPts val="600"/>
              </a:spcBef>
              <a:spcAft>
                <a:spcPts val="0"/>
              </a:spcAft>
              <a:buClr>
                <a:schemeClr val="dk1"/>
              </a:buClr>
              <a:buSzPts val="2400"/>
              <a:buFont typeface="Arial"/>
              <a:buChar char="●"/>
            </a:pPr>
            <a:r>
              <a:rPr lang="en-AU" sz="2400" b="0" i="0" u="none" strike="noStrike" cap="none">
                <a:solidFill>
                  <a:schemeClr val="dk1"/>
                </a:solidFill>
                <a:latin typeface="Arial"/>
                <a:ea typeface="Arial"/>
                <a:cs typeface="Arial"/>
                <a:sym typeface="Arial"/>
              </a:rPr>
              <a:t>Has your thinking changed about connecting science and literacy? If so, how?</a:t>
            </a:r>
          </a:p>
          <a:p>
            <a:pPr marL="457200" marR="0" lvl="0" indent="-381000" algn="l" rtl="0">
              <a:lnSpc>
                <a:spcPct val="100000"/>
              </a:lnSpc>
              <a:spcBef>
                <a:spcPts val="600"/>
              </a:spcBef>
              <a:spcAft>
                <a:spcPts val="0"/>
              </a:spcAft>
              <a:buClr>
                <a:schemeClr val="dk1"/>
              </a:buClr>
              <a:buSzPts val="2400"/>
              <a:buFont typeface="Arial"/>
              <a:buChar char="●"/>
            </a:pPr>
            <a:r>
              <a:rPr lang="en-AU" sz="2400" b="0" i="0" u="none" strike="noStrike" cap="none">
                <a:solidFill>
                  <a:schemeClr val="dk1"/>
                </a:solidFill>
                <a:latin typeface="Arial"/>
                <a:ea typeface="Arial"/>
                <a:cs typeface="Arial"/>
                <a:sym typeface="Arial"/>
              </a:rPr>
              <a:t>How might your practice change? </a:t>
            </a:r>
          </a:p>
          <a:p>
            <a:pPr marL="0" marR="0" lvl="0" indent="-127000" algn="l" rtl="0">
              <a:lnSpc>
                <a:spcPct val="100000"/>
              </a:lnSpc>
              <a:spcBef>
                <a:spcPts val="60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0" marR="0" lvl="0" indent="-152400" algn="l" rtl="0">
              <a:lnSpc>
                <a:spcPct val="100000"/>
              </a:lnSpc>
              <a:spcBef>
                <a:spcPts val="60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448" name="Shape 448"/>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63500" algn="l" rtl="0">
              <a:lnSpc>
                <a:spcPct val="100000"/>
              </a:lnSpc>
              <a:spcBef>
                <a:spcPts val="0"/>
              </a:spcBef>
              <a:spcAft>
                <a:spcPts val="0"/>
              </a:spcAft>
              <a:buClr>
                <a:schemeClr val="accent2"/>
              </a:buClr>
              <a:buSzPts val="100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449" name="Shape 449" descr="IPL Logo CMYK English.jpg"/>
          <p:cNvPicPr preferRelativeResize="0"/>
          <p:nvPr/>
        </p:nvPicPr>
        <p:blipFill rotWithShape="1">
          <a:blip r:embed="rId4">
            <a:alphaModFix/>
          </a:blip>
          <a:srcRect/>
          <a:stretch/>
        </p:blipFill>
        <p:spPr>
          <a:xfrm>
            <a:off x="7675457" y="5963828"/>
            <a:ext cx="1447983" cy="866869"/>
          </a:xfrm>
          <a:prstGeom prst="rect">
            <a:avLst/>
          </a:prstGeom>
          <a:noFill/>
          <a:ln>
            <a:noFill/>
          </a:ln>
        </p:spPr>
      </p:pic>
      <p:pic>
        <p:nvPicPr>
          <p:cNvPr id="450" name="Shape 450" descr="Screen Shot 2017-09-14 at 2.58.46 pm.png"/>
          <p:cNvPicPr preferRelativeResize="0"/>
          <p:nvPr/>
        </p:nvPicPr>
        <p:blipFill rotWithShape="1">
          <a:blip r:embed="rId5">
            <a:alphaModFix/>
          </a:blip>
          <a:srcRect/>
          <a:stretch/>
        </p:blipFill>
        <p:spPr>
          <a:xfrm>
            <a:off x="2599385" y="3345116"/>
            <a:ext cx="4001613" cy="2921910"/>
          </a:xfrm>
          <a:prstGeom prst="rect">
            <a:avLst/>
          </a:prstGeom>
          <a:noFill/>
          <a:ln>
            <a:noFill/>
          </a:ln>
        </p:spPr>
      </p:pic>
      <p:sp>
        <p:nvSpPr>
          <p:cNvPr id="451" name="Shape 451"/>
          <p:cNvSpPr txBox="1"/>
          <p:nvPr/>
        </p:nvSpPr>
        <p:spPr>
          <a:xfrm>
            <a:off x="5139725" y="5963825"/>
            <a:ext cx="1567800" cy="201000"/>
          </a:xfrm>
          <a:prstGeom prst="rect">
            <a:avLst/>
          </a:prstGeom>
          <a:noFill/>
          <a:ln>
            <a:noFill/>
          </a:ln>
        </p:spPr>
        <p:txBody>
          <a:bodyPr wrap="square" lIns="91425" tIns="91425" rIns="91425" bIns="91425" anchor="t" anchorCtr="0">
            <a:noAutofit/>
          </a:bodyPr>
          <a:lstStyle/>
          <a:p>
            <a:pPr marL="0" marR="0" lvl="0" indent="-64948" algn="l" rtl="0">
              <a:lnSpc>
                <a:spcPct val="100000"/>
              </a:lnSpc>
              <a:spcBef>
                <a:spcPts val="0"/>
              </a:spcBef>
              <a:spcAft>
                <a:spcPts val="0"/>
              </a:spcAft>
              <a:buClr>
                <a:schemeClr val="dk1"/>
              </a:buClr>
              <a:buSzPts val="1023"/>
              <a:buFont typeface="Arial"/>
              <a:buNone/>
            </a:pPr>
            <a:r>
              <a:rPr lang="en-AU" sz="1350" b="0" i="0" u="none" strike="noStrike" cap="none">
                <a:solidFill>
                  <a:srgbClr val="4C4C4C"/>
                </a:solidFill>
                <a:highlight>
                  <a:srgbClr val="F2F2F2"/>
                </a:highlight>
                <a:latin typeface="Arial"/>
                <a:ea typeface="Arial"/>
                <a:cs typeface="Arial"/>
                <a:sym typeface="Arial"/>
              </a:rPr>
              <a:t>Kath Widdowson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grpSp>
        <p:nvGrpSpPr>
          <p:cNvPr id="456" name="Shape 456"/>
          <p:cNvGrpSpPr/>
          <p:nvPr/>
        </p:nvGrpSpPr>
        <p:grpSpPr>
          <a:xfrm>
            <a:off x="0" y="5164667"/>
            <a:ext cx="9138622" cy="1728695"/>
            <a:chOff x="0" y="4803593"/>
            <a:chExt cx="9138622" cy="2088211"/>
          </a:xfrm>
        </p:grpSpPr>
        <p:grpSp>
          <p:nvGrpSpPr>
            <p:cNvPr id="457" name="Shape 457"/>
            <p:cNvGrpSpPr/>
            <p:nvPr/>
          </p:nvGrpSpPr>
          <p:grpSpPr>
            <a:xfrm>
              <a:off x="0" y="4803593"/>
              <a:ext cx="9138622" cy="2088211"/>
              <a:chOff x="0" y="4352925"/>
              <a:chExt cx="9138622" cy="2536933"/>
            </a:xfrm>
          </p:grpSpPr>
          <p:pic>
            <p:nvPicPr>
              <p:cNvPr id="458" name="Shape 458" descr="Killer-T-cells_full_size_landscape_C_annotated.jpg"/>
              <p:cNvPicPr preferRelativeResize="0"/>
              <p:nvPr/>
            </p:nvPicPr>
            <p:blipFill rotWithShape="1">
              <a:blip r:embed="rId3">
                <a:alphaModFix/>
              </a:blip>
              <a:srcRect/>
              <a:stretch/>
            </p:blipFill>
            <p:spPr>
              <a:xfrm>
                <a:off x="1778000" y="5575300"/>
                <a:ext cx="1818679" cy="1292258"/>
              </a:xfrm>
              <a:prstGeom prst="rect">
                <a:avLst/>
              </a:prstGeom>
              <a:noFill/>
              <a:ln>
                <a:noFill/>
              </a:ln>
            </p:spPr>
          </p:pic>
          <p:pic>
            <p:nvPicPr>
              <p:cNvPr id="459" name="Shape 459" descr="Tuatara_full_size_landscape_C_Annotated.jpg"/>
              <p:cNvPicPr preferRelativeResize="0"/>
              <p:nvPr/>
            </p:nvPicPr>
            <p:blipFill rotWithShape="1">
              <a:blip r:embed="rId4">
                <a:alphaModFix/>
              </a:blip>
              <a:srcRect/>
              <a:stretch/>
            </p:blipFill>
            <p:spPr>
              <a:xfrm>
                <a:off x="5230812" y="5546725"/>
                <a:ext cx="1969811" cy="1308720"/>
              </a:xfrm>
              <a:prstGeom prst="rect">
                <a:avLst/>
              </a:prstGeom>
              <a:noFill/>
              <a:ln>
                <a:noFill/>
              </a:ln>
            </p:spPr>
          </p:pic>
          <p:pic>
            <p:nvPicPr>
              <p:cNvPr id="460" name="Shape 460" descr="Maui-harnessing-the-Sun_full_size_landscape.jpg"/>
              <p:cNvPicPr preferRelativeResize="0"/>
              <p:nvPr/>
            </p:nvPicPr>
            <p:blipFill rotWithShape="1">
              <a:blip r:embed="rId5">
                <a:alphaModFix/>
              </a:blip>
              <a:srcRect/>
              <a:stretch/>
            </p:blipFill>
            <p:spPr>
              <a:xfrm>
                <a:off x="3598862" y="5556250"/>
                <a:ext cx="1626692" cy="1297684"/>
              </a:xfrm>
              <a:prstGeom prst="rect">
                <a:avLst/>
              </a:prstGeom>
              <a:noFill/>
              <a:ln>
                <a:noFill/>
              </a:ln>
            </p:spPr>
          </p:pic>
          <p:pic>
            <p:nvPicPr>
              <p:cNvPr id="461" name="Shape 461" descr="Rauparaha-s-copper_full_size_landscape_C_annotated.jpg"/>
              <p:cNvPicPr preferRelativeResize="0"/>
              <p:nvPr/>
            </p:nvPicPr>
            <p:blipFill rotWithShape="1">
              <a:blip r:embed="rId6">
                <a:alphaModFix/>
              </a:blip>
              <a:srcRect/>
              <a:stretch/>
            </p:blipFill>
            <p:spPr>
              <a:xfrm>
                <a:off x="7204075" y="4365625"/>
                <a:ext cx="1934547" cy="1297684"/>
              </a:xfrm>
              <a:prstGeom prst="rect">
                <a:avLst/>
              </a:prstGeom>
              <a:noFill/>
              <a:ln>
                <a:noFill/>
              </a:ln>
            </p:spPr>
          </p:pic>
          <p:pic>
            <p:nvPicPr>
              <p:cNvPr id="462" name="Shape 462" descr="Cow_Glamour_Shot_CopyrightAnnotated.jpg"/>
              <p:cNvPicPr preferRelativeResize="0"/>
              <p:nvPr/>
            </p:nvPicPr>
            <p:blipFill rotWithShape="1">
              <a:blip r:embed="rId7">
                <a:alphaModFix/>
              </a:blip>
              <a:srcRect/>
              <a:stretch/>
            </p:blipFill>
            <p:spPr>
              <a:xfrm>
                <a:off x="0" y="4352925"/>
                <a:ext cx="1817543" cy="1212227"/>
              </a:xfrm>
              <a:prstGeom prst="rect">
                <a:avLst/>
              </a:prstGeom>
              <a:noFill/>
              <a:ln>
                <a:noFill/>
              </a:ln>
            </p:spPr>
          </p:pic>
          <p:pic>
            <p:nvPicPr>
              <p:cNvPr id="463" name="Shape 463" descr="Honey-bee-on-flower_CopyrightAnnotated.jpg"/>
              <p:cNvPicPr preferRelativeResize="0"/>
              <p:nvPr/>
            </p:nvPicPr>
            <p:blipFill rotWithShape="1">
              <a:blip r:embed="rId8">
                <a:alphaModFix/>
              </a:blip>
              <a:srcRect/>
              <a:stretch/>
            </p:blipFill>
            <p:spPr>
              <a:xfrm>
                <a:off x="1835150" y="4387850"/>
                <a:ext cx="1764086" cy="1177589"/>
              </a:xfrm>
              <a:prstGeom prst="rect">
                <a:avLst/>
              </a:prstGeom>
              <a:noFill/>
              <a:ln>
                <a:noFill/>
              </a:ln>
            </p:spPr>
          </p:pic>
          <p:pic>
            <p:nvPicPr>
              <p:cNvPr id="464" name="Shape 464" descr="Kiwifruit_CopyrightAnnotated.jpg"/>
              <p:cNvPicPr preferRelativeResize="0"/>
              <p:nvPr/>
            </p:nvPicPr>
            <p:blipFill rotWithShape="1">
              <a:blip r:embed="rId9">
                <a:alphaModFix/>
              </a:blip>
              <a:srcRect/>
              <a:stretch/>
            </p:blipFill>
            <p:spPr>
              <a:xfrm>
                <a:off x="3598862" y="4370387"/>
                <a:ext cx="1616293" cy="1152400"/>
              </a:xfrm>
              <a:prstGeom prst="rect">
                <a:avLst/>
              </a:prstGeom>
              <a:noFill/>
              <a:ln>
                <a:noFill/>
              </a:ln>
            </p:spPr>
          </p:pic>
          <p:pic>
            <p:nvPicPr>
              <p:cNvPr id="465" name="Shape 465" descr="Mt-Ruapehu_CopyrightAnnotated.png"/>
              <p:cNvPicPr preferRelativeResize="0"/>
              <p:nvPr/>
            </p:nvPicPr>
            <p:blipFill rotWithShape="1">
              <a:blip r:embed="rId10">
                <a:alphaModFix/>
              </a:blip>
              <a:srcRect/>
              <a:stretch/>
            </p:blipFill>
            <p:spPr>
              <a:xfrm>
                <a:off x="5230812" y="4352925"/>
                <a:ext cx="1954330" cy="1303535"/>
              </a:xfrm>
              <a:prstGeom prst="rect">
                <a:avLst/>
              </a:prstGeom>
              <a:noFill/>
              <a:ln>
                <a:noFill/>
              </a:ln>
            </p:spPr>
          </p:pic>
          <p:pic>
            <p:nvPicPr>
              <p:cNvPr id="466" name="Shape 466" descr="Waikato-River_CopyrightAnnotated.jpg"/>
              <p:cNvPicPr preferRelativeResize="0"/>
              <p:nvPr/>
            </p:nvPicPr>
            <p:blipFill rotWithShape="1">
              <a:blip r:embed="rId11">
                <a:alphaModFix/>
              </a:blip>
              <a:srcRect/>
              <a:stretch/>
            </p:blipFill>
            <p:spPr>
              <a:xfrm>
                <a:off x="0" y="5575300"/>
                <a:ext cx="1760942" cy="1314558"/>
              </a:xfrm>
              <a:prstGeom prst="rect">
                <a:avLst/>
              </a:prstGeom>
              <a:noFill/>
              <a:ln>
                <a:noFill/>
              </a:ln>
            </p:spPr>
          </p:pic>
        </p:grpSp>
        <p:pic>
          <p:nvPicPr>
            <p:cNvPr id="467" name="Shape 467" descr="Screen Shot 2017-09-14 at 4.45.48 pm.png"/>
            <p:cNvPicPr preferRelativeResize="0"/>
            <p:nvPr/>
          </p:nvPicPr>
          <p:blipFill rotWithShape="1">
            <a:blip r:embed="rId12">
              <a:alphaModFix/>
            </a:blip>
            <a:srcRect/>
            <a:stretch/>
          </p:blipFill>
          <p:spPr>
            <a:xfrm>
              <a:off x="7204074" y="5827326"/>
              <a:ext cx="1925991" cy="1028784"/>
            </a:xfrm>
            <a:prstGeom prst="rect">
              <a:avLst/>
            </a:prstGeom>
            <a:noFill/>
            <a:ln>
              <a:noFill/>
            </a:ln>
          </p:spPr>
        </p:pic>
      </p:grpSp>
      <p:sp>
        <p:nvSpPr>
          <p:cNvPr id="468" name="Shape 468"/>
          <p:cNvSpPr txBox="1">
            <a:spLocks noGrp="1"/>
          </p:cNvSpPr>
          <p:nvPr>
            <p:ph type="title"/>
          </p:nvPr>
        </p:nvSpPr>
        <p:spPr>
          <a:xfrm>
            <a:off x="806212" y="-40372"/>
            <a:ext cx="7212013" cy="911224"/>
          </a:xfrm>
          <a:prstGeom prst="rect">
            <a:avLst/>
          </a:prstGeom>
          <a:noFill/>
          <a:ln>
            <a:noFill/>
          </a:ln>
        </p:spPr>
        <p:txBody>
          <a:bodyPr wrap="square" lIns="91425" tIns="45700" rIns="91425" bIns="45700" anchor="b" anchorCtr="0">
            <a:noAutofit/>
          </a:bodyPr>
          <a:lstStyle/>
          <a:p>
            <a:pPr marL="0" marR="0" lvl="0" indent="-50800" algn="ctr" rtl="0">
              <a:lnSpc>
                <a:spcPct val="100000"/>
              </a:lnSpc>
              <a:spcBef>
                <a:spcPts val="0"/>
              </a:spcBef>
              <a:spcAft>
                <a:spcPts val="0"/>
              </a:spcAft>
              <a:buClr>
                <a:schemeClr val="accent1"/>
              </a:buClr>
              <a:buSzPts val="800"/>
              <a:buFont typeface="Calibri"/>
              <a:buNone/>
            </a:pPr>
            <a:r>
              <a:rPr lang="en-AU" sz="3200" b="1" i="0" u="none" strike="noStrike" cap="none">
                <a:solidFill>
                  <a:schemeClr val="accent1"/>
                </a:solidFill>
                <a:latin typeface="Calibri"/>
                <a:ea typeface="Calibri"/>
                <a:cs typeface="Calibri"/>
                <a:sym typeface="Calibri"/>
              </a:rPr>
              <a:t>Thanks – want to keep connected? </a:t>
            </a:r>
          </a:p>
        </p:txBody>
      </p:sp>
      <p:grpSp>
        <p:nvGrpSpPr>
          <p:cNvPr id="469" name="Shape 469"/>
          <p:cNvGrpSpPr/>
          <p:nvPr/>
        </p:nvGrpSpPr>
        <p:grpSpPr>
          <a:xfrm>
            <a:off x="67612" y="1412489"/>
            <a:ext cx="818536" cy="2677295"/>
            <a:chOff x="601261" y="1125014"/>
            <a:chExt cx="518698" cy="2195141"/>
          </a:xfrm>
        </p:grpSpPr>
        <p:pic>
          <p:nvPicPr>
            <p:cNvPr id="470" name="Shape 470" descr="twitter_newbird_blue"/>
            <p:cNvPicPr preferRelativeResize="0"/>
            <p:nvPr/>
          </p:nvPicPr>
          <p:blipFill rotWithShape="1">
            <a:blip r:embed="rId13">
              <a:alphaModFix/>
            </a:blip>
            <a:srcRect/>
            <a:stretch/>
          </p:blipFill>
          <p:spPr>
            <a:xfrm>
              <a:off x="726469" y="1695772"/>
              <a:ext cx="306411" cy="323001"/>
            </a:xfrm>
            <a:prstGeom prst="rect">
              <a:avLst/>
            </a:prstGeom>
            <a:noFill/>
            <a:ln>
              <a:noFill/>
            </a:ln>
          </p:spPr>
        </p:pic>
        <p:pic>
          <p:nvPicPr>
            <p:cNvPr id="471" name="Shape 471" descr="pinterest_badge_red.png"/>
            <p:cNvPicPr preferRelativeResize="0"/>
            <p:nvPr/>
          </p:nvPicPr>
          <p:blipFill rotWithShape="1">
            <a:blip r:embed="rId14">
              <a:alphaModFix/>
            </a:blip>
            <a:srcRect/>
            <a:stretch/>
          </p:blipFill>
          <p:spPr>
            <a:xfrm>
              <a:off x="713107" y="2693878"/>
              <a:ext cx="320589" cy="245085"/>
            </a:xfrm>
            <a:prstGeom prst="rect">
              <a:avLst/>
            </a:prstGeom>
            <a:noFill/>
            <a:ln>
              <a:noFill/>
            </a:ln>
          </p:spPr>
        </p:pic>
        <p:pic>
          <p:nvPicPr>
            <p:cNvPr id="472" name="Shape 472" descr="Screen Shot 2015-02-18 at 1.13.08 pm.png"/>
            <p:cNvPicPr preferRelativeResize="0"/>
            <p:nvPr/>
          </p:nvPicPr>
          <p:blipFill rotWithShape="1">
            <a:blip r:embed="rId15">
              <a:alphaModFix/>
            </a:blip>
            <a:srcRect l="7468" r="6028" b="16885"/>
            <a:stretch/>
          </p:blipFill>
          <p:spPr>
            <a:xfrm>
              <a:off x="713107" y="2137461"/>
              <a:ext cx="320454" cy="414337"/>
            </a:xfrm>
            <a:prstGeom prst="rect">
              <a:avLst/>
            </a:prstGeom>
            <a:noFill/>
            <a:ln>
              <a:noFill/>
            </a:ln>
          </p:spPr>
        </p:pic>
        <p:pic>
          <p:nvPicPr>
            <p:cNvPr id="473" name="Shape 473" descr="http://sciencelearn.org.nz/var/sciencelearn/storage/images/media/images/pond-logo-on-white-small-125x57/1247807-1-eng-NZ/Pond-logo-on-white-small-125x57.jpg"/>
            <p:cNvPicPr preferRelativeResize="0"/>
            <p:nvPr/>
          </p:nvPicPr>
          <p:blipFill rotWithShape="1">
            <a:blip r:embed="rId16">
              <a:alphaModFix/>
            </a:blip>
            <a:srcRect/>
            <a:stretch/>
          </p:blipFill>
          <p:spPr>
            <a:xfrm>
              <a:off x="601261" y="3031338"/>
              <a:ext cx="518698" cy="288817"/>
            </a:xfrm>
            <a:prstGeom prst="rect">
              <a:avLst/>
            </a:prstGeom>
            <a:noFill/>
            <a:ln>
              <a:noFill/>
            </a:ln>
          </p:spPr>
        </p:pic>
        <p:pic>
          <p:nvPicPr>
            <p:cNvPr id="474" name="Shape 474" descr="SciLearn Icon RGB.jpg"/>
            <p:cNvPicPr preferRelativeResize="0"/>
            <p:nvPr/>
          </p:nvPicPr>
          <p:blipFill rotWithShape="1">
            <a:blip r:embed="rId17">
              <a:alphaModFix/>
            </a:blip>
            <a:srcRect/>
            <a:stretch/>
          </p:blipFill>
          <p:spPr>
            <a:xfrm>
              <a:off x="655153" y="1125014"/>
              <a:ext cx="440447" cy="562549"/>
            </a:xfrm>
            <a:prstGeom prst="rect">
              <a:avLst/>
            </a:prstGeom>
            <a:noFill/>
            <a:ln>
              <a:noFill/>
            </a:ln>
          </p:spPr>
        </p:pic>
      </p:grpSp>
      <p:sp>
        <p:nvSpPr>
          <p:cNvPr id="475" name="Shape 475"/>
          <p:cNvSpPr txBox="1"/>
          <p:nvPr/>
        </p:nvSpPr>
        <p:spPr>
          <a:xfrm>
            <a:off x="0" y="4420877"/>
            <a:ext cx="9144000" cy="613182"/>
          </a:xfrm>
          <a:prstGeom prst="rect">
            <a:avLst/>
          </a:prstGeom>
          <a:noFill/>
          <a:ln>
            <a:noFill/>
          </a:ln>
        </p:spPr>
        <p:txBody>
          <a:bodyPr wrap="square" lIns="91425" tIns="45700" rIns="91425" bIns="45700" anchor="t" anchorCtr="0">
            <a:noAutofit/>
          </a:bodyPr>
          <a:lstStyle/>
          <a:p>
            <a:pPr marL="0" marR="0" lvl="0" indent="-28575" algn="ctr" rtl="0">
              <a:lnSpc>
                <a:spcPct val="100000"/>
              </a:lnSpc>
              <a:spcBef>
                <a:spcPts val="0"/>
              </a:spcBef>
              <a:spcAft>
                <a:spcPts val="0"/>
              </a:spcAft>
              <a:buClr>
                <a:schemeClr val="accent1"/>
              </a:buClr>
              <a:buSzPts val="450"/>
              <a:buFont typeface="Arial"/>
              <a:buNone/>
            </a:pPr>
            <a:r>
              <a:rPr lang="en-AU" sz="1800" b="1" i="0" u="none" strike="noStrike" cap="none">
                <a:solidFill>
                  <a:srgbClr val="2C7C9F"/>
                </a:solidFill>
                <a:latin typeface="Arial"/>
                <a:ea typeface="Arial"/>
                <a:cs typeface="Arial"/>
                <a:sym typeface="Arial"/>
              </a:rPr>
              <a:t>Join us in our science and literacy discussion channel on</a:t>
            </a:r>
            <a:r>
              <a:rPr lang="en-AU" sz="1800" b="0" i="0" u="none" strike="noStrike" cap="none">
                <a:solidFill>
                  <a:schemeClr val="accent1"/>
                </a:solidFill>
                <a:latin typeface="Arial"/>
                <a:ea typeface="Arial"/>
                <a:cs typeface="Arial"/>
                <a:sym typeface="Arial"/>
              </a:rPr>
              <a:t> </a:t>
            </a:r>
            <a:r>
              <a:rPr lang="en-AU" sz="1800" b="1" i="0" u="sng" strike="noStrike" cap="none">
                <a:solidFill>
                  <a:schemeClr val="hlink"/>
                </a:solidFill>
                <a:latin typeface="Arial"/>
                <a:ea typeface="Arial"/>
                <a:cs typeface="Arial"/>
                <a:sym typeface="Arial"/>
                <a:hlinkClick r:id="rId18"/>
              </a:rPr>
              <a:t>Slack</a:t>
            </a:r>
            <a:r>
              <a:rPr lang="en-AU" sz="1800" b="1" i="0" u="none" strike="noStrike" cap="none">
                <a:solidFill>
                  <a:schemeClr val="accent1"/>
                </a:solidFill>
                <a:latin typeface="Arial"/>
                <a:ea typeface="Arial"/>
                <a:cs typeface="Arial"/>
                <a:sym typeface="Arial"/>
              </a:rPr>
              <a:t>. </a:t>
            </a:r>
          </a:p>
          <a:p>
            <a:pPr marL="0" marR="0" lvl="0" indent="-25400" algn="ctr" rtl="0">
              <a:lnSpc>
                <a:spcPct val="100000"/>
              </a:lnSpc>
              <a:spcBef>
                <a:spcPts val="600"/>
              </a:spcBef>
              <a:spcAft>
                <a:spcPts val="0"/>
              </a:spcAft>
              <a:buClr>
                <a:schemeClr val="accent1"/>
              </a:buClr>
              <a:buSzPts val="400"/>
              <a:buFont typeface="Arial"/>
              <a:buNone/>
            </a:pPr>
            <a:r>
              <a:rPr lang="en-AU" sz="1600" b="0" i="0" u="none" strike="noStrike" cap="none">
                <a:solidFill>
                  <a:srgbClr val="000000"/>
                </a:solidFill>
                <a:latin typeface="Arial"/>
                <a:ea typeface="Arial"/>
                <a:cs typeface="Arial"/>
                <a:sym typeface="Arial"/>
              </a:rPr>
              <a:t>This link may expire: if it does, contact us via our enquiries email, and we will send you a new one.</a:t>
            </a:r>
          </a:p>
          <a:p>
            <a:pPr marL="0" marR="0" lvl="0" indent="-152400" algn="l" rtl="0">
              <a:lnSpc>
                <a:spcPct val="100000"/>
              </a:lnSpc>
              <a:spcBef>
                <a:spcPts val="60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graphicFrame>
        <p:nvGraphicFramePr>
          <p:cNvPr id="476" name="Shape 476"/>
          <p:cNvGraphicFramePr/>
          <p:nvPr/>
        </p:nvGraphicFramePr>
        <p:xfrm>
          <a:off x="4758152" y="980519"/>
          <a:ext cx="3000000" cy="3000000"/>
        </p:xfrm>
        <a:graphic>
          <a:graphicData uri="http://schemas.openxmlformats.org/drawingml/2006/table">
            <a:tbl>
              <a:tblPr>
                <a:noFill/>
                <a:tableStyleId>{C592D290-0193-4129-8518-C5C6E892FCF3}</a:tableStyleId>
              </a:tblPr>
              <a:tblGrid>
                <a:gridCol w="4023900">
                  <a:extLst>
                    <a:ext uri="{9D8B030D-6E8A-4147-A177-3AD203B41FA5}">
                      <a16:colId xmlns:a16="http://schemas.microsoft.com/office/drawing/2014/main" val="20000"/>
                    </a:ext>
                  </a:extLst>
                </a:gridCol>
              </a:tblGrid>
              <a:tr h="3194025">
                <a:tc>
                  <a:txBody>
                    <a:bodyPr/>
                    <a:lstStyle/>
                    <a:p>
                      <a:pPr marL="0" marR="0" lvl="0" indent="-25400" algn="ctr" rtl="0">
                        <a:lnSpc>
                          <a:spcPct val="105000"/>
                        </a:lnSpc>
                        <a:spcBef>
                          <a:spcPts val="0"/>
                        </a:spcBef>
                        <a:spcAft>
                          <a:spcPts val="0"/>
                        </a:spcAft>
                        <a:buClr>
                          <a:schemeClr val="accent1"/>
                        </a:buClr>
                        <a:buSzPts val="400"/>
                        <a:buFont typeface="Arial"/>
                        <a:buNone/>
                      </a:pPr>
                      <a:r>
                        <a:rPr lang="en-AU" sz="1600" b="1" u="none" strike="noStrike" cap="none">
                          <a:solidFill>
                            <a:schemeClr val="accent1"/>
                          </a:solidFill>
                        </a:rPr>
                        <a:t>Anne Barker</a:t>
                      </a:r>
                    </a:p>
                    <a:p>
                      <a:pPr marL="0" marR="0" lvl="0" indent="-25400" algn="ctr" rtl="0">
                        <a:lnSpc>
                          <a:spcPct val="105000"/>
                        </a:lnSpc>
                        <a:spcBef>
                          <a:spcPts val="600"/>
                        </a:spcBef>
                        <a:spcAft>
                          <a:spcPts val="0"/>
                        </a:spcAft>
                        <a:buClr>
                          <a:srgbClr val="000000"/>
                        </a:buClr>
                        <a:buSzPts val="400"/>
                        <a:buFont typeface="Arial"/>
                        <a:buNone/>
                      </a:pPr>
                      <a:r>
                        <a:rPr lang="en-AU" sz="1600" u="none" strike="noStrike" cap="none"/>
                        <a:t>Accredited PLD Facilitator</a:t>
                      </a:r>
                    </a:p>
                    <a:p>
                      <a:pPr marL="0" marR="0" lvl="0" indent="-25400" algn="ctr" rtl="0">
                        <a:lnSpc>
                          <a:spcPct val="105000"/>
                        </a:lnSpc>
                        <a:spcBef>
                          <a:spcPts val="0"/>
                        </a:spcBef>
                        <a:spcAft>
                          <a:spcPts val="0"/>
                        </a:spcAft>
                        <a:buClr>
                          <a:schemeClr val="dk1"/>
                        </a:buClr>
                        <a:buSzPts val="400"/>
                        <a:buFont typeface="Arial"/>
                        <a:buNone/>
                      </a:pPr>
                      <a:r>
                        <a:rPr lang="en-AU" sz="1600" u="sng" strike="noStrike" cap="none">
                          <a:solidFill>
                            <a:schemeClr val="hlink"/>
                          </a:solidFill>
                          <a:latin typeface="Arial"/>
                          <a:ea typeface="Arial"/>
                          <a:cs typeface="Arial"/>
                          <a:sym typeface="Arial"/>
                          <a:hlinkClick r:id="rId19"/>
                        </a:rPr>
                        <a:t>anne.barker@waikato.ac.nz</a:t>
                      </a:r>
                    </a:p>
                    <a:p>
                      <a:pPr marL="0" marR="0" lvl="0" indent="-25400" algn="ctr" rtl="0">
                        <a:lnSpc>
                          <a:spcPct val="105000"/>
                        </a:lnSpc>
                        <a:spcBef>
                          <a:spcPts val="0"/>
                        </a:spcBef>
                        <a:spcAft>
                          <a:spcPts val="0"/>
                        </a:spcAft>
                        <a:buClr>
                          <a:schemeClr val="dk1"/>
                        </a:buClr>
                        <a:buSzPts val="400"/>
                        <a:buFont typeface="Arial"/>
                        <a:buNone/>
                      </a:pPr>
                      <a:r>
                        <a:rPr lang="en-AU" sz="1600" u="none" strike="noStrike" cap="none"/>
                        <a:t>07 838 4466 Ext 8230</a:t>
                      </a:r>
                    </a:p>
                    <a:p>
                      <a:pPr marL="0" marR="0" lvl="0" indent="-25400" algn="ctr" rtl="0">
                        <a:lnSpc>
                          <a:spcPct val="105000"/>
                        </a:lnSpc>
                        <a:spcBef>
                          <a:spcPts val="0"/>
                        </a:spcBef>
                        <a:spcAft>
                          <a:spcPts val="0"/>
                        </a:spcAft>
                        <a:buClr>
                          <a:schemeClr val="dk1"/>
                        </a:buClr>
                        <a:buSzPts val="400"/>
                        <a:buFont typeface="Arial"/>
                        <a:buNone/>
                      </a:pPr>
                      <a:r>
                        <a:rPr lang="en-AU" sz="1600" u="none" strike="noStrike" cap="none"/>
                        <a:t>027 353 9688</a:t>
                      </a:r>
                    </a:p>
                    <a:p>
                      <a:pPr marL="0" marR="0" lvl="0" indent="-25400" algn="ctr" rtl="0">
                        <a:lnSpc>
                          <a:spcPct val="105000"/>
                        </a:lnSpc>
                        <a:spcBef>
                          <a:spcPts val="0"/>
                        </a:spcBef>
                        <a:spcAft>
                          <a:spcPts val="0"/>
                        </a:spcAft>
                        <a:buClr>
                          <a:schemeClr val="dk1"/>
                        </a:buClr>
                        <a:buSzPts val="400"/>
                        <a:buFont typeface="Arial"/>
                        <a:buNone/>
                      </a:pPr>
                      <a:r>
                        <a:rPr lang="en-AU" sz="1600" u="none" strike="noStrike" cap="none"/>
                        <a:t>Private Bag 3105, Hamilton 3240</a:t>
                      </a:r>
                    </a:p>
                    <a:p>
                      <a:pPr marL="0" marR="0" lvl="0" indent="-25400" algn="ctr" rtl="0">
                        <a:lnSpc>
                          <a:spcPct val="105000"/>
                        </a:lnSpc>
                        <a:spcBef>
                          <a:spcPts val="0"/>
                        </a:spcBef>
                        <a:spcAft>
                          <a:spcPts val="0"/>
                        </a:spcAft>
                        <a:buClr>
                          <a:schemeClr val="dk1"/>
                        </a:buClr>
                        <a:buSzPts val="400"/>
                        <a:buFont typeface="Arial"/>
                        <a:buNone/>
                      </a:pPr>
                      <a:r>
                        <a:rPr lang="en-AU" sz="1600" u="sng" strike="noStrike" cap="none">
                          <a:solidFill>
                            <a:schemeClr val="hlink"/>
                          </a:solidFill>
                          <a:hlinkClick r:id="rId20"/>
                        </a:rPr>
                        <a:t>www.waikato.ac.nz/professionallearning</a:t>
                      </a:r>
                    </a:p>
                  </a:txBody>
                  <a:tcPr marL="85725" marR="85725" marT="0" marB="0">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lt1"/>
                    </a:solidFill>
                  </a:tcPr>
                </a:tc>
                <a:extLst>
                  <a:ext uri="{0D108BD9-81ED-4DB2-BD59-A6C34878D82A}">
                    <a16:rowId xmlns:a16="http://schemas.microsoft.com/office/drawing/2014/main" val="10000"/>
                  </a:ext>
                </a:extLst>
              </a:tr>
            </a:tbl>
          </a:graphicData>
        </a:graphic>
      </p:graphicFrame>
      <p:pic>
        <p:nvPicPr>
          <p:cNvPr id="477" name="Shape 477" descr="https://education.waikato.ac.nz/public/sig-image/ipl_logo.gif"/>
          <p:cNvPicPr preferRelativeResize="0"/>
          <p:nvPr/>
        </p:nvPicPr>
        <p:blipFill rotWithShape="1">
          <a:blip r:embed="rId21">
            <a:alphaModFix/>
          </a:blip>
          <a:srcRect/>
          <a:stretch/>
        </p:blipFill>
        <p:spPr>
          <a:xfrm>
            <a:off x="6110688" y="3107904"/>
            <a:ext cx="1333076" cy="724484"/>
          </a:xfrm>
          <a:prstGeom prst="rect">
            <a:avLst/>
          </a:prstGeom>
          <a:noFill/>
          <a:ln>
            <a:noFill/>
          </a:ln>
        </p:spPr>
      </p:pic>
      <p:sp>
        <p:nvSpPr>
          <p:cNvPr id="478" name="Shape 478"/>
          <p:cNvSpPr txBox="1"/>
          <p:nvPr/>
        </p:nvSpPr>
        <p:spPr>
          <a:xfrm>
            <a:off x="797327" y="955661"/>
            <a:ext cx="3977745" cy="3647152"/>
          </a:xfrm>
          <a:prstGeom prst="rect">
            <a:avLst/>
          </a:prstGeom>
          <a:noFill/>
          <a:ln>
            <a:noFill/>
          </a:ln>
        </p:spPr>
        <p:txBody>
          <a:bodyPr wrap="square" lIns="91425" tIns="45700" rIns="91425" bIns="45700" anchor="t" anchorCtr="0">
            <a:noAutofit/>
          </a:bodyPr>
          <a:lstStyle/>
          <a:p>
            <a:pPr marL="0" marR="0" lvl="0" indent="-25400" algn="ctr" rtl="0">
              <a:lnSpc>
                <a:spcPct val="100000"/>
              </a:lnSpc>
              <a:spcBef>
                <a:spcPts val="0"/>
              </a:spcBef>
              <a:spcAft>
                <a:spcPts val="0"/>
              </a:spcAft>
              <a:buClr>
                <a:srgbClr val="000000"/>
              </a:buClr>
              <a:buSzPts val="400"/>
              <a:buFont typeface="Arial"/>
              <a:buNone/>
            </a:pPr>
            <a:r>
              <a:rPr lang="en-AU" sz="1600" b="1" i="0" u="none" strike="noStrike" cap="none">
                <a:solidFill>
                  <a:schemeClr val="accent1"/>
                </a:solidFill>
                <a:latin typeface="Arial"/>
                <a:ea typeface="Arial"/>
                <a:cs typeface="Arial"/>
                <a:sym typeface="Arial"/>
              </a:rPr>
              <a:t>Science Learning Hub</a:t>
            </a:r>
          </a:p>
          <a:p>
            <a:pPr marL="0" marR="0" lvl="0" indent="-25400" algn="ctr" rtl="0">
              <a:lnSpc>
                <a:spcPct val="100000"/>
              </a:lnSpc>
              <a:spcBef>
                <a:spcPts val="600"/>
              </a:spcBef>
              <a:spcAft>
                <a:spcPts val="0"/>
              </a:spcAft>
              <a:buClr>
                <a:srgbClr val="000000"/>
              </a:buClr>
              <a:buSzPts val="400"/>
              <a:buFont typeface="Arial"/>
              <a:buNone/>
            </a:pPr>
            <a:r>
              <a:rPr lang="en-AU" sz="1600" b="0" i="0" u="none" strike="noStrike" cap="none">
                <a:solidFill>
                  <a:srgbClr val="000000"/>
                </a:solidFill>
                <a:latin typeface="Arial"/>
                <a:ea typeface="Arial"/>
                <a:cs typeface="Arial"/>
                <a:sym typeface="Arial"/>
              </a:rPr>
              <a:t>Email us on </a:t>
            </a:r>
          </a:p>
          <a:p>
            <a:pPr marL="0" marR="0" lvl="0" indent="-25400" algn="ctr" rtl="0">
              <a:lnSpc>
                <a:spcPct val="100000"/>
              </a:lnSpc>
              <a:spcBef>
                <a:spcPts val="0"/>
              </a:spcBef>
              <a:spcAft>
                <a:spcPts val="0"/>
              </a:spcAft>
              <a:buClr>
                <a:srgbClr val="000000"/>
              </a:buClr>
              <a:buSzPts val="400"/>
              <a:buFont typeface="Arial"/>
              <a:buNone/>
            </a:pPr>
            <a:r>
              <a:rPr lang="en-AU" sz="1600" b="0" i="0" u="sng" strike="noStrike" cap="none">
                <a:solidFill>
                  <a:schemeClr val="hlink"/>
                </a:solidFill>
                <a:latin typeface="Arial"/>
                <a:ea typeface="Arial"/>
                <a:cs typeface="Arial"/>
                <a:sym typeface="Arial"/>
                <a:hlinkClick r:id="rId22"/>
              </a:rPr>
              <a:t>enquiries@sciencelearn.org.nz</a:t>
            </a:r>
            <a:r>
              <a:rPr lang="en-AU" sz="1600" b="0" i="0" u="none" strike="noStrike" cap="none">
                <a:solidFill>
                  <a:srgbClr val="000000"/>
                </a:solidFill>
                <a:latin typeface="Arial"/>
                <a:ea typeface="Arial"/>
                <a:cs typeface="Arial"/>
                <a:sym typeface="Arial"/>
              </a:rPr>
              <a:t> </a:t>
            </a:r>
          </a:p>
          <a:p>
            <a:pPr marL="0" marR="0" lvl="0" indent="-25400" algn="ctr" rtl="0">
              <a:lnSpc>
                <a:spcPct val="100000"/>
              </a:lnSpc>
              <a:spcBef>
                <a:spcPts val="600"/>
              </a:spcBef>
              <a:spcAft>
                <a:spcPts val="0"/>
              </a:spcAft>
              <a:buClr>
                <a:srgbClr val="000000"/>
              </a:buClr>
              <a:buSzPts val="400"/>
              <a:buFont typeface="Arial"/>
              <a:buNone/>
            </a:pPr>
            <a:r>
              <a:rPr lang="en-AU" sz="1600" b="0" i="0" u="none" strike="noStrike" cap="none">
                <a:solidFill>
                  <a:srgbClr val="000000"/>
                </a:solidFill>
                <a:latin typeface="Arial"/>
                <a:ea typeface="Arial"/>
                <a:cs typeface="Arial"/>
                <a:sym typeface="Arial"/>
              </a:rPr>
              <a:t>Follow us on Twitter: </a:t>
            </a:r>
            <a:r>
              <a:rPr lang="en-AU" sz="1600" b="0" i="0" u="sng" strike="noStrike" cap="none">
                <a:solidFill>
                  <a:schemeClr val="hlink"/>
                </a:solidFill>
                <a:latin typeface="Arial"/>
                <a:ea typeface="Arial"/>
                <a:cs typeface="Arial"/>
                <a:sym typeface="Arial"/>
                <a:hlinkClick r:id="rId23"/>
              </a:rPr>
              <a:t>https://twitter.com/NZScienceLearn</a:t>
            </a:r>
          </a:p>
          <a:p>
            <a:pPr marL="0" marR="0" lvl="0" indent="-25400" algn="ctr" rtl="0">
              <a:lnSpc>
                <a:spcPct val="100000"/>
              </a:lnSpc>
              <a:spcBef>
                <a:spcPts val="600"/>
              </a:spcBef>
              <a:spcAft>
                <a:spcPts val="0"/>
              </a:spcAft>
              <a:buClr>
                <a:srgbClr val="000000"/>
              </a:buClr>
              <a:buSzPts val="400"/>
              <a:buFont typeface="Arial"/>
              <a:buNone/>
            </a:pPr>
            <a:r>
              <a:rPr lang="en-AU" sz="1600" b="0" i="0" u="none" strike="noStrike" cap="none">
                <a:solidFill>
                  <a:srgbClr val="000000"/>
                </a:solidFill>
                <a:latin typeface="Arial"/>
                <a:ea typeface="Arial"/>
                <a:cs typeface="Arial"/>
                <a:sym typeface="Arial"/>
              </a:rPr>
              <a:t>Like us on Facebook: </a:t>
            </a:r>
            <a:r>
              <a:rPr lang="en-AU" sz="1600" b="0" i="0" u="sng" strike="noStrike" cap="none">
                <a:solidFill>
                  <a:schemeClr val="hlink"/>
                </a:solidFill>
                <a:latin typeface="Arial"/>
                <a:ea typeface="Arial"/>
                <a:cs typeface="Arial"/>
                <a:sym typeface="Arial"/>
                <a:hlinkClick r:id="rId23"/>
              </a:rPr>
              <a:t>www.facebook.com/nzsciencelearn</a:t>
            </a:r>
          </a:p>
          <a:p>
            <a:pPr marL="0" marR="0" lvl="0" indent="-25400" algn="ctr" rtl="0">
              <a:lnSpc>
                <a:spcPct val="100000"/>
              </a:lnSpc>
              <a:spcBef>
                <a:spcPts val="600"/>
              </a:spcBef>
              <a:spcAft>
                <a:spcPts val="0"/>
              </a:spcAft>
              <a:buClr>
                <a:srgbClr val="000000"/>
              </a:buClr>
              <a:buSzPts val="400"/>
              <a:buFont typeface="Arial"/>
              <a:buNone/>
            </a:pPr>
            <a:r>
              <a:rPr lang="en-AU" sz="1600" b="0" i="0" u="none" strike="noStrike" cap="none">
                <a:solidFill>
                  <a:srgbClr val="000000"/>
                </a:solidFill>
                <a:latin typeface="Arial"/>
                <a:ea typeface="Arial"/>
                <a:cs typeface="Arial"/>
                <a:sym typeface="Arial"/>
              </a:rPr>
              <a:t>On Pinterest: </a:t>
            </a:r>
            <a:r>
              <a:rPr lang="en-AU" sz="1600" b="0" i="0" u="sng" strike="noStrike" cap="none">
                <a:solidFill>
                  <a:schemeClr val="hlink"/>
                </a:solidFill>
                <a:latin typeface="Arial"/>
                <a:ea typeface="Arial"/>
                <a:cs typeface="Arial"/>
                <a:sym typeface="Arial"/>
                <a:hlinkClick r:id="rId24"/>
              </a:rPr>
              <a:t>https://nz.pinterest.com/nzsciencelearn/</a:t>
            </a:r>
          </a:p>
          <a:p>
            <a:pPr marL="0" marR="0" lvl="0" indent="-25400" algn="ctr" rtl="0">
              <a:lnSpc>
                <a:spcPct val="100000"/>
              </a:lnSpc>
              <a:spcBef>
                <a:spcPts val="600"/>
              </a:spcBef>
              <a:spcAft>
                <a:spcPts val="0"/>
              </a:spcAft>
              <a:buClr>
                <a:srgbClr val="000000"/>
              </a:buClr>
              <a:buSzPts val="400"/>
              <a:buFont typeface="Arial"/>
              <a:buNone/>
            </a:pPr>
            <a:r>
              <a:rPr lang="en-AU" sz="1600" b="0" i="0" u="none" strike="noStrike" cap="none">
                <a:solidFill>
                  <a:srgbClr val="000000"/>
                </a:solidFill>
                <a:latin typeface="Arial"/>
                <a:ea typeface="Arial"/>
                <a:cs typeface="Arial"/>
                <a:sym typeface="Arial"/>
              </a:rPr>
              <a:t>Join us in the pond: </a:t>
            </a:r>
            <a:r>
              <a:rPr lang="en-AU" sz="1600" b="0" i="0" u="sng" strike="noStrike" cap="none">
                <a:solidFill>
                  <a:schemeClr val="hlink"/>
                </a:solidFill>
                <a:latin typeface="Arial"/>
                <a:ea typeface="Arial"/>
                <a:cs typeface="Arial"/>
                <a:sym typeface="Arial"/>
                <a:hlinkClick r:id="rId25"/>
              </a:rPr>
              <a:t>https://www.pond.co.nz/community/ </a:t>
            </a:r>
          </a:p>
          <a:p>
            <a:pPr marL="0" marR="0" lvl="0" indent="-25400" algn="ctr" rtl="0">
              <a:lnSpc>
                <a:spcPct val="100000"/>
              </a:lnSpc>
              <a:spcBef>
                <a:spcPts val="0"/>
              </a:spcBef>
              <a:spcAft>
                <a:spcPts val="0"/>
              </a:spcAft>
              <a:buClr>
                <a:schemeClr val="hlink"/>
              </a:buClr>
              <a:buSzPts val="400"/>
              <a:buFont typeface="Arial"/>
              <a:buNone/>
            </a:pPr>
            <a:r>
              <a:rPr lang="en-AU" sz="1600" b="0" i="0" u="sng" strike="noStrike" cap="none">
                <a:solidFill>
                  <a:schemeClr val="hlink"/>
                </a:solidFill>
                <a:latin typeface="Arial"/>
                <a:ea typeface="Arial"/>
                <a:cs typeface="Arial"/>
                <a:sym typeface="Arial"/>
              </a:rPr>
              <a:t>214015/science-learning-hub/</a:t>
            </a:r>
            <a:r>
              <a:rPr lang="en-AU" sz="1600" b="0" i="0" u="none" strike="noStrike" cap="none">
                <a:solidFill>
                  <a:srgbClr val="000000"/>
                </a:solidFill>
                <a:latin typeface="Arial"/>
                <a:ea typeface="Arial"/>
                <a:cs typeface="Arial"/>
                <a:sym typeface="Arial"/>
              </a:rPr>
              <a:t> </a:t>
            </a:r>
          </a:p>
          <a:p>
            <a:pPr marL="0" marR="0" lvl="0" indent="-889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57150" algn="ctr" rtl="0">
              <a:lnSpc>
                <a:spcPct val="100000"/>
              </a:lnSpc>
              <a:spcBef>
                <a:spcPts val="0"/>
              </a:spcBef>
              <a:spcAft>
                <a:spcPts val="0"/>
              </a:spcAft>
              <a:buClr>
                <a:schemeClr val="accent1"/>
              </a:buClr>
              <a:buSzPts val="900"/>
              <a:buFont typeface="Verdana"/>
              <a:buNone/>
            </a:pPr>
            <a:br>
              <a:rPr lang="en-AU" sz="3600" b="0" i="0" u="none" strike="noStrike" cap="none">
                <a:solidFill>
                  <a:schemeClr val="accent1"/>
                </a:solidFill>
                <a:latin typeface="Verdana"/>
                <a:ea typeface="Verdana"/>
                <a:cs typeface="Verdana"/>
                <a:sym typeface="Verdana"/>
              </a:rPr>
            </a:br>
            <a:endParaRPr lang="en-AU" sz="3600" b="0" i="0" u="none" strike="noStrike" cap="none">
              <a:solidFill>
                <a:schemeClr val="accent1"/>
              </a:solidFill>
              <a:latin typeface="Verdana"/>
              <a:ea typeface="Verdana"/>
              <a:cs typeface="Verdana"/>
              <a:sym typeface="Verdana"/>
            </a:endParaRPr>
          </a:p>
        </p:txBody>
      </p:sp>
      <p:sp>
        <p:nvSpPr>
          <p:cNvPr id="70" name="Shape 70"/>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7620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pic>
        <p:nvPicPr>
          <p:cNvPr id="71" name="Shape 71" descr="IPL Logo CMYK English.jpg"/>
          <p:cNvPicPr preferRelativeResize="0"/>
          <p:nvPr/>
        </p:nvPicPr>
        <p:blipFill rotWithShape="1">
          <a:blip r:embed="rId3">
            <a:alphaModFix/>
          </a:blip>
          <a:srcRect/>
          <a:stretch/>
        </p:blipFill>
        <p:spPr>
          <a:xfrm>
            <a:off x="7675457" y="5963828"/>
            <a:ext cx="1447983" cy="866869"/>
          </a:xfrm>
          <a:prstGeom prst="rect">
            <a:avLst/>
          </a:prstGeom>
          <a:noFill/>
          <a:ln>
            <a:noFill/>
          </a:ln>
        </p:spPr>
      </p:pic>
      <p:sp>
        <p:nvSpPr>
          <p:cNvPr id="72" name="Shape 72"/>
          <p:cNvSpPr txBox="1"/>
          <p:nvPr/>
        </p:nvSpPr>
        <p:spPr>
          <a:xfrm>
            <a:off x="336285" y="1280813"/>
            <a:ext cx="5524058" cy="3913526"/>
          </a:xfrm>
          <a:prstGeom prst="rect">
            <a:avLst/>
          </a:prstGeom>
          <a:noFill/>
          <a:ln>
            <a:noFill/>
          </a:ln>
        </p:spPr>
        <p:txBody>
          <a:bodyPr wrap="square" lIns="91425" tIns="91425" rIns="91425" bIns="91425" anchor="t" anchorCtr="0">
            <a:noAutofit/>
          </a:bodyPr>
          <a:lstStyle/>
          <a:p>
            <a:pPr marL="306071" marR="0" lvl="0" indent="-77471" algn="l" rtl="0">
              <a:lnSpc>
                <a:spcPct val="100000"/>
              </a:lnSpc>
              <a:spcBef>
                <a:spcPts val="0"/>
              </a:spcBef>
              <a:spcAft>
                <a:spcPts val="0"/>
              </a:spcAft>
              <a:buClr>
                <a:srgbClr val="6FB7D7"/>
              </a:buClr>
              <a:buSzPts val="600"/>
              <a:buFont typeface="Noto Sans Symbols"/>
              <a:buNone/>
            </a:pPr>
            <a:r>
              <a:rPr lang="en-AU" sz="2400" b="0" i="0" u="none" strike="noStrike" cap="none">
                <a:solidFill>
                  <a:schemeClr val="dk1"/>
                </a:solidFill>
                <a:latin typeface="Arial"/>
                <a:ea typeface="Arial"/>
                <a:cs typeface="Arial"/>
                <a:sym typeface="Arial"/>
              </a:rPr>
              <a:t>“Not everything we want students to learn about science can be observed or manipulated in the classroom (and some not in the natural world).”</a:t>
            </a:r>
          </a:p>
          <a:p>
            <a:pPr marL="306071" marR="0" lvl="0" indent="-77471" algn="l" rtl="0">
              <a:lnSpc>
                <a:spcPct val="100000"/>
              </a:lnSpc>
              <a:spcBef>
                <a:spcPts val="2000"/>
              </a:spcBef>
              <a:spcAft>
                <a:spcPts val="0"/>
              </a:spcAft>
              <a:buClr>
                <a:srgbClr val="6FB7D7"/>
              </a:buClr>
              <a:buSzPts val="600"/>
              <a:buFont typeface="Noto Sans Symbols"/>
              <a:buNone/>
            </a:pPr>
            <a:r>
              <a:rPr lang="en-AU" sz="2400" b="0" i="0" u="none" strike="noStrike" cap="none">
                <a:solidFill>
                  <a:schemeClr val="dk1"/>
                </a:solidFill>
                <a:latin typeface="Arial"/>
                <a:ea typeface="Arial"/>
                <a:cs typeface="Arial"/>
                <a:sym typeface="Arial"/>
              </a:rPr>
              <a:t>“[Scientists] learn about and come to understand the natural world through text as well as first-hand experience. So too can students, or at least that is our claim and our goal”</a:t>
            </a:r>
          </a:p>
          <a:p>
            <a:pPr marL="0" marR="0" lvl="0" indent="-31750" algn="ctr" rtl="0">
              <a:lnSpc>
                <a:spcPct val="100000"/>
              </a:lnSpc>
              <a:spcBef>
                <a:spcPts val="2000"/>
              </a:spcBef>
              <a:spcAft>
                <a:spcPts val="0"/>
              </a:spcAft>
              <a:buClr>
                <a:srgbClr val="6FB7D7"/>
              </a:buClr>
              <a:buSzPts val="500"/>
              <a:buFont typeface="Noto Sans Symbols"/>
              <a:buNone/>
            </a:pPr>
            <a:r>
              <a:rPr lang="en-AU" sz="2000" b="0" i="1" u="none" strike="noStrike" cap="none">
                <a:solidFill>
                  <a:schemeClr val="dk1"/>
                </a:solidFill>
                <a:latin typeface="Arial"/>
                <a:ea typeface="Arial"/>
                <a:cs typeface="Arial"/>
                <a:sym typeface="Arial"/>
              </a:rPr>
              <a:t>Cervetti, Pearson, Bravo, Barber (2006)</a:t>
            </a:r>
          </a:p>
        </p:txBody>
      </p:sp>
      <p:pic>
        <p:nvPicPr>
          <p:cNvPr id="73" name="Shape 73"/>
          <p:cNvPicPr preferRelativeResize="0"/>
          <p:nvPr/>
        </p:nvPicPr>
        <p:blipFill rotWithShape="1">
          <a:blip r:embed="rId4">
            <a:alphaModFix/>
          </a:blip>
          <a:srcRect/>
          <a:stretch/>
        </p:blipFill>
        <p:spPr>
          <a:xfrm>
            <a:off x="5996857" y="1600574"/>
            <a:ext cx="2444047" cy="3550419"/>
          </a:xfrm>
          <a:prstGeom prst="rect">
            <a:avLst/>
          </a:prstGeom>
          <a:noFill/>
          <a:ln>
            <a:noFill/>
          </a:ln>
        </p:spPr>
      </p:pic>
      <p:sp>
        <p:nvSpPr>
          <p:cNvPr id="74" name="Shape 74"/>
          <p:cNvSpPr txBox="1"/>
          <p:nvPr/>
        </p:nvSpPr>
        <p:spPr>
          <a:xfrm>
            <a:off x="480956" y="0"/>
            <a:ext cx="8229600" cy="1143000"/>
          </a:xfrm>
          <a:prstGeom prst="rect">
            <a:avLst/>
          </a:prstGeom>
          <a:noFill/>
          <a:ln>
            <a:noFill/>
          </a:ln>
        </p:spPr>
        <p:txBody>
          <a:bodyPr wrap="square" lIns="91425" tIns="45700" rIns="91425" bIns="45700" anchor="ctr" anchorCtr="0">
            <a:noAutofit/>
          </a:bodyPr>
          <a:lstStyle/>
          <a:p>
            <a:pPr marL="0" marR="0" lvl="0" indent="-50800" algn="ctr" rtl="0">
              <a:lnSpc>
                <a:spcPct val="100000"/>
              </a:lnSpc>
              <a:spcBef>
                <a:spcPts val="0"/>
              </a:spcBef>
              <a:spcAft>
                <a:spcPts val="0"/>
              </a:spcAft>
              <a:buClr>
                <a:schemeClr val="accent1"/>
              </a:buClr>
              <a:buSzPts val="800"/>
              <a:buFont typeface="Calibri"/>
              <a:buNone/>
            </a:pPr>
            <a:r>
              <a:rPr lang="en-AU" sz="3200" b="1" i="0" u="none" strike="noStrike" cap="none">
                <a:solidFill>
                  <a:schemeClr val="accent1"/>
                </a:solidFill>
                <a:latin typeface="Calibri"/>
                <a:ea typeface="Calibri"/>
                <a:cs typeface="Calibri"/>
                <a:sym typeface="Calibri"/>
              </a:rPr>
              <a:t>Science and literacy</a:t>
            </a:r>
          </a:p>
        </p:txBody>
      </p:sp>
      <p:sp>
        <p:nvSpPr>
          <p:cNvPr id="75" name="Shape 75"/>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5"/>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63500" algn="l" rtl="0">
              <a:lnSpc>
                <a:spcPct val="100000"/>
              </a:lnSpc>
              <a:spcBef>
                <a:spcPts val="0"/>
              </a:spcBef>
              <a:spcAft>
                <a:spcPts val="0"/>
              </a:spcAft>
              <a:buClr>
                <a:schemeClr val="accent2"/>
              </a:buClr>
              <a:buSzPts val="1000"/>
              <a:buFont typeface="Verdana"/>
              <a:buNone/>
            </a:pPr>
            <a:endParaRPr sz="1000" b="0" i="0" u="sng" strike="noStrike" cap="none">
              <a:solidFill>
                <a:schemeClr val="hlink"/>
              </a:solidFill>
              <a:latin typeface="Verdana"/>
              <a:ea typeface="Verdana"/>
              <a:cs typeface="Verdana"/>
              <a:sym typeface="Verdana"/>
              <a:hlinkClick r:id="rId5"/>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480956" y="0"/>
            <a:ext cx="8229600" cy="1143000"/>
          </a:xfrm>
          <a:prstGeom prst="rect">
            <a:avLst/>
          </a:prstGeom>
          <a:noFill/>
          <a:ln>
            <a:noFill/>
          </a:ln>
        </p:spPr>
        <p:txBody>
          <a:bodyPr wrap="square" lIns="91425" tIns="45700" rIns="91425" bIns="45700" anchor="ctr" anchorCtr="0">
            <a:noAutofit/>
          </a:bodyPr>
          <a:lstStyle/>
          <a:p>
            <a:pPr marL="0" marR="0" lvl="0" indent="-50800" algn="ctr" rtl="0">
              <a:lnSpc>
                <a:spcPct val="100000"/>
              </a:lnSpc>
              <a:spcBef>
                <a:spcPts val="0"/>
              </a:spcBef>
              <a:spcAft>
                <a:spcPts val="0"/>
              </a:spcAft>
              <a:buClr>
                <a:schemeClr val="accent1"/>
              </a:buClr>
              <a:buSzPts val="800"/>
              <a:buFont typeface="Calibri"/>
              <a:buNone/>
            </a:pPr>
            <a:r>
              <a:rPr lang="en-AU" sz="3200" b="1" i="0" u="none" strike="noStrike" cap="none">
                <a:solidFill>
                  <a:schemeClr val="accent1"/>
                </a:solidFill>
                <a:latin typeface="Calibri"/>
                <a:ea typeface="Calibri"/>
                <a:cs typeface="Calibri"/>
                <a:sym typeface="Calibri"/>
              </a:rPr>
              <a:t>Science and literacy</a:t>
            </a:r>
          </a:p>
        </p:txBody>
      </p:sp>
      <p:sp>
        <p:nvSpPr>
          <p:cNvPr id="82" name="Shape 82"/>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63500" algn="l" rtl="0">
              <a:lnSpc>
                <a:spcPct val="100000"/>
              </a:lnSpc>
              <a:spcBef>
                <a:spcPts val="0"/>
              </a:spcBef>
              <a:spcAft>
                <a:spcPts val="0"/>
              </a:spcAft>
              <a:buClr>
                <a:schemeClr val="accent2"/>
              </a:buClr>
              <a:buSzPts val="100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83" name="Shape 83" descr="IPL Logo CMYK English.jpg"/>
          <p:cNvPicPr preferRelativeResize="0"/>
          <p:nvPr/>
        </p:nvPicPr>
        <p:blipFill rotWithShape="1">
          <a:blip r:embed="rId4">
            <a:alphaModFix/>
          </a:blip>
          <a:srcRect/>
          <a:stretch/>
        </p:blipFill>
        <p:spPr>
          <a:xfrm>
            <a:off x="7675457" y="5963828"/>
            <a:ext cx="1447983" cy="866869"/>
          </a:xfrm>
          <a:prstGeom prst="rect">
            <a:avLst/>
          </a:prstGeom>
          <a:noFill/>
          <a:ln>
            <a:noFill/>
          </a:ln>
        </p:spPr>
      </p:pic>
      <p:sp>
        <p:nvSpPr>
          <p:cNvPr id="84" name="Shape 84"/>
          <p:cNvSpPr/>
          <p:nvPr/>
        </p:nvSpPr>
        <p:spPr>
          <a:xfrm>
            <a:off x="457200" y="932110"/>
            <a:ext cx="2843898" cy="4880893"/>
          </a:xfrm>
          <a:prstGeom prst="roundRect">
            <a:avLst>
              <a:gd name="adj" fmla="val 20371"/>
            </a:avLst>
          </a:prstGeom>
          <a:solidFill>
            <a:schemeClr val="accent1"/>
          </a:solidFill>
          <a:ln w="25400" cap="flat" cmpd="sng">
            <a:solidFill>
              <a:srgbClr val="205A74"/>
            </a:solidFill>
            <a:prstDash val="solid"/>
            <a:round/>
            <a:headEnd type="none" w="med" len="med"/>
            <a:tailEnd type="none" w="med" len="med"/>
          </a:ln>
        </p:spPr>
        <p:txBody>
          <a:bodyPr wrap="square" lIns="91425" tIns="45700" rIns="91425" bIns="45700" anchor="ctr" anchorCtr="0">
            <a:noAutofit/>
          </a:bodyPr>
          <a:lstStyle/>
          <a:p>
            <a:pPr marL="0" marR="0" lvl="0" indent="-152400" algn="ctr" rtl="0">
              <a:lnSpc>
                <a:spcPct val="107000"/>
              </a:lnSpc>
              <a:spcBef>
                <a:spcPts val="0"/>
              </a:spcBef>
              <a:spcAft>
                <a:spcPts val="0"/>
              </a:spcAft>
              <a:buClr>
                <a:srgbClr val="000000"/>
              </a:buClr>
              <a:buSzPts val="2400"/>
              <a:buFont typeface="Arial"/>
              <a:buNone/>
            </a:pPr>
            <a:endParaRPr sz="2400" b="1" i="0" u="none" strike="noStrike" cap="none">
              <a:solidFill>
                <a:srgbClr val="FFFFFF"/>
              </a:solidFill>
              <a:latin typeface="Arial"/>
              <a:ea typeface="Arial"/>
              <a:cs typeface="Arial"/>
              <a:sym typeface="Arial"/>
            </a:endParaRPr>
          </a:p>
          <a:p>
            <a:pPr marL="0" marR="0" lvl="0" indent="-152400" algn="ctr" rtl="0">
              <a:lnSpc>
                <a:spcPct val="107000"/>
              </a:lnSpc>
              <a:spcBef>
                <a:spcPts val="1400"/>
              </a:spcBef>
              <a:spcAft>
                <a:spcPts val="0"/>
              </a:spcAft>
              <a:buClr>
                <a:srgbClr val="000000"/>
              </a:buClr>
              <a:buSzPts val="2400"/>
              <a:buFont typeface="Arial"/>
              <a:buNone/>
            </a:pPr>
            <a:endParaRPr sz="2400" b="1" i="0" u="none" strike="noStrike" cap="none">
              <a:solidFill>
                <a:srgbClr val="FFFFFF"/>
              </a:solidFill>
              <a:latin typeface="Arial"/>
              <a:ea typeface="Arial"/>
              <a:cs typeface="Arial"/>
              <a:sym typeface="Arial"/>
            </a:endParaRPr>
          </a:p>
          <a:p>
            <a:pPr marL="0" marR="0" lvl="0" indent="-38100" algn="ctr" rtl="0">
              <a:lnSpc>
                <a:spcPct val="107000"/>
              </a:lnSpc>
              <a:spcBef>
                <a:spcPts val="1400"/>
              </a:spcBef>
              <a:spcAft>
                <a:spcPts val="0"/>
              </a:spcAft>
              <a:buClr>
                <a:srgbClr val="FFFFFF"/>
              </a:buClr>
              <a:buSzPts val="600"/>
              <a:buFont typeface="Arial"/>
              <a:buNone/>
            </a:pPr>
            <a:r>
              <a:rPr lang="en-AU" sz="2400" b="1" i="0" u="none" strike="noStrike" cap="none">
                <a:solidFill>
                  <a:srgbClr val="FFFFFF"/>
                </a:solidFill>
                <a:latin typeface="Arial"/>
                <a:ea typeface="Arial"/>
                <a:cs typeface="Arial"/>
                <a:sym typeface="Arial"/>
              </a:rPr>
              <a:t>Using literacy to engage with science</a:t>
            </a:r>
          </a:p>
          <a:p>
            <a:pPr marL="0" marR="0" lvl="0" indent="-31750" algn="ctr" rtl="0">
              <a:lnSpc>
                <a:spcPct val="107000"/>
              </a:lnSpc>
              <a:spcBef>
                <a:spcPts val="800"/>
              </a:spcBef>
              <a:spcAft>
                <a:spcPts val="0"/>
              </a:spcAft>
              <a:buClr>
                <a:schemeClr val="dk1"/>
              </a:buClr>
              <a:buSzPts val="500"/>
              <a:buFont typeface="Arial"/>
              <a:buNone/>
            </a:pPr>
            <a:r>
              <a:rPr lang="en-AU" sz="2000" b="1" i="0" u="none" strike="noStrike" cap="none">
                <a:solidFill>
                  <a:schemeClr val="dk1"/>
                </a:solidFill>
                <a:latin typeface="Arial"/>
                <a:ea typeface="Arial"/>
                <a:cs typeface="Arial"/>
                <a:sym typeface="Arial"/>
              </a:rPr>
              <a:t>Literacy as a tool that enables science thinking and learning</a:t>
            </a:r>
          </a:p>
          <a:p>
            <a:pPr marL="0" marR="0" lvl="0" indent="-31750" algn="ctr" rtl="0">
              <a:lnSpc>
                <a:spcPct val="107000"/>
              </a:lnSpc>
              <a:spcBef>
                <a:spcPts val="800"/>
              </a:spcBef>
              <a:spcAft>
                <a:spcPts val="0"/>
              </a:spcAft>
              <a:buClr>
                <a:srgbClr val="FFFFFF"/>
              </a:buClr>
              <a:buSzPts val="500"/>
              <a:buFont typeface="Arial"/>
              <a:buNone/>
            </a:pPr>
            <a:r>
              <a:rPr lang="en-AU" sz="2000" b="0" i="0" u="none" strike="noStrike" cap="none">
                <a:solidFill>
                  <a:srgbClr val="FFFFFF"/>
                </a:solidFill>
                <a:latin typeface="Arial"/>
                <a:ea typeface="Arial"/>
                <a:cs typeface="Arial"/>
                <a:sym typeface="Arial"/>
              </a:rPr>
              <a:t>e.g. reading to find science information</a:t>
            </a:r>
          </a:p>
          <a:p>
            <a:pPr marL="0" marR="0" lvl="0" indent="-127000" algn="ctr" rtl="0">
              <a:lnSpc>
                <a:spcPct val="107000"/>
              </a:lnSpc>
              <a:spcBef>
                <a:spcPts val="800"/>
              </a:spcBef>
              <a:spcAft>
                <a:spcPts val="0"/>
              </a:spcAft>
              <a:buClr>
                <a:srgbClr val="000000"/>
              </a:buClr>
              <a:buSzPts val="2000"/>
              <a:buFont typeface="Arial"/>
              <a:buNone/>
            </a:pPr>
            <a:endParaRPr sz="2000" b="1" i="0" u="none" strike="noStrike" cap="none">
              <a:solidFill>
                <a:srgbClr val="FFFFFF"/>
              </a:solidFill>
              <a:latin typeface="Arial"/>
              <a:ea typeface="Arial"/>
              <a:cs typeface="Arial"/>
              <a:sym typeface="Arial"/>
            </a:endParaRPr>
          </a:p>
          <a:p>
            <a:pPr marL="0" marR="0" lvl="0" indent="-177800" algn="ctr" rtl="0">
              <a:lnSpc>
                <a:spcPct val="107000"/>
              </a:lnSpc>
              <a:spcBef>
                <a:spcPts val="800"/>
              </a:spcBef>
              <a:spcAft>
                <a:spcPts val="0"/>
              </a:spcAft>
              <a:buClr>
                <a:srgbClr val="000000"/>
              </a:buClr>
              <a:buSzPts val="2800"/>
              <a:buFont typeface="Arial"/>
              <a:buNone/>
            </a:pPr>
            <a:endParaRPr sz="2800" b="0" i="0" u="none" strike="noStrike" cap="none">
              <a:solidFill>
                <a:srgbClr val="FFFFFF"/>
              </a:solidFill>
              <a:latin typeface="Arial"/>
              <a:ea typeface="Arial"/>
              <a:cs typeface="Arial"/>
              <a:sym typeface="Arial"/>
            </a:endParaRPr>
          </a:p>
          <a:p>
            <a:pPr marL="0" marR="0" lvl="0" indent="-17462" algn="ctr" rtl="0">
              <a:lnSpc>
                <a:spcPct val="107000"/>
              </a:lnSpc>
              <a:spcBef>
                <a:spcPts val="800"/>
              </a:spcBef>
              <a:spcAft>
                <a:spcPts val="0"/>
              </a:spcAft>
              <a:buClr>
                <a:srgbClr val="FFFFFF"/>
              </a:buClr>
              <a:buSzPts val="275"/>
              <a:buFont typeface="Arial"/>
              <a:buNone/>
            </a:pPr>
            <a:r>
              <a:rPr lang="en-AU" sz="1100" b="0" i="0" u="none" strike="noStrike" cap="none">
                <a:solidFill>
                  <a:srgbClr val="FFFFFF"/>
                </a:solidFill>
                <a:latin typeface="Arial"/>
                <a:ea typeface="Arial"/>
                <a:cs typeface="Arial"/>
                <a:sym typeface="Arial"/>
              </a:rPr>
              <a:t> </a:t>
            </a:r>
          </a:p>
        </p:txBody>
      </p:sp>
      <p:sp>
        <p:nvSpPr>
          <p:cNvPr id="85" name="Shape 85"/>
          <p:cNvSpPr/>
          <p:nvPr/>
        </p:nvSpPr>
        <p:spPr>
          <a:xfrm>
            <a:off x="6010112" y="932110"/>
            <a:ext cx="2782500" cy="4881000"/>
          </a:xfrm>
          <a:prstGeom prst="roundRect">
            <a:avLst>
              <a:gd name="adj" fmla="val 20371"/>
            </a:avLst>
          </a:prstGeom>
          <a:solidFill>
            <a:schemeClr val="accent1"/>
          </a:solidFill>
          <a:ln w="25400" cap="flat" cmpd="sng">
            <a:solidFill>
              <a:srgbClr val="205A74"/>
            </a:solidFill>
            <a:prstDash val="solid"/>
            <a:round/>
            <a:headEnd type="none" w="med" len="med"/>
            <a:tailEnd type="none" w="med" len="med"/>
          </a:ln>
        </p:spPr>
        <p:txBody>
          <a:bodyPr wrap="square" lIns="91425" tIns="45700" rIns="91425" bIns="45700" anchor="ctr" anchorCtr="0">
            <a:noAutofit/>
          </a:bodyPr>
          <a:lstStyle/>
          <a:p>
            <a:pPr marL="0" marR="0" lvl="0" indent="-152400" algn="ctr" rtl="0">
              <a:lnSpc>
                <a:spcPct val="107000"/>
              </a:lnSpc>
              <a:spcBef>
                <a:spcPts val="0"/>
              </a:spcBef>
              <a:spcAft>
                <a:spcPts val="0"/>
              </a:spcAft>
              <a:buClr>
                <a:srgbClr val="000000"/>
              </a:buClr>
              <a:buSzPts val="2400"/>
              <a:buFont typeface="Arial"/>
              <a:buNone/>
            </a:pPr>
            <a:endParaRPr sz="2400" b="1" i="0" u="none" strike="noStrike" cap="none">
              <a:solidFill>
                <a:srgbClr val="FFFFFF"/>
              </a:solidFill>
              <a:latin typeface="Arial"/>
              <a:ea typeface="Arial"/>
              <a:cs typeface="Arial"/>
              <a:sym typeface="Arial"/>
            </a:endParaRPr>
          </a:p>
          <a:p>
            <a:pPr marL="0" marR="0" lvl="0" indent="-38100" algn="ctr" rtl="0">
              <a:lnSpc>
                <a:spcPct val="107000"/>
              </a:lnSpc>
              <a:spcBef>
                <a:spcPts val="1400"/>
              </a:spcBef>
              <a:spcAft>
                <a:spcPts val="0"/>
              </a:spcAft>
              <a:buClr>
                <a:srgbClr val="FFFFFF"/>
              </a:buClr>
              <a:buSzPts val="600"/>
              <a:buFont typeface="Arial"/>
              <a:buNone/>
            </a:pPr>
            <a:r>
              <a:rPr lang="en-AU" sz="2400" b="1" i="0" u="none" strike="noStrike" cap="none">
                <a:solidFill>
                  <a:srgbClr val="FFFFFF"/>
                </a:solidFill>
                <a:latin typeface="Arial"/>
                <a:ea typeface="Arial"/>
                <a:cs typeface="Arial"/>
                <a:sym typeface="Arial"/>
              </a:rPr>
              <a:t>Using science to engage with literacy</a:t>
            </a:r>
          </a:p>
          <a:p>
            <a:pPr marL="0" marR="0" lvl="0" indent="-31750" algn="ctr" rtl="0">
              <a:lnSpc>
                <a:spcPct val="107000"/>
              </a:lnSpc>
              <a:spcBef>
                <a:spcPts val="800"/>
              </a:spcBef>
              <a:spcAft>
                <a:spcPts val="0"/>
              </a:spcAft>
              <a:buClr>
                <a:srgbClr val="000000"/>
              </a:buClr>
              <a:buSzPts val="500"/>
              <a:buFont typeface="Arial"/>
              <a:buNone/>
            </a:pPr>
            <a:r>
              <a:rPr lang="en-AU" sz="2000" b="1" i="0" u="none" strike="noStrike" cap="none">
                <a:solidFill>
                  <a:srgbClr val="000000"/>
                </a:solidFill>
                <a:latin typeface="Arial"/>
                <a:ea typeface="Arial"/>
                <a:cs typeface="Arial"/>
                <a:sym typeface="Arial"/>
              </a:rPr>
              <a:t>Science as a context to teach literacy</a:t>
            </a:r>
          </a:p>
          <a:p>
            <a:pPr marL="0" marR="0" lvl="0" indent="-31750" algn="ctr" rtl="0">
              <a:lnSpc>
                <a:spcPct val="107000"/>
              </a:lnSpc>
              <a:spcBef>
                <a:spcPts val="800"/>
              </a:spcBef>
              <a:spcAft>
                <a:spcPts val="0"/>
              </a:spcAft>
              <a:buClr>
                <a:srgbClr val="FFFFFF"/>
              </a:buClr>
              <a:buSzPts val="500"/>
              <a:buFont typeface="Arial"/>
              <a:buNone/>
            </a:pPr>
            <a:r>
              <a:rPr lang="en-AU" sz="2000" b="0" i="0" u="none" strike="noStrike" cap="none">
                <a:solidFill>
                  <a:srgbClr val="FFFFFF"/>
                </a:solidFill>
                <a:latin typeface="Arial"/>
                <a:ea typeface="Arial"/>
                <a:cs typeface="Arial"/>
                <a:sym typeface="Arial"/>
              </a:rPr>
              <a:t>e.g. newsboard is using a science-based text to teach literacy</a:t>
            </a:r>
          </a:p>
          <a:p>
            <a:pPr marL="0" marR="0" lvl="0" indent="-17462" algn="ctr" rtl="0">
              <a:lnSpc>
                <a:spcPct val="107000"/>
              </a:lnSpc>
              <a:spcBef>
                <a:spcPts val="800"/>
              </a:spcBef>
              <a:spcAft>
                <a:spcPts val="0"/>
              </a:spcAft>
              <a:buClr>
                <a:srgbClr val="FFFFFF"/>
              </a:buClr>
              <a:buSzPts val="275"/>
              <a:buFont typeface="Arial"/>
              <a:buNone/>
            </a:pPr>
            <a:r>
              <a:rPr lang="en-AU" sz="1100" b="0" i="0" u="none" strike="noStrike" cap="none">
                <a:solidFill>
                  <a:srgbClr val="FFFFFF"/>
                </a:solidFill>
                <a:latin typeface="Arial"/>
                <a:ea typeface="Arial"/>
                <a:cs typeface="Arial"/>
                <a:sym typeface="Arial"/>
              </a:rPr>
              <a:t> </a:t>
            </a:r>
          </a:p>
        </p:txBody>
      </p:sp>
      <p:sp>
        <p:nvSpPr>
          <p:cNvPr id="86" name="Shape 86"/>
          <p:cNvSpPr/>
          <p:nvPr/>
        </p:nvSpPr>
        <p:spPr>
          <a:xfrm>
            <a:off x="3523200" y="2125617"/>
            <a:ext cx="2253300" cy="606600"/>
          </a:xfrm>
          <a:prstGeom prst="roundRect">
            <a:avLst>
              <a:gd name="adj" fmla="val 20371"/>
            </a:avLst>
          </a:prstGeom>
          <a:solidFill>
            <a:schemeClr val="accent1"/>
          </a:solidFill>
          <a:ln w="25400" cap="flat" cmpd="sng">
            <a:solidFill>
              <a:srgbClr val="205A74"/>
            </a:solidFill>
            <a:prstDash val="solid"/>
            <a:round/>
            <a:headEnd type="none" w="med" len="med"/>
            <a:tailEnd type="none" w="med" len="med"/>
          </a:ln>
        </p:spPr>
        <p:txBody>
          <a:bodyPr wrap="square" lIns="91425" tIns="45700" rIns="91425" bIns="45700" anchor="ctr" anchorCtr="0">
            <a:noAutofit/>
          </a:bodyPr>
          <a:lstStyle/>
          <a:p>
            <a:pPr marL="0" marR="0" lvl="0" indent="-38100" algn="ctr" rtl="0">
              <a:lnSpc>
                <a:spcPct val="107000"/>
              </a:lnSpc>
              <a:spcBef>
                <a:spcPts val="0"/>
              </a:spcBef>
              <a:spcAft>
                <a:spcPts val="0"/>
              </a:spcAft>
              <a:buClr>
                <a:srgbClr val="000000"/>
              </a:buClr>
              <a:buSzPts val="600"/>
              <a:buFont typeface="Arial"/>
              <a:buNone/>
            </a:pPr>
            <a:r>
              <a:rPr lang="en-AU" sz="2400" b="1" i="0" u="none" strike="noStrike" cap="none">
                <a:solidFill>
                  <a:srgbClr val="000000"/>
                </a:solidFill>
                <a:latin typeface="Arial"/>
                <a:ea typeface="Arial"/>
                <a:cs typeface="Arial"/>
                <a:sym typeface="Arial"/>
              </a:rPr>
              <a:t>Listen/talk</a:t>
            </a:r>
          </a:p>
        </p:txBody>
      </p:sp>
      <p:sp>
        <p:nvSpPr>
          <p:cNvPr id="87" name="Shape 87"/>
          <p:cNvSpPr txBox="1"/>
          <p:nvPr/>
        </p:nvSpPr>
        <p:spPr>
          <a:xfrm>
            <a:off x="4411090" y="3174801"/>
            <a:ext cx="184666" cy="307777"/>
          </a:xfrm>
          <a:prstGeom prst="rect">
            <a:avLst/>
          </a:prstGeom>
          <a:noFill/>
          <a:ln>
            <a:noFill/>
          </a:ln>
        </p:spPr>
        <p:txBody>
          <a:bodyPr wrap="square" lIns="91425" tIns="45700" rIns="91425" bIns="45700" anchor="t" anchorCtr="0">
            <a:noAutofit/>
          </a:bodyPr>
          <a:lstStyle/>
          <a:p>
            <a:pPr marL="0" marR="0" lvl="0" indent="-889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Shape 88"/>
          <p:cNvSpPr/>
          <p:nvPr/>
        </p:nvSpPr>
        <p:spPr>
          <a:xfrm>
            <a:off x="3523200" y="3299367"/>
            <a:ext cx="2253300" cy="661500"/>
          </a:xfrm>
          <a:prstGeom prst="roundRect">
            <a:avLst>
              <a:gd name="adj" fmla="val 20371"/>
            </a:avLst>
          </a:prstGeom>
          <a:solidFill>
            <a:schemeClr val="accent1"/>
          </a:solidFill>
          <a:ln w="25400" cap="flat" cmpd="sng">
            <a:solidFill>
              <a:srgbClr val="205A74"/>
            </a:solidFill>
            <a:prstDash val="solid"/>
            <a:round/>
            <a:headEnd type="none" w="med" len="med"/>
            <a:tailEnd type="none" w="med" len="med"/>
          </a:ln>
        </p:spPr>
        <p:txBody>
          <a:bodyPr wrap="square" lIns="91425" tIns="45700" rIns="91425" bIns="45700" anchor="ctr" anchorCtr="0">
            <a:noAutofit/>
          </a:bodyPr>
          <a:lstStyle/>
          <a:p>
            <a:pPr marL="0" marR="0" lvl="0" indent="-38100" algn="ctr" rtl="0">
              <a:lnSpc>
                <a:spcPct val="107000"/>
              </a:lnSpc>
              <a:spcBef>
                <a:spcPts val="0"/>
              </a:spcBef>
              <a:spcAft>
                <a:spcPts val="0"/>
              </a:spcAft>
              <a:buClr>
                <a:srgbClr val="000000"/>
              </a:buClr>
              <a:buSzPts val="600"/>
              <a:buFont typeface="Arial"/>
              <a:buNone/>
            </a:pPr>
            <a:r>
              <a:rPr lang="en-AU" sz="2400" b="1" i="0" u="none" strike="noStrike" cap="none">
                <a:solidFill>
                  <a:srgbClr val="000000"/>
                </a:solidFill>
                <a:latin typeface="Arial"/>
                <a:ea typeface="Arial"/>
                <a:cs typeface="Arial"/>
                <a:sym typeface="Arial"/>
              </a:rPr>
              <a:t>Read/write</a:t>
            </a:r>
          </a:p>
        </p:txBody>
      </p:sp>
      <p:sp>
        <p:nvSpPr>
          <p:cNvPr id="89" name="Shape 89"/>
          <p:cNvSpPr/>
          <p:nvPr/>
        </p:nvSpPr>
        <p:spPr>
          <a:xfrm>
            <a:off x="3523200" y="4667067"/>
            <a:ext cx="2253300" cy="686400"/>
          </a:xfrm>
          <a:prstGeom prst="roundRect">
            <a:avLst>
              <a:gd name="adj" fmla="val 20371"/>
            </a:avLst>
          </a:prstGeom>
          <a:solidFill>
            <a:schemeClr val="accent1"/>
          </a:solidFill>
          <a:ln w="25400" cap="flat" cmpd="sng">
            <a:solidFill>
              <a:srgbClr val="205A74"/>
            </a:solidFill>
            <a:prstDash val="solid"/>
            <a:round/>
            <a:headEnd type="none" w="med" len="med"/>
            <a:tailEnd type="none" w="med" len="med"/>
          </a:ln>
        </p:spPr>
        <p:txBody>
          <a:bodyPr wrap="square" lIns="91425" tIns="45700" rIns="91425" bIns="45700" anchor="ctr" anchorCtr="0">
            <a:noAutofit/>
          </a:bodyPr>
          <a:lstStyle/>
          <a:p>
            <a:pPr marL="0" marR="0" lvl="0" indent="-38100" algn="ctr" rtl="0">
              <a:lnSpc>
                <a:spcPct val="107000"/>
              </a:lnSpc>
              <a:spcBef>
                <a:spcPts val="0"/>
              </a:spcBef>
              <a:spcAft>
                <a:spcPts val="0"/>
              </a:spcAft>
              <a:buClr>
                <a:srgbClr val="000000"/>
              </a:buClr>
              <a:buSzPts val="600"/>
              <a:buFont typeface="Arial"/>
              <a:buNone/>
            </a:pPr>
            <a:r>
              <a:rPr lang="en-AU" sz="2400" b="1" i="0" u="none" strike="noStrike" cap="none">
                <a:solidFill>
                  <a:srgbClr val="000000"/>
                </a:solidFill>
                <a:latin typeface="Arial"/>
                <a:ea typeface="Arial"/>
                <a:cs typeface="Arial"/>
                <a:sym typeface="Arial"/>
              </a:rPr>
              <a:t>View/present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57150" algn="ctr" rtl="0">
              <a:lnSpc>
                <a:spcPct val="100000"/>
              </a:lnSpc>
              <a:spcBef>
                <a:spcPts val="0"/>
              </a:spcBef>
              <a:spcAft>
                <a:spcPts val="0"/>
              </a:spcAft>
              <a:buClr>
                <a:schemeClr val="accent1"/>
              </a:buClr>
              <a:buSzPts val="900"/>
              <a:buFont typeface="Verdana"/>
              <a:buNone/>
            </a:pPr>
            <a:br>
              <a:rPr lang="en-AU" sz="3600" b="0" i="0" u="none" strike="noStrike" cap="none">
                <a:solidFill>
                  <a:schemeClr val="accent1"/>
                </a:solidFill>
                <a:latin typeface="Verdana"/>
                <a:ea typeface="Verdana"/>
                <a:cs typeface="Verdana"/>
                <a:sym typeface="Verdana"/>
              </a:rPr>
            </a:br>
            <a:endParaRPr lang="en-AU" sz="3600" b="0" i="0" u="none" strike="noStrike" cap="none">
              <a:solidFill>
                <a:schemeClr val="accent1"/>
              </a:solidFill>
              <a:latin typeface="Verdana"/>
              <a:ea typeface="Verdana"/>
              <a:cs typeface="Verdana"/>
              <a:sym typeface="Verdana"/>
            </a:endParaRPr>
          </a:p>
        </p:txBody>
      </p:sp>
      <p:sp>
        <p:nvSpPr>
          <p:cNvPr id="96" name="Shape 96"/>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7620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97" name="Shape 97"/>
          <p:cNvSpPr txBox="1">
            <a:spLocks noGrp="1"/>
          </p:cNvSpPr>
          <p:nvPr>
            <p:ph type="title"/>
          </p:nvPr>
        </p:nvSpPr>
        <p:spPr>
          <a:xfrm>
            <a:off x="457200" y="263525"/>
            <a:ext cx="8229600" cy="1143000"/>
          </a:xfrm>
          <a:prstGeom prst="rect">
            <a:avLst/>
          </a:prstGeom>
          <a:noFill/>
          <a:ln>
            <a:noFill/>
          </a:ln>
        </p:spPr>
        <p:txBody>
          <a:bodyPr wrap="square" lIns="91425" tIns="45700" rIns="91425" bIns="45700" anchor="ctr" anchorCtr="0">
            <a:noAutofit/>
          </a:bodyPr>
          <a:lstStyle/>
          <a:p>
            <a:pPr marL="0" marR="0" lvl="0" indent="-50800" algn="ctr" rtl="0">
              <a:lnSpc>
                <a:spcPct val="100000"/>
              </a:lnSpc>
              <a:spcBef>
                <a:spcPts val="0"/>
              </a:spcBef>
              <a:spcAft>
                <a:spcPts val="0"/>
              </a:spcAft>
              <a:buClr>
                <a:schemeClr val="accent1"/>
              </a:buClr>
              <a:buSzPts val="800"/>
              <a:buFont typeface="Arial"/>
              <a:buNone/>
            </a:pPr>
            <a:r>
              <a:rPr lang="en-AU" sz="3200" b="1" i="0" u="none" strike="noStrike" cap="none">
                <a:solidFill>
                  <a:schemeClr val="accent1"/>
                </a:solidFill>
                <a:latin typeface="Calibri"/>
                <a:ea typeface="Calibri"/>
                <a:cs typeface="Calibri"/>
                <a:sym typeface="Calibri"/>
              </a:rPr>
              <a:t>The person who’s talking is </a:t>
            </a:r>
            <a:br>
              <a:rPr lang="en-AU" sz="3200" b="1" i="0" u="none" strike="noStrike" cap="none">
                <a:solidFill>
                  <a:schemeClr val="accent1"/>
                </a:solidFill>
                <a:latin typeface="Calibri"/>
                <a:ea typeface="Calibri"/>
                <a:cs typeface="Calibri"/>
                <a:sym typeface="Calibri"/>
              </a:rPr>
            </a:br>
            <a:r>
              <a:rPr lang="en-AU" sz="3200" b="1" i="0" u="none" strike="noStrike" cap="none">
                <a:solidFill>
                  <a:schemeClr val="accent1"/>
                </a:solidFill>
                <a:latin typeface="Calibri"/>
                <a:ea typeface="Calibri"/>
                <a:cs typeface="Calibri"/>
                <a:sym typeface="Calibri"/>
              </a:rPr>
              <a:t>doing the learning</a:t>
            </a:r>
          </a:p>
        </p:txBody>
      </p:sp>
      <p:sp>
        <p:nvSpPr>
          <p:cNvPr id="98" name="Shape 98"/>
          <p:cNvSpPr txBox="1"/>
          <p:nvPr/>
        </p:nvSpPr>
        <p:spPr>
          <a:xfrm>
            <a:off x="649413" y="1406526"/>
            <a:ext cx="7845300" cy="4526100"/>
          </a:xfrm>
          <a:prstGeom prst="rect">
            <a:avLst/>
          </a:prstGeom>
          <a:noFill/>
          <a:ln>
            <a:noFill/>
          </a:ln>
        </p:spPr>
        <p:txBody>
          <a:bodyPr wrap="square" lIns="91425" tIns="91425" rIns="91425" bIns="91425" anchor="t" anchorCtr="0">
            <a:noAutofit/>
          </a:bodyPr>
          <a:lstStyle/>
          <a:p>
            <a:pPr marL="0" marR="0" lvl="0" indent="-38100" algn="l" rtl="0">
              <a:lnSpc>
                <a:spcPct val="100000"/>
              </a:lnSpc>
              <a:spcBef>
                <a:spcPts val="0"/>
              </a:spcBef>
              <a:spcAft>
                <a:spcPts val="0"/>
              </a:spcAft>
              <a:buClr>
                <a:srgbClr val="6FB7D7"/>
              </a:buClr>
              <a:buSzPts val="600"/>
              <a:buFont typeface="Noto Sans Symbols"/>
              <a:buNone/>
            </a:pPr>
            <a:r>
              <a:rPr lang="en-AU" sz="2400" b="0" i="0" u="none" strike="noStrike" cap="none">
                <a:solidFill>
                  <a:schemeClr val="dk1"/>
                </a:solidFill>
                <a:latin typeface="Arial"/>
                <a:ea typeface="Arial"/>
                <a:cs typeface="Arial"/>
                <a:sym typeface="Arial"/>
              </a:rPr>
              <a:t>“In schools, talk is sometimes valued and sometimes avoided, but – and this is surprising – talk is rarely taught. It is rare to hear teachers discuss their efforts to teach students to talk well. Yet talk, like reading and writing, is a major motor – I could even say the major motor – of intellectual development</a:t>
            </a:r>
            <a:r>
              <a:rPr lang="en-AU" sz="2400" b="0" i="1" u="none" strike="noStrike" cap="none">
                <a:solidFill>
                  <a:schemeClr val="dk1"/>
                </a:solidFill>
                <a:latin typeface="Arial"/>
                <a:ea typeface="Arial"/>
                <a:cs typeface="Arial"/>
                <a:sym typeface="Arial"/>
              </a:rPr>
              <a:t>.” </a:t>
            </a:r>
          </a:p>
          <a:p>
            <a:pPr marL="0" marR="0" lvl="0" indent="-31750" algn="r" rtl="0">
              <a:lnSpc>
                <a:spcPct val="100000"/>
              </a:lnSpc>
              <a:spcBef>
                <a:spcPts val="2000"/>
              </a:spcBef>
              <a:spcAft>
                <a:spcPts val="0"/>
              </a:spcAft>
              <a:buClr>
                <a:srgbClr val="6FB7D7"/>
              </a:buClr>
              <a:buSzPts val="500"/>
              <a:buFont typeface="Noto Sans Symbols"/>
              <a:buNone/>
            </a:pPr>
            <a:r>
              <a:rPr lang="en-AU" sz="2000" b="0" i="1" u="none" strike="noStrike" cap="none">
                <a:solidFill>
                  <a:srgbClr val="000000"/>
                </a:solidFill>
                <a:latin typeface="Arial"/>
                <a:ea typeface="Arial"/>
                <a:cs typeface="Arial"/>
                <a:sym typeface="Arial"/>
              </a:rPr>
              <a:t>Calkins (2000) p.226</a:t>
            </a:r>
          </a:p>
        </p:txBody>
      </p:sp>
      <p:pic>
        <p:nvPicPr>
          <p:cNvPr id="99" name="Shape 99" descr="7826696_m.jpg"/>
          <p:cNvPicPr preferRelativeResize="0"/>
          <p:nvPr/>
        </p:nvPicPr>
        <p:blipFill rotWithShape="1">
          <a:blip r:embed="rId3">
            <a:alphaModFix/>
          </a:blip>
          <a:srcRect/>
          <a:stretch/>
        </p:blipFill>
        <p:spPr>
          <a:xfrm>
            <a:off x="804051" y="3901975"/>
            <a:ext cx="3864996" cy="2439134"/>
          </a:xfrm>
          <a:prstGeom prst="rect">
            <a:avLst/>
          </a:prstGeom>
          <a:noFill/>
          <a:ln>
            <a:noFill/>
          </a:ln>
        </p:spPr>
      </p:pic>
      <p:pic>
        <p:nvPicPr>
          <p:cNvPr id="100" name="Shape 100" descr="IPL Logo CMYK English.jpg"/>
          <p:cNvPicPr preferRelativeResize="0"/>
          <p:nvPr/>
        </p:nvPicPr>
        <p:blipFill rotWithShape="1">
          <a:blip r:embed="rId4">
            <a:alphaModFix/>
          </a:blip>
          <a:srcRect/>
          <a:stretch/>
        </p:blipFill>
        <p:spPr>
          <a:xfrm>
            <a:off x="7675457" y="5963828"/>
            <a:ext cx="1447983" cy="866869"/>
          </a:xfrm>
          <a:prstGeom prst="rect">
            <a:avLst/>
          </a:prstGeom>
          <a:noFill/>
          <a:ln>
            <a:noFill/>
          </a:ln>
        </p:spPr>
      </p:pic>
      <p:sp>
        <p:nvSpPr>
          <p:cNvPr id="101" name="Shape 101"/>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5"/>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63500" algn="l" rtl="0">
              <a:lnSpc>
                <a:spcPct val="100000"/>
              </a:lnSpc>
              <a:spcBef>
                <a:spcPts val="0"/>
              </a:spcBef>
              <a:spcAft>
                <a:spcPts val="0"/>
              </a:spcAft>
              <a:buClr>
                <a:schemeClr val="accent2"/>
              </a:buClr>
              <a:buSzPts val="1000"/>
              <a:buFont typeface="Verdana"/>
              <a:buNone/>
            </a:pPr>
            <a:endParaRPr sz="1000" b="0" i="0" u="sng" strike="noStrike" cap="none">
              <a:solidFill>
                <a:schemeClr val="hlink"/>
              </a:solidFill>
              <a:latin typeface="Verdana"/>
              <a:ea typeface="Verdana"/>
              <a:cs typeface="Verdana"/>
              <a:sym typeface="Verdana"/>
              <a:hlinkClick r:id="rId5"/>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549275" y="77788"/>
            <a:ext cx="8042273" cy="911224"/>
          </a:xfrm>
          <a:prstGeom prst="rect">
            <a:avLst/>
          </a:prstGeom>
          <a:noFill/>
          <a:ln>
            <a:noFill/>
          </a:ln>
        </p:spPr>
        <p:txBody>
          <a:bodyPr wrap="square" lIns="91425" tIns="91425" rIns="91425" bIns="91425" anchor="b" anchorCtr="0">
            <a:noAutofit/>
          </a:bodyPr>
          <a:lstStyle/>
          <a:p>
            <a:pPr marL="0" marR="0" lvl="0" indent="-50800" algn="ctr" rtl="0">
              <a:lnSpc>
                <a:spcPct val="100000"/>
              </a:lnSpc>
              <a:spcBef>
                <a:spcPts val="0"/>
              </a:spcBef>
              <a:spcAft>
                <a:spcPts val="0"/>
              </a:spcAft>
              <a:buClr>
                <a:schemeClr val="accent1"/>
              </a:buClr>
              <a:buSzPts val="800"/>
              <a:buFont typeface="Arial"/>
              <a:buNone/>
            </a:pPr>
            <a:r>
              <a:rPr lang="en-AU" sz="3200" b="1" i="0" u="none" strike="noStrike" cap="none">
                <a:solidFill>
                  <a:schemeClr val="accent1"/>
                </a:solidFill>
                <a:latin typeface="Calibri"/>
                <a:ea typeface="Calibri"/>
                <a:cs typeface="Calibri"/>
                <a:sym typeface="Calibri"/>
              </a:rPr>
              <a:t>Science texts</a:t>
            </a:r>
          </a:p>
        </p:txBody>
      </p:sp>
      <p:sp>
        <p:nvSpPr>
          <p:cNvPr id="108" name="Shape 108"/>
          <p:cNvSpPr txBox="1">
            <a:spLocks noGrp="1"/>
          </p:cNvSpPr>
          <p:nvPr>
            <p:ph type="body" idx="1"/>
          </p:nvPr>
        </p:nvSpPr>
        <p:spPr>
          <a:xfrm>
            <a:off x="346075" y="1176865"/>
            <a:ext cx="8042273" cy="5316009"/>
          </a:xfrm>
          <a:prstGeom prst="rect">
            <a:avLst/>
          </a:prstGeom>
          <a:noFill/>
          <a:ln>
            <a:noFill/>
          </a:ln>
        </p:spPr>
        <p:txBody>
          <a:bodyPr wrap="square" lIns="91425" tIns="91425" rIns="91425" bIns="91425" anchor="t" anchorCtr="0">
            <a:noAutofit/>
          </a:bodyPr>
          <a:lstStyle/>
          <a:p>
            <a:pPr marL="349250" marR="0" lvl="0" indent="-19050" algn="l" rtl="0">
              <a:lnSpc>
                <a:spcPct val="110000"/>
              </a:lnSpc>
              <a:spcBef>
                <a:spcPts val="0"/>
              </a:spcBef>
              <a:spcAft>
                <a:spcPts val="0"/>
              </a:spcAft>
              <a:buClr>
                <a:srgbClr val="000000"/>
              </a:buClr>
              <a:buSzPts val="3098"/>
              <a:buFont typeface="Arial"/>
              <a:buChar char="•"/>
            </a:pPr>
            <a:r>
              <a:rPr lang="en-AU" sz="2600" b="0" i="0" u="none" strike="noStrike" cap="none">
                <a:solidFill>
                  <a:srgbClr val="000000"/>
                </a:solidFill>
                <a:latin typeface="Arial"/>
                <a:ea typeface="Arial"/>
                <a:cs typeface="Arial"/>
                <a:sym typeface="Arial"/>
              </a:rPr>
              <a:t>Texts can provide context.</a:t>
            </a:r>
          </a:p>
          <a:p>
            <a:pPr marL="349250" marR="0" lvl="0" indent="-19050" algn="l" rtl="0">
              <a:lnSpc>
                <a:spcPct val="110000"/>
              </a:lnSpc>
              <a:spcBef>
                <a:spcPts val="600"/>
              </a:spcBef>
              <a:spcAft>
                <a:spcPts val="0"/>
              </a:spcAft>
              <a:buClr>
                <a:srgbClr val="000000"/>
              </a:buClr>
              <a:buSzPts val="2860"/>
              <a:buFont typeface="Arial"/>
              <a:buChar char="•"/>
            </a:pPr>
            <a:r>
              <a:rPr lang="en-AU" sz="2600" b="0" i="0" u="none" strike="noStrike" cap="none">
                <a:solidFill>
                  <a:srgbClr val="000000"/>
                </a:solidFill>
                <a:latin typeface="Arial"/>
                <a:ea typeface="Arial"/>
                <a:cs typeface="Arial"/>
                <a:sym typeface="Arial"/>
              </a:rPr>
              <a:t>Texts can deliver content.</a:t>
            </a:r>
          </a:p>
          <a:p>
            <a:pPr marL="349250" marR="0" lvl="0" indent="-19050" algn="l" rtl="0">
              <a:lnSpc>
                <a:spcPct val="110000"/>
              </a:lnSpc>
              <a:spcBef>
                <a:spcPts val="600"/>
              </a:spcBef>
              <a:spcAft>
                <a:spcPts val="0"/>
              </a:spcAft>
              <a:buClr>
                <a:srgbClr val="000000"/>
              </a:buClr>
              <a:buSzPts val="2860"/>
              <a:buFont typeface="Arial"/>
              <a:buChar char="•"/>
            </a:pPr>
            <a:r>
              <a:rPr lang="en-AU" sz="2600" b="0" i="0" u="none" strike="noStrike" cap="none">
                <a:solidFill>
                  <a:srgbClr val="000000"/>
                </a:solidFill>
                <a:latin typeface="Arial"/>
                <a:ea typeface="Arial"/>
                <a:cs typeface="Arial"/>
                <a:sym typeface="Arial"/>
              </a:rPr>
              <a:t>Texts can model:</a:t>
            </a:r>
          </a:p>
          <a:p>
            <a:pPr marL="1263650" marR="0" lvl="3" indent="-69850" algn="l" rtl="0">
              <a:lnSpc>
                <a:spcPct val="110000"/>
              </a:lnSpc>
              <a:spcBef>
                <a:spcPts val="600"/>
              </a:spcBef>
              <a:spcAft>
                <a:spcPts val="0"/>
              </a:spcAft>
              <a:buClr>
                <a:srgbClr val="000000"/>
              </a:buClr>
              <a:buSzPts val="2860"/>
              <a:buFont typeface="Arial"/>
              <a:buChar char="•"/>
            </a:pPr>
            <a:r>
              <a:rPr lang="en-AU" sz="2600" b="0" i="0" u="none" strike="noStrike" cap="none">
                <a:solidFill>
                  <a:srgbClr val="000000"/>
                </a:solidFill>
                <a:latin typeface="Arial"/>
                <a:ea typeface="Arial"/>
                <a:cs typeface="Arial"/>
                <a:sym typeface="Arial"/>
              </a:rPr>
              <a:t>inquiry processes</a:t>
            </a:r>
          </a:p>
          <a:p>
            <a:pPr marL="1263650" marR="0" lvl="3" indent="-69850" algn="l" rtl="0">
              <a:lnSpc>
                <a:spcPct val="110000"/>
              </a:lnSpc>
              <a:spcBef>
                <a:spcPts val="600"/>
              </a:spcBef>
              <a:spcAft>
                <a:spcPts val="0"/>
              </a:spcAft>
              <a:buClr>
                <a:srgbClr val="000000"/>
              </a:buClr>
              <a:buSzPts val="2860"/>
              <a:buFont typeface="Arial"/>
              <a:buChar char="•"/>
            </a:pPr>
            <a:r>
              <a:rPr lang="en-AU" sz="2600" b="0" i="0" u="none" strike="noStrike" cap="none">
                <a:solidFill>
                  <a:srgbClr val="000000"/>
                </a:solidFill>
                <a:latin typeface="Arial"/>
                <a:ea typeface="Arial"/>
                <a:cs typeface="Arial"/>
                <a:sym typeface="Arial"/>
              </a:rPr>
              <a:t>literary processes</a:t>
            </a:r>
          </a:p>
          <a:p>
            <a:pPr marL="1263650" marR="0" lvl="3" indent="-69850" algn="l" rtl="0">
              <a:lnSpc>
                <a:spcPct val="110000"/>
              </a:lnSpc>
              <a:spcBef>
                <a:spcPts val="600"/>
              </a:spcBef>
              <a:spcAft>
                <a:spcPts val="0"/>
              </a:spcAft>
              <a:buClr>
                <a:srgbClr val="000000"/>
              </a:buClr>
              <a:buSzPts val="2860"/>
              <a:buFont typeface="Arial"/>
              <a:buChar char="•"/>
            </a:pPr>
            <a:r>
              <a:rPr lang="en-AU" sz="2600" b="0" i="0" u="none" strike="noStrike" cap="none">
                <a:solidFill>
                  <a:srgbClr val="000000"/>
                </a:solidFill>
                <a:latin typeface="Arial"/>
                <a:ea typeface="Arial"/>
                <a:cs typeface="Arial"/>
                <a:sym typeface="Arial"/>
              </a:rPr>
              <a:t>nature of science.</a:t>
            </a:r>
          </a:p>
          <a:p>
            <a:pPr marL="349250" marR="0" lvl="0" indent="-19050" algn="l" rtl="0">
              <a:lnSpc>
                <a:spcPct val="110000"/>
              </a:lnSpc>
              <a:spcBef>
                <a:spcPts val="2000"/>
              </a:spcBef>
              <a:spcAft>
                <a:spcPts val="0"/>
              </a:spcAft>
              <a:buClr>
                <a:srgbClr val="000000"/>
              </a:buClr>
              <a:buSzPts val="2860"/>
              <a:buFont typeface="Arial"/>
              <a:buChar char="•"/>
            </a:pPr>
            <a:r>
              <a:rPr lang="en-AU" sz="2600" b="0" i="0" u="none" strike="noStrike" cap="none">
                <a:solidFill>
                  <a:srgbClr val="000000"/>
                </a:solidFill>
                <a:latin typeface="Arial"/>
                <a:ea typeface="Arial"/>
                <a:cs typeface="Arial"/>
                <a:sym typeface="Arial"/>
              </a:rPr>
              <a:t>Texts can support second-hand inquiry.</a:t>
            </a:r>
          </a:p>
          <a:p>
            <a:pPr marL="349250" marR="0" lvl="0" indent="-19050" algn="l" rtl="0">
              <a:lnSpc>
                <a:spcPct val="110000"/>
              </a:lnSpc>
              <a:spcBef>
                <a:spcPts val="1000"/>
              </a:spcBef>
              <a:spcAft>
                <a:spcPts val="0"/>
              </a:spcAft>
              <a:buClr>
                <a:srgbClr val="000000"/>
              </a:buClr>
              <a:buSzPts val="2860"/>
              <a:buFont typeface="Arial"/>
              <a:buChar char="•"/>
            </a:pPr>
            <a:r>
              <a:rPr lang="en-AU" sz="2600" b="0" i="0" u="none" strike="noStrike" cap="none">
                <a:solidFill>
                  <a:srgbClr val="000000"/>
                </a:solidFill>
                <a:latin typeface="Arial"/>
                <a:ea typeface="Arial"/>
                <a:cs typeface="Arial"/>
                <a:sym typeface="Arial"/>
              </a:rPr>
              <a:t>Texts support first-hand inquiry.</a:t>
            </a:r>
          </a:p>
          <a:p>
            <a:pPr marL="349250" marR="0" lvl="0" indent="-364490" algn="l" rtl="0">
              <a:lnSpc>
                <a:spcPct val="100000"/>
              </a:lnSpc>
              <a:spcBef>
                <a:spcPts val="2000"/>
              </a:spcBef>
              <a:spcAft>
                <a:spcPts val="0"/>
              </a:spcAft>
              <a:buClr>
                <a:srgbClr val="6FB7D7"/>
              </a:buClr>
              <a:buSzPts val="2640"/>
              <a:buFont typeface="Noto Sans Symbols"/>
              <a:buNone/>
            </a:pPr>
            <a:endParaRPr sz="2400" b="0" i="0" u="none" strike="noStrike" cap="none">
              <a:solidFill>
                <a:srgbClr val="595959"/>
              </a:solidFill>
              <a:latin typeface="Arial"/>
              <a:ea typeface="Arial"/>
              <a:cs typeface="Arial"/>
              <a:sym typeface="Arial"/>
            </a:endParaRPr>
          </a:p>
          <a:p>
            <a:pPr marL="349250" marR="0" lvl="0" indent="-364490" algn="l" rtl="0">
              <a:lnSpc>
                <a:spcPct val="100000"/>
              </a:lnSpc>
              <a:spcBef>
                <a:spcPts val="2000"/>
              </a:spcBef>
              <a:spcAft>
                <a:spcPts val="0"/>
              </a:spcAft>
              <a:buClr>
                <a:srgbClr val="6FB7D7"/>
              </a:buClr>
              <a:buSzPts val="2640"/>
              <a:buFont typeface="Noto Sans Symbols"/>
              <a:buNone/>
            </a:pPr>
            <a:endParaRPr sz="2400" b="0" i="0" u="none" strike="noStrike" cap="none">
              <a:solidFill>
                <a:srgbClr val="595959"/>
              </a:solidFill>
              <a:latin typeface="Arial"/>
              <a:ea typeface="Arial"/>
              <a:cs typeface="Arial"/>
              <a:sym typeface="Arial"/>
            </a:endParaRPr>
          </a:p>
        </p:txBody>
      </p:sp>
      <p:sp>
        <p:nvSpPr>
          <p:cNvPr id="109" name="Shape 109"/>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63500" algn="l" rtl="0">
              <a:lnSpc>
                <a:spcPct val="100000"/>
              </a:lnSpc>
              <a:spcBef>
                <a:spcPts val="0"/>
              </a:spcBef>
              <a:spcAft>
                <a:spcPts val="0"/>
              </a:spcAft>
              <a:buClr>
                <a:schemeClr val="accent2"/>
              </a:buClr>
              <a:buSzPts val="100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110" name="Shape 110" descr="IPL Logo CMYK English.jpg"/>
          <p:cNvPicPr preferRelativeResize="0"/>
          <p:nvPr/>
        </p:nvPicPr>
        <p:blipFill rotWithShape="1">
          <a:blip r:embed="rId4">
            <a:alphaModFix/>
          </a:blip>
          <a:srcRect/>
          <a:stretch/>
        </p:blipFill>
        <p:spPr>
          <a:xfrm>
            <a:off x="7675457" y="5963828"/>
            <a:ext cx="1447983" cy="866869"/>
          </a:xfrm>
          <a:prstGeom prst="rect">
            <a:avLst/>
          </a:prstGeom>
          <a:noFill/>
          <a:ln>
            <a:noFill/>
          </a:ln>
        </p:spPr>
      </p:pic>
      <p:pic>
        <p:nvPicPr>
          <p:cNvPr id="111" name="Shape 111"/>
          <p:cNvPicPr preferRelativeResize="0"/>
          <p:nvPr/>
        </p:nvPicPr>
        <p:blipFill rotWithShape="1">
          <a:blip r:embed="rId5">
            <a:alphaModFix/>
          </a:blip>
          <a:srcRect/>
          <a:stretch/>
        </p:blipFill>
        <p:spPr>
          <a:xfrm>
            <a:off x="6172197" y="1295399"/>
            <a:ext cx="2419351" cy="3225802"/>
          </a:xfrm>
          <a:prstGeom prst="rect">
            <a:avLst/>
          </a:prstGeom>
          <a:noFill/>
          <a:ln>
            <a:noFill/>
          </a:ln>
        </p:spPr>
      </p:pic>
      <p:sp>
        <p:nvSpPr>
          <p:cNvPr id="112" name="Shape 112"/>
          <p:cNvSpPr txBox="1"/>
          <p:nvPr/>
        </p:nvSpPr>
        <p:spPr>
          <a:xfrm>
            <a:off x="7411206" y="4210465"/>
            <a:ext cx="1310151" cy="183929"/>
          </a:xfrm>
          <a:prstGeom prst="rect">
            <a:avLst/>
          </a:prstGeom>
          <a:noFill/>
          <a:ln>
            <a:noFill/>
          </a:ln>
        </p:spPr>
        <p:txBody>
          <a:bodyPr wrap="square" lIns="91425" tIns="91425" rIns="91425" bIns="91425" anchor="t" anchorCtr="0">
            <a:noAutofit/>
          </a:bodyPr>
          <a:lstStyle/>
          <a:p>
            <a:pPr marL="0" marR="0" lvl="0" indent="-64948" algn="ctr" rtl="0">
              <a:lnSpc>
                <a:spcPct val="100000"/>
              </a:lnSpc>
              <a:spcBef>
                <a:spcPts val="0"/>
              </a:spcBef>
              <a:spcAft>
                <a:spcPts val="0"/>
              </a:spcAft>
              <a:buClr>
                <a:schemeClr val="dk1"/>
              </a:buClr>
              <a:buSzPts val="1023"/>
              <a:buFont typeface="Arial"/>
              <a:buNone/>
            </a:pPr>
            <a:r>
              <a:rPr lang="en-AU" sz="1350" b="0" i="0" u="none" strike="noStrike" cap="none">
                <a:solidFill>
                  <a:srgbClr val="4C4C4C"/>
                </a:solidFill>
                <a:highlight>
                  <a:srgbClr val="F2F2F2"/>
                </a:highlight>
                <a:latin typeface="Arial"/>
                <a:ea typeface="Arial"/>
                <a:cs typeface="Arial"/>
                <a:sym typeface="Arial"/>
              </a:rPr>
              <a:t>Steve Reekie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549275" y="389311"/>
            <a:ext cx="8042273" cy="911224"/>
          </a:xfrm>
          <a:prstGeom prst="rect">
            <a:avLst/>
          </a:prstGeom>
          <a:noFill/>
          <a:ln>
            <a:noFill/>
          </a:ln>
        </p:spPr>
        <p:txBody>
          <a:bodyPr wrap="square" lIns="91425" tIns="91425" rIns="91425" bIns="91425" anchor="b" anchorCtr="0">
            <a:noAutofit/>
          </a:bodyPr>
          <a:lstStyle/>
          <a:p>
            <a:pPr marL="0" marR="0" lvl="0" indent="-50800" algn="ctr" rtl="0">
              <a:lnSpc>
                <a:spcPct val="100000"/>
              </a:lnSpc>
              <a:spcBef>
                <a:spcPts val="0"/>
              </a:spcBef>
              <a:spcAft>
                <a:spcPts val="0"/>
              </a:spcAft>
              <a:buClr>
                <a:schemeClr val="accent1"/>
              </a:buClr>
              <a:buSzPts val="800"/>
              <a:buFont typeface="Arial"/>
              <a:buNone/>
            </a:pPr>
            <a:r>
              <a:rPr lang="en-AU" sz="3200" b="1" i="0" u="none" strike="noStrike" cap="none">
                <a:solidFill>
                  <a:schemeClr val="accent1"/>
                </a:solidFill>
                <a:latin typeface="Calibri"/>
                <a:ea typeface="Calibri"/>
                <a:cs typeface="Calibri"/>
                <a:sym typeface="Calibri"/>
              </a:rPr>
              <a:t>Newsboard </a:t>
            </a:r>
            <a:br>
              <a:rPr lang="en-AU" sz="3200" b="1" i="0" u="none" strike="noStrike" cap="none">
                <a:solidFill>
                  <a:schemeClr val="accent1"/>
                </a:solidFill>
                <a:latin typeface="Calibri"/>
                <a:ea typeface="Calibri"/>
                <a:cs typeface="Calibri"/>
                <a:sym typeface="Calibri"/>
              </a:rPr>
            </a:br>
            <a:r>
              <a:rPr lang="en-AU" sz="3200" b="1" i="0" u="none" strike="noStrike" cap="none">
                <a:solidFill>
                  <a:schemeClr val="accent1"/>
                </a:solidFill>
                <a:latin typeface="Calibri"/>
                <a:ea typeface="Calibri"/>
                <a:cs typeface="Calibri"/>
                <a:sym typeface="Calibri"/>
              </a:rPr>
              <a:t>– a tool for cross-curricular integration</a:t>
            </a:r>
          </a:p>
        </p:txBody>
      </p:sp>
      <p:sp>
        <p:nvSpPr>
          <p:cNvPr id="119" name="Shape 119"/>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63500" algn="l" rtl="0">
              <a:lnSpc>
                <a:spcPct val="100000"/>
              </a:lnSpc>
              <a:spcBef>
                <a:spcPts val="0"/>
              </a:spcBef>
              <a:spcAft>
                <a:spcPts val="0"/>
              </a:spcAft>
              <a:buClr>
                <a:schemeClr val="accent2"/>
              </a:buClr>
              <a:buSzPts val="100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120" name="Shape 120" descr="IPL Logo CMYK English.jpg"/>
          <p:cNvPicPr preferRelativeResize="0"/>
          <p:nvPr/>
        </p:nvPicPr>
        <p:blipFill rotWithShape="1">
          <a:blip r:embed="rId4">
            <a:alphaModFix/>
          </a:blip>
          <a:srcRect/>
          <a:stretch/>
        </p:blipFill>
        <p:spPr>
          <a:xfrm>
            <a:off x="7675457" y="5963828"/>
            <a:ext cx="1447983" cy="866869"/>
          </a:xfrm>
          <a:prstGeom prst="rect">
            <a:avLst/>
          </a:prstGeom>
          <a:noFill/>
          <a:ln>
            <a:noFill/>
          </a:ln>
        </p:spPr>
      </p:pic>
      <p:pic>
        <p:nvPicPr>
          <p:cNvPr id="121" name="Shape 121" descr="https://www.vitesse.com/images/news_events/blog6.jpg"/>
          <p:cNvPicPr preferRelativeResize="0">
            <a:picLocks noGrp="1"/>
          </p:cNvPicPr>
          <p:nvPr>
            <p:ph type="body" idx="1"/>
          </p:nvPr>
        </p:nvPicPr>
        <p:blipFill rotWithShape="1">
          <a:blip r:embed="rId5">
            <a:alphaModFix/>
          </a:blip>
          <a:srcRect/>
          <a:stretch/>
        </p:blipFill>
        <p:spPr>
          <a:xfrm>
            <a:off x="880534" y="1335370"/>
            <a:ext cx="7247466" cy="450663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Shape 127"/>
          <p:cNvPicPr preferRelativeResize="0">
            <a:picLocks noGrp="1"/>
          </p:cNvPicPr>
          <p:nvPr>
            <p:ph type="body" idx="1"/>
          </p:nvPr>
        </p:nvPicPr>
        <p:blipFill rotWithShape="1">
          <a:blip r:embed="rId3">
            <a:alphaModFix/>
          </a:blip>
          <a:srcRect/>
          <a:stretch/>
        </p:blipFill>
        <p:spPr>
          <a:xfrm>
            <a:off x="1679330" y="910605"/>
            <a:ext cx="5854209" cy="5282613"/>
          </a:xfrm>
          <a:prstGeom prst="rect">
            <a:avLst/>
          </a:prstGeom>
          <a:noFill/>
          <a:ln>
            <a:noFill/>
          </a:ln>
        </p:spPr>
      </p:pic>
      <p:sp>
        <p:nvSpPr>
          <p:cNvPr id="128" name="Shape 128"/>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4"/>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63500" algn="l" rtl="0">
              <a:lnSpc>
                <a:spcPct val="100000"/>
              </a:lnSpc>
              <a:spcBef>
                <a:spcPts val="0"/>
              </a:spcBef>
              <a:spcAft>
                <a:spcPts val="0"/>
              </a:spcAft>
              <a:buClr>
                <a:schemeClr val="accent2"/>
              </a:buClr>
              <a:buSzPts val="1000"/>
              <a:buFont typeface="Verdana"/>
              <a:buNone/>
            </a:pPr>
            <a:endParaRPr sz="1000" b="0" i="0" u="sng" strike="noStrike" cap="none">
              <a:solidFill>
                <a:schemeClr val="hlink"/>
              </a:solidFill>
              <a:latin typeface="Verdana"/>
              <a:ea typeface="Verdana"/>
              <a:cs typeface="Verdana"/>
              <a:sym typeface="Verdana"/>
              <a:hlinkClick r:id="rId4"/>
            </a:endParaRPr>
          </a:p>
        </p:txBody>
      </p:sp>
      <p:pic>
        <p:nvPicPr>
          <p:cNvPr id="129" name="Shape 129" descr="IPL Logo CMYK English.jpg"/>
          <p:cNvPicPr preferRelativeResize="0"/>
          <p:nvPr/>
        </p:nvPicPr>
        <p:blipFill rotWithShape="1">
          <a:blip r:embed="rId5">
            <a:alphaModFix/>
          </a:blip>
          <a:srcRect/>
          <a:stretch/>
        </p:blipFill>
        <p:spPr>
          <a:xfrm>
            <a:off x="7675457" y="5963828"/>
            <a:ext cx="1447983" cy="866869"/>
          </a:xfrm>
          <a:prstGeom prst="rect">
            <a:avLst/>
          </a:prstGeom>
          <a:noFill/>
          <a:ln>
            <a:noFill/>
          </a:ln>
        </p:spPr>
      </p:pic>
      <p:sp>
        <p:nvSpPr>
          <p:cNvPr id="130" name="Shape 130"/>
          <p:cNvSpPr txBox="1"/>
          <p:nvPr/>
        </p:nvSpPr>
        <p:spPr>
          <a:xfrm>
            <a:off x="6346601" y="5880572"/>
            <a:ext cx="1310151" cy="183929"/>
          </a:xfrm>
          <a:prstGeom prst="rect">
            <a:avLst/>
          </a:prstGeom>
          <a:noFill/>
          <a:ln>
            <a:noFill/>
          </a:ln>
        </p:spPr>
        <p:txBody>
          <a:bodyPr wrap="square" lIns="91425" tIns="91425" rIns="91425" bIns="91425" anchor="t" anchorCtr="0">
            <a:noAutofit/>
          </a:bodyPr>
          <a:lstStyle/>
          <a:p>
            <a:pPr marL="0" marR="0" lvl="0" indent="-64948" algn="ctr" rtl="0">
              <a:lnSpc>
                <a:spcPct val="100000"/>
              </a:lnSpc>
              <a:spcBef>
                <a:spcPts val="0"/>
              </a:spcBef>
              <a:spcAft>
                <a:spcPts val="0"/>
              </a:spcAft>
              <a:buClr>
                <a:schemeClr val="dk1"/>
              </a:buClr>
              <a:buSzPts val="1023"/>
              <a:buFont typeface="Arial"/>
              <a:buNone/>
            </a:pPr>
            <a:r>
              <a:rPr lang="en-AU" sz="1350" b="0" i="0" u="none" strike="noStrike" cap="none">
                <a:solidFill>
                  <a:srgbClr val="4C4C4C"/>
                </a:solidFill>
                <a:highlight>
                  <a:srgbClr val="F2F2F2"/>
                </a:highlight>
                <a:latin typeface="Arial"/>
                <a:ea typeface="Arial"/>
                <a:cs typeface="Arial"/>
                <a:sym typeface="Arial"/>
              </a:rPr>
              <a:t>Steve Reekie</a:t>
            </a:r>
          </a:p>
        </p:txBody>
      </p:sp>
    </p:spTree>
  </p:cSld>
  <p:clrMapOvr>
    <a:masterClrMapping/>
  </p:clrMapOvr>
</p:sld>
</file>

<file path=ppt/theme/theme1.xml><?xml version="1.0" encoding="utf-8"?>
<a:theme xmlns:a="http://schemas.openxmlformats.org/drawingml/2006/main" name="10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4281</Words>
  <Application>Microsoft Office PowerPoint</Application>
  <PresentationFormat>On-screen Show (4:3)</PresentationFormat>
  <Paragraphs>443</Paragraphs>
  <Slides>35</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Source Sans Pro</vt:lpstr>
      <vt:lpstr>Noto Sans Symbols</vt:lpstr>
      <vt:lpstr>Verdana</vt:lpstr>
      <vt:lpstr>Arial</vt:lpstr>
      <vt:lpstr>Calibri</vt:lpstr>
      <vt:lpstr>10_Breeze</vt:lpstr>
      <vt:lpstr> </vt:lpstr>
      <vt:lpstr>Index</vt:lpstr>
      <vt:lpstr> </vt:lpstr>
      <vt:lpstr> </vt:lpstr>
      <vt:lpstr>Science and literacy</vt:lpstr>
      <vt:lpstr> </vt:lpstr>
      <vt:lpstr>Science texts</vt:lpstr>
      <vt:lpstr>Newsboard  – a tool for cross-curricular integration</vt:lpstr>
      <vt:lpstr>PowerPoint Presentation</vt:lpstr>
      <vt:lpstr>The picture </vt:lpstr>
      <vt:lpstr>The picture –  some participants’ observations </vt:lpstr>
      <vt:lpstr>The picture  – some participants’ predictions about what the article might be about </vt:lpstr>
      <vt:lpstr>Using observation to make predictions </vt:lpstr>
      <vt:lpstr>More participants’ observations and predictions about the picture and article  </vt:lpstr>
      <vt:lpstr>The title</vt:lpstr>
      <vt:lpstr>New ideas – participants using the title</vt:lpstr>
      <vt:lpstr>      </vt:lpstr>
      <vt:lpstr>      </vt:lpstr>
      <vt:lpstr>      </vt:lpstr>
      <vt:lpstr>      </vt:lpstr>
      <vt:lpstr>      </vt:lpstr>
      <vt:lpstr> Connecting to the nature of science</vt:lpstr>
      <vt:lpstr>Science capabilities for citizenship</vt:lpstr>
      <vt:lpstr>Ways we can generate some meaty talk</vt:lpstr>
      <vt:lpstr>PowerPoint Presentation</vt:lpstr>
      <vt:lpstr>Reading about science and scientists</vt:lpstr>
      <vt:lpstr>Reading in science</vt:lpstr>
      <vt:lpstr>Teacher resources available</vt:lpstr>
      <vt:lpstr>Comprehension – applying skills for writing</vt:lpstr>
      <vt:lpstr>Comprehension strategies are  inquiry strategies</vt:lpstr>
      <vt:lpstr>Resources</vt:lpstr>
      <vt:lpstr>What does the resource offer me?</vt:lpstr>
      <vt:lpstr>Some literacy resources from the  Science Learning Hub</vt:lpstr>
      <vt:lpstr> </vt:lpstr>
      <vt:lpstr>Thanks – want to keep connected?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cp:lastModifiedBy>V</cp:lastModifiedBy>
  <cp:revision>1</cp:revision>
  <dcterms:modified xsi:type="dcterms:W3CDTF">2021-09-14T07:15:31Z</dcterms:modified>
</cp:coreProperties>
</file>