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61981A-F133-4E3D-8FBA-2667865333D9}" v="11" dt="2024-01-24T04:59:43.003"/>
  </p1510:revLst>
</p1510:revInfo>
</file>

<file path=ppt/tableStyles.xml><?xml version="1.0" encoding="utf-8"?>
<a:tblStyleLst xmlns:a="http://schemas.openxmlformats.org/drawingml/2006/main" def="{DA8144DA-1A3B-4F74-B569-D744CC04B501}">
  <a:tblStyle styleId="{DA8144DA-1A3B-4F74-B569-D744CC04B50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104" autoAdjust="0"/>
  </p:normalViewPr>
  <p:slideViewPr>
    <p:cSldViewPr snapToGrid="0">
      <p:cViewPr varScale="1">
        <p:scale>
          <a:sx n="98" d="100"/>
          <a:sy n="98" d="100"/>
        </p:scale>
        <p:origin x="19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ya Bootham" userId="ee324ef3c8feaad3" providerId="LiveId" clId="{8D61981A-F133-4E3D-8FBA-2667865333D9}"/>
    <pc:docChg chg="undo custSel modSld">
      <pc:chgData name="Vanya Bootham" userId="ee324ef3c8feaad3" providerId="LiveId" clId="{8D61981A-F133-4E3D-8FBA-2667865333D9}" dt="2024-01-24T04:59:43.003" v="48"/>
      <pc:docMkLst>
        <pc:docMk/>
      </pc:docMkLst>
      <pc:sldChg chg="addSp modSp mod">
        <pc:chgData name="Vanya Bootham" userId="ee324ef3c8feaad3" providerId="LiveId" clId="{8D61981A-F133-4E3D-8FBA-2667865333D9}" dt="2024-01-24T04:59:43.003" v="48"/>
        <pc:sldMkLst>
          <pc:docMk/>
          <pc:sldMk cId="0" sldId="257"/>
        </pc:sldMkLst>
        <pc:spChg chg="add mod">
          <ac:chgData name="Vanya Bootham" userId="ee324ef3c8feaad3" providerId="LiveId" clId="{8D61981A-F133-4E3D-8FBA-2667865333D9}" dt="2024-01-24T04:59:43.003" v="48"/>
          <ac:spMkLst>
            <pc:docMk/>
            <pc:sldMk cId="0" sldId="257"/>
            <ac:spMk id="2" creationId="{7297F51B-76E7-0B65-2F4B-96473233183F}"/>
          </ac:spMkLst>
        </pc:spChg>
        <pc:graphicFrameChg chg="mod">
          <ac:chgData name="Vanya Bootham" userId="ee324ef3c8feaad3" providerId="LiveId" clId="{8D61981A-F133-4E3D-8FBA-2667865333D9}" dt="2024-01-24T04:59:33.866" v="47" actId="1076"/>
          <ac:graphicFrameMkLst>
            <pc:docMk/>
            <pc:sldMk cId="0" sldId="257"/>
            <ac:graphicFrameMk id="40" creationId="{00000000-0000-0000-0000-000000000000}"/>
          </ac:graphicFrameMkLst>
        </pc:graphicFrameChg>
      </pc:sldChg>
      <pc:sldChg chg="modNotesTx">
        <pc:chgData name="Vanya Bootham" userId="ee324ef3c8feaad3" providerId="LiveId" clId="{8D61981A-F133-4E3D-8FBA-2667865333D9}" dt="2024-01-24T01:53:19.455" v="45" actId="20577"/>
        <pc:sldMkLst>
          <pc:docMk/>
          <pc:sldMk cId="0" sldId="270"/>
        </pc:sldMkLst>
      </pc:sldChg>
      <pc:sldChg chg="modNotesTx">
        <pc:chgData name="Vanya Bootham" userId="ee324ef3c8feaad3" providerId="LiveId" clId="{8D61981A-F133-4E3D-8FBA-2667865333D9}" dt="2024-01-24T01:52:45.439" v="42" actId="20577"/>
        <pc:sldMkLst>
          <pc:docMk/>
          <pc:sldMk cId="0" sldId="272"/>
        </pc:sldMkLst>
      </pc:sldChg>
      <pc:sldChg chg="addSp delSp modSp mod">
        <pc:chgData name="Vanya Bootham" userId="ee324ef3c8feaad3" providerId="LiveId" clId="{8D61981A-F133-4E3D-8FBA-2667865333D9}" dt="2024-01-24T01:51:57.136" v="38" actId="1076"/>
        <pc:sldMkLst>
          <pc:docMk/>
          <pc:sldMk cId="0" sldId="276"/>
        </pc:sldMkLst>
        <pc:spChg chg="add del">
          <ac:chgData name="Vanya Bootham" userId="ee324ef3c8feaad3" providerId="LiveId" clId="{8D61981A-F133-4E3D-8FBA-2667865333D9}" dt="2024-01-24T01:49:33.233" v="10" actId="22"/>
          <ac:spMkLst>
            <pc:docMk/>
            <pc:sldMk cId="0" sldId="276"/>
            <ac:spMk id="3" creationId="{BAA4846F-9C04-B041-96DE-DD62693A99DA}"/>
          </ac:spMkLst>
        </pc:spChg>
        <pc:spChg chg="add mod">
          <ac:chgData name="Vanya Bootham" userId="ee324ef3c8feaad3" providerId="LiveId" clId="{8D61981A-F133-4E3D-8FBA-2667865333D9}" dt="2024-01-24T01:51:35.751" v="36" actId="1076"/>
          <ac:spMkLst>
            <pc:docMk/>
            <pc:sldMk cId="0" sldId="276"/>
            <ac:spMk id="4" creationId="{891EE059-2DE2-9505-3372-A0A559057BCF}"/>
          </ac:spMkLst>
        </pc:spChg>
        <pc:spChg chg="mod">
          <ac:chgData name="Vanya Bootham" userId="ee324ef3c8feaad3" providerId="LiveId" clId="{8D61981A-F133-4E3D-8FBA-2667865333D9}" dt="2024-01-24T01:51:12.749" v="33" actId="6549"/>
          <ac:spMkLst>
            <pc:docMk/>
            <pc:sldMk cId="0" sldId="276"/>
            <ac:spMk id="295" creationId="{00000000-0000-0000-0000-000000000000}"/>
          </ac:spMkLst>
        </pc:spChg>
        <pc:spChg chg="del mod">
          <ac:chgData name="Vanya Bootham" userId="ee324ef3c8feaad3" providerId="LiveId" clId="{8D61981A-F133-4E3D-8FBA-2667865333D9}" dt="2024-01-24T01:49:30.975" v="8" actId="478"/>
          <ac:spMkLst>
            <pc:docMk/>
            <pc:sldMk cId="0" sldId="276"/>
            <ac:spMk id="298" creationId="{00000000-0000-0000-0000-000000000000}"/>
          </ac:spMkLst>
        </pc:spChg>
        <pc:spChg chg="del">
          <ac:chgData name="Vanya Bootham" userId="ee324ef3c8feaad3" providerId="LiveId" clId="{8D61981A-F133-4E3D-8FBA-2667865333D9}" dt="2024-01-24T01:49:09.471" v="5" actId="478"/>
          <ac:spMkLst>
            <pc:docMk/>
            <pc:sldMk cId="0" sldId="276"/>
            <ac:spMk id="305" creationId="{00000000-0000-0000-0000-000000000000}"/>
          </ac:spMkLst>
        </pc:spChg>
        <pc:grpChg chg="del">
          <ac:chgData name="Vanya Bootham" userId="ee324ef3c8feaad3" providerId="LiveId" clId="{8D61981A-F133-4E3D-8FBA-2667865333D9}" dt="2024-01-24T01:49:53.951" v="17" actId="478"/>
          <ac:grpSpMkLst>
            <pc:docMk/>
            <pc:sldMk cId="0" sldId="276"/>
            <ac:grpSpMk id="296" creationId="{00000000-0000-0000-0000-000000000000}"/>
          </ac:grpSpMkLst>
        </pc:grpChg>
        <pc:grpChg chg="del">
          <ac:chgData name="Vanya Bootham" userId="ee324ef3c8feaad3" providerId="LiveId" clId="{8D61981A-F133-4E3D-8FBA-2667865333D9}" dt="2024-01-24T01:49:53.136" v="16" actId="478"/>
          <ac:grpSpMkLst>
            <pc:docMk/>
            <pc:sldMk cId="0" sldId="276"/>
            <ac:grpSpMk id="297" creationId="{00000000-0000-0000-0000-000000000000}"/>
          </ac:grpSpMkLst>
        </pc:grpChg>
        <pc:picChg chg="add mod">
          <ac:chgData name="Vanya Bootham" userId="ee324ef3c8feaad3" providerId="LiveId" clId="{8D61981A-F133-4E3D-8FBA-2667865333D9}" dt="2024-01-24T01:51:57.136" v="38" actId="1076"/>
          <ac:picMkLst>
            <pc:docMk/>
            <pc:sldMk cId="0" sldId="276"/>
            <ac:picMk id="6" creationId="{2421555B-E55B-00AE-2B45-A23BBE23DC8C}"/>
          </ac:picMkLst>
        </pc:picChg>
        <pc:picChg chg="del">
          <ac:chgData name="Vanya Bootham" userId="ee324ef3c8feaad3" providerId="LiveId" clId="{8D61981A-F133-4E3D-8FBA-2667865333D9}" dt="2024-01-24T01:49:50.113" v="14" actId="478"/>
          <ac:picMkLst>
            <pc:docMk/>
            <pc:sldMk cId="0" sldId="276"/>
            <ac:picMk id="299" creationId="{00000000-0000-0000-0000-000000000000}"/>
          </ac:picMkLst>
        </pc:picChg>
        <pc:picChg chg="del">
          <ac:chgData name="Vanya Bootham" userId="ee324ef3c8feaad3" providerId="LiveId" clId="{8D61981A-F133-4E3D-8FBA-2667865333D9}" dt="2024-01-24T01:49:53.136" v="16" actId="478"/>
          <ac:picMkLst>
            <pc:docMk/>
            <pc:sldMk cId="0" sldId="276"/>
            <ac:picMk id="300" creationId="{00000000-0000-0000-0000-000000000000}"/>
          </ac:picMkLst>
        </pc:picChg>
        <pc:picChg chg="del">
          <ac:chgData name="Vanya Bootham" userId="ee324ef3c8feaad3" providerId="LiveId" clId="{8D61981A-F133-4E3D-8FBA-2667865333D9}" dt="2024-01-24T01:49:51.599" v="15" actId="478"/>
          <ac:picMkLst>
            <pc:docMk/>
            <pc:sldMk cId="0" sldId="276"/>
            <ac:picMk id="301" creationId="{00000000-0000-0000-0000-000000000000}"/>
          </ac:picMkLst>
        </pc:picChg>
        <pc:picChg chg="del">
          <ac:chgData name="Vanya Bootham" userId="ee324ef3c8feaad3" providerId="LiveId" clId="{8D61981A-F133-4E3D-8FBA-2667865333D9}" dt="2024-01-24T01:49:48.559" v="13" actId="478"/>
          <ac:picMkLst>
            <pc:docMk/>
            <pc:sldMk cId="0" sldId="276"/>
            <ac:picMk id="303" creationId="{00000000-0000-0000-0000-000000000000}"/>
          </ac:picMkLst>
        </pc:picChg>
        <pc:picChg chg="mod">
          <ac:chgData name="Vanya Bootham" userId="ee324ef3c8feaad3" providerId="LiveId" clId="{8D61981A-F133-4E3D-8FBA-2667865333D9}" dt="2024-01-24T01:51:46.866" v="37" actId="1076"/>
          <ac:picMkLst>
            <pc:docMk/>
            <pc:sldMk cId="0" sldId="276"/>
            <ac:picMk id="30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6200" y="0"/>
            <a:ext cx="2971799" cy="4572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199" cy="41148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6800"/>
            <a:ext cx="2971799" cy="457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sciencelearn.org.nz/resources/2363-ethics-thinking-toolki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youngoceanexplorers.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Google Shape;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 name="Google Shape;25;p3: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100" b="0" i="0" u="none" strike="noStrike" cap="none">
              <a:solidFill>
                <a:schemeClr val="dk1"/>
              </a:solidFill>
              <a:latin typeface="Calibri"/>
              <a:ea typeface="Calibri"/>
              <a:cs typeface="Calibri"/>
              <a:sym typeface="Calibri"/>
            </a:endParaRPr>
          </a:p>
        </p:txBody>
      </p:sp>
      <p:sp>
        <p:nvSpPr>
          <p:cNvPr id="26" name="Google Shape;26;p3: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3" name="Google Shape;123;p1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1200"/>
              <a:buFont typeface="Calibri"/>
              <a:buNone/>
            </a:pPr>
            <a:r>
              <a:rPr lang="en-AU" sz="1100" b="0" i="0" u="none" strike="noStrike" cap="none">
                <a:solidFill>
                  <a:schemeClr val="dk1"/>
                </a:solidFill>
                <a:latin typeface="Calibri"/>
                <a:ea typeface="Calibri"/>
                <a:cs typeface="Calibri"/>
                <a:sym typeface="Calibri"/>
              </a:rPr>
              <a:t>Assignments can be used pre-prepared or you can make your own.</a:t>
            </a:r>
            <a:endParaRPr sz="1100" b="0" i="1" u="none" strike="noStrike" cap="none">
              <a:solidFill>
                <a:schemeClr val="dk1"/>
              </a:solidFill>
              <a:latin typeface="Calibri"/>
              <a:ea typeface="Calibri"/>
              <a:cs typeface="Calibri"/>
              <a:sym typeface="Calibri"/>
            </a:endParaRPr>
          </a:p>
        </p:txBody>
      </p:sp>
      <p:sp>
        <p:nvSpPr>
          <p:cNvPr id="124" name="Google Shape;124;p1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Arial"/>
              <a:buNone/>
            </a:pPr>
            <a:fld id="{00000000-1234-1234-1234-123412341234}" type="slidenum">
              <a:rPr lang="en-AU"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3" name="Google Shape;133;p12: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AU" sz="1200" b="0" i="0" u="none" strike="noStrike" cap="none">
                <a:solidFill>
                  <a:schemeClr val="dk1"/>
                </a:solidFill>
                <a:latin typeface="Calibri"/>
                <a:ea typeface="Calibri"/>
                <a:cs typeface="Calibri"/>
                <a:sym typeface="Calibri"/>
              </a:rPr>
              <a:t>There is a huge variety of people, groups and organisations working in some way in marine science (both formal and citizen science), education, conservation, exploration, Participatory Science Projects, National Science Challenges, Mātauranga M</a:t>
            </a:r>
            <a:r>
              <a:rPr lang="en-AU"/>
              <a:t>ā</a:t>
            </a:r>
            <a:r>
              <a:rPr lang="en-AU" sz="1200" b="0" i="0" u="none" strike="noStrike" cap="none">
                <a:solidFill>
                  <a:schemeClr val="dk1"/>
                </a:solidFill>
                <a:latin typeface="Calibri"/>
                <a:ea typeface="Calibri"/>
                <a:cs typeface="Calibri"/>
                <a:sym typeface="Calibri"/>
              </a:rPr>
              <a:t>ori etc. This slide shows a sample of th</a:t>
            </a:r>
            <a:r>
              <a:rPr lang="en-AU"/>
              <a:t>e</a:t>
            </a:r>
            <a:r>
              <a:rPr lang="en-AU" sz="1200" b="0" i="0" u="none" strike="noStrike" cap="none">
                <a:solidFill>
                  <a:schemeClr val="dk1"/>
                </a:solidFill>
                <a:latin typeface="Calibri"/>
                <a:ea typeface="Calibri"/>
                <a:cs typeface="Calibri"/>
                <a:sym typeface="Calibri"/>
              </a:rPr>
              <a:t>se groups/organisations.</a:t>
            </a:r>
            <a:endParaRPr sz="1200" b="0" i="0" u="none" strike="noStrike" cap="none">
              <a:solidFill>
                <a:schemeClr val="dk1"/>
              </a:solidFill>
              <a:latin typeface="Calibri"/>
              <a:ea typeface="Calibri"/>
              <a:cs typeface="Calibri"/>
              <a:sym typeface="Calibri"/>
            </a:endParaRPr>
          </a:p>
        </p:txBody>
      </p:sp>
      <p:sp>
        <p:nvSpPr>
          <p:cNvPr id="134" name="Google Shape;134;p12: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2" name="Google Shape;152;p13: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250"/>
              <a:buFont typeface="Calibri"/>
              <a:buNone/>
            </a:pPr>
            <a:endParaRPr sz="1000" b="0" i="0" u="none" strike="noStrike" cap="none">
              <a:solidFill>
                <a:schemeClr val="dk1"/>
              </a:solidFill>
              <a:latin typeface="Calibri"/>
              <a:ea typeface="Calibri"/>
              <a:cs typeface="Calibri"/>
              <a:sym typeface="Calibri"/>
            </a:endParaRPr>
          </a:p>
        </p:txBody>
      </p:sp>
      <p:sp>
        <p:nvSpPr>
          <p:cNvPr id="153" name="Google Shape;153;p13: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4" name="Google Shape;164;p14: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b="0" i="0" u="none" strike="noStrike" cap="none">
                <a:solidFill>
                  <a:schemeClr val="dk1"/>
                </a:solidFill>
                <a:latin typeface="Calibri"/>
                <a:ea typeface="Calibri"/>
                <a:cs typeface="Calibri"/>
                <a:sym typeface="Calibri"/>
              </a:rPr>
              <a:t>Use these questions to prompt discussion – begin an inquiry – the answers are in the resource.</a:t>
            </a:r>
            <a:endParaRPr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250"/>
              <a:buFont typeface="Calibri"/>
              <a:buNone/>
            </a:pPr>
            <a:endParaRPr sz="1000" b="0" i="0" u="none" strike="noStrike" cap="none">
              <a:solidFill>
                <a:schemeClr val="dk1"/>
              </a:solidFill>
              <a:latin typeface="Calibri"/>
              <a:ea typeface="Calibri"/>
              <a:cs typeface="Calibri"/>
              <a:sym typeface="Calibri"/>
            </a:endParaRPr>
          </a:p>
        </p:txBody>
      </p:sp>
      <p:sp>
        <p:nvSpPr>
          <p:cNvPr id="165" name="Google Shape;165;p14: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7" name="Google Shape;177;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b="0" i="0" u="none" strike="noStrike" cap="none">
                <a:solidFill>
                  <a:schemeClr val="dk1"/>
                </a:solidFill>
                <a:latin typeface="Calibri"/>
                <a:ea typeface="Calibri"/>
                <a:cs typeface="Calibri"/>
                <a:sym typeface="Calibri"/>
              </a:rPr>
              <a:t>The resource’s objectives have been split up within it to be more explicit – outlining specific learning outcomes, curriculum connections etc. and the resource is set out into useful chapters.</a:t>
            </a:r>
            <a:endParaRPr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250"/>
              <a:buFont typeface="Calibri"/>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250"/>
              <a:buFont typeface="Calibri"/>
              <a:buNone/>
            </a:pPr>
            <a:endParaRPr sz="1000" b="0" i="0" u="none" strike="noStrike" cap="none">
              <a:solidFill>
                <a:schemeClr val="dk1"/>
              </a:solidFill>
              <a:latin typeface="Calibri"/>
              <a:ea typeface="Calibri"/>
              <a:cs typeface="Calibri"/>
              <a:sym typeface="Calibri"/>
            </a:endParaRPr>
          </a:p>
        </p:txBody>
      </p:sp>
      <p:sp>
        <p:nvSpPr>
          <p:cNvPr id="178" name="Google Shape;178;p1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9" name="Google Shape;189;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r>
              <a:rPr lang="en-AU" sz="1100" b="0" i="0" u="none" strike="noStrike" cap="none" dirty="0">
                <a:solidFill>
                  <a:schemeClr val="dk1"/>
                </a:solidFill>
                <a:latin typeface="Calibri"/>
                <a:ea typeface="Calibri"/>
                <a:cs typeface="Calibri"/>
                <a:sym typeface="Calibri"/>
              </a:rPr>
              <a:t>Looking at the inquiry cycle that the resource is based on – the first phase in any inquiry being the immersion stage – using videos like those we have seen, experiences/experiential learning, getting students out into the environment and curious about it – stimulating interest, excitement, curiosity and questions that can then be investigated. This links to EEFS and conservation education and to other inquiry models teachers are already using.</a:t>
            </a:r>
          </a:p>
          <a:p>
            <a:pPr marL="0" marR="0" lvl="0" indent="0" algn="l" rtl="0">
              <a:lnSpc>
                <a:spcPct val="100000"/>
              </a:lnSpc>
              <a:spcBef>
                <a:spcPts val="360"/>
              </a:spcBef>
              <a:spcAft>
                <a:spcPts val="0"/>
              </a:spcAft>
              <a:buClr>
                <a:schemeClr val="dk1"/>
              </a:buClr>
              <a:buSzPts val="250"/>
              <a:buFont typeface="Calibri"/>
              <a:buNone/>
            </a:pPr>
            <a:r>
              <a:rPr lang="en-NZ" dirty="0"/>
              <a:t>https://www.sciencelearn.org.nz/images/4452-student-inquiry-learning-cycle</a:t>
            </a:r>
            <a:r>
              <a:rPr lang="en-AU" sz="110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360"/>
              </a:spcBef>
              <a:spcAft>
                <a:spcPts val="0"/>
              </a:spcAft>
              <a:buClr>
                <a:schemeClr val="dk1"/>
              </a:buClr>
              <a:buSzPts val="250"/>
              <a:buFont typeface="Calibri"/>
              <a:buNone/>
            </a:pPr>
            <a:endParaRPr sz="1100" b="0" i="0" u="none" strike="noStrike" cap="none" dirty="0">
              <a:solidFill>
                <a:schemeClr val="dk1"/>
              </a:solidFill>
              <a:latin typeface="Calibri"/>
              <a:ea typeface="Calibri"/>
              <a:cs typeface="Calibri"/>
              <a:sym typeface="Calibri"/>
            </a:endParaRPr>
          </a:p>
        </p:txBody>
      </p:sp>
      <p:sp>
        <p:nvSpPr>
          <p:cNvPr id="190" name="Google Shape;190;p1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2" name="Google Shape;212;p17: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AU" sz="1100" b="0" i="0" u="none" strike="noStrike" cap="none">
                <a:solidFill>
                  <a:schemeClr val="dk1"/>
                </a:solidFill>
                <a:latin typeface="Calibri"/>
                <a:ea typeface="Calibri"/>
                <a:cs typeface="Calibri"/>
                <a:sym typeface="Calibri"/>
              </a:rPr>
              <a:t>There is no real substitute to getting students in the environment, to build connections and curiosity.</a:t>
            </a:r>
            <a:endParaRPr sz="1100" b="0" i="0" u="none" strike="noStrike" cap="none">
              <a:solidFill>
                <a:schemeClr val="dk1"/>
              </a:solidFill>
              <a:latin typeface="Calibri"/>
              <a:ea typeface="Calibri"/>
              <a:cs typeface="Calibri"/>
              <a:sym typeface="Calibri"/>
            </a:endParaRPr>
          </a:p>
        </p:txBody>
      </p:sp>
      <p:sp>
        <p:nvSpPr>
          <p:cNvPr id="213" name="Google Shape;213;p17: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4" name="Google Shape;224;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AU" sz="1100" b="0" i="0" u="none" strike="noStrike" cap="none" dirty="0">
                <a:solidFill>
                  <a:schemeClr val="dk1"/>
                </a:solidFill>
                <a:latin typeface="Calibri"/>
                <a:ea typeface="Calibri"/>
                <a:cs typeface="Calibri"/>
                <a:sym typeface="Calibri"/>
              </a:rPr>
              <a:t>Discuss how we can use different resources (videos, images, etc.) to stimulate curiosity in the first stages of an inquiry. Using a picture like this, (https://www.sciencelearn.org.nz/images/1266-biodiversity) asking questions about it – Steve pointed out that it brings up a feeling that the organisms on the land are more important, whereas most of the life on Earth is actually under the sea.</a:t>
            </a:r>
            <a:endParaRPr sz="11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225" name="Google Shape;225;p1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4" name="Google Shape;234;p19: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300"/>
              <a:buFont typeface="Calibri"/>
              <a:buNone/>
            </a:pPr>
            <a:r>
              <a:rPr lang="en-AU" sz="1100" b="0" i="0" u="none" strike="noStrike" cap="none">
                <a:solidFill>
                  <a:schemeClr val="dk1"/>
                </a:solidFill>
                <a:latin typeface="Calibri"/>
                <a:ea typeface="Calibri"/>
                <a:cs typeface="Calibri"/>
                <a:sym typeface="Calibri"/>
              </a:rPr>
              <a:t>Exploring and applying science in the modern world requires us to explore values and perspectives – as does the NZC. Obviously in New Zealand, this means building understandings and relationships with tangata whenua. TKI has tips about how you might do this if you aren’t easily able to. The DOC resource outlines some key ideas underpinning M</a:t>
            </a:r>
            <a:r>
              <a:rPr lang="en-AU" sz="1100" b="0" i="0" u="none" strike="noStrike" cap="none">
                <a:solidFill>
                  <a:srgbClr val="000000"/>
                </a:solidFill>
                <a:latin typeface="Arial"/>
                <a:ea typeface="Arial"/>
                <a:cs typeface="Arial"/>
                <a:sym typeface="Arial"/>
              </a:rPr>
              <a:t>ā</a:t>
            </a:r>
            <a:r>
              <a:rPr lang="en-AU" sz="1100" b="0" i="0" u="none" strike="noStrike" cap="none">
                <a:solidFill>
                  <a:schemeClr val="dk1"/>
                </a:solidFill>
                <a:latin typeface="Calibri"/>
                <a:ea typeface="Calibri"/>
                <a:cs typeface="Calibri"/>
                <a:sym typeface="Calibri"/>
              </a:rPr>
              <a:t>ori relationships and interactions with the moana.</a:t>
            </a:r>
            <a:endParaRPr sz="1100" b="0" i="0" u="none" strike="noStrike" cap="none">
              <a:solidFill>
                <a:schemeClr val="dk1"/>
              </a:solidFill>
              <a:latin typeface="Calibri"/>
              <a:ea typeface="Calibri"/>
              <a:cs typeface="Calibri"/>
              <a:sym typeface="Calibri"/>
            </a:endParaRPr>
          </a:p>
        </p:txBody>
      </p:sp>
      <p:sp>
        <p:nvSpPr>
          <p:cNvPr id="235" name="Google Shape;235;p19: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0:notes"/>
          <p:cNvSpPr txBox="1">
            <a:spLocks noGrp="1"/>
          </p:cNvSpPr>
          <p:nvPr>
            <p:ph type="body" idx="1"/>
          </p:nvPr>
        </p:nvSpPr>
        <p:spPr>
          <a:xfrm>
            <a:off x="914400" y="4343400"/>
            <a:ext cx="50291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AU" sz="1100" b="0" i="0" u="none" strike="noStrike" cap="none">
                <a:solidFill>
                  <a:schemeClr val="dk1"/>
                </a:solidFill>
                <a:latin typeface="Calibri"/>
                <a:ea typeface="Calibri"/>
                <a:cs typeface="Calibri"/>
                <a:sym typeface="Calibri"/>
              </a:rPr>
              <a:t>An example of a framework to use to explore values and perspectives, as well as the complexities of decision-making - part of the </a:t>
            </a:r>
            <a:r>
              <a:rPr lang="en-AU" sz="1100" b="0" i="0" u="sng" strike="noStrike" cap="none">
                <a:solidFill>
                  <a:schemeClr val="hlink"/>
                </a:solidFill>
                <a:latin typeface="Calibri"/>
                <a:ea typeface="Calibri"/>
                <a:cs typeface="Calibri"/>
                <a:sym typeface="Calibri"/>
                <a:hlinkClick r:id="rId3"/>
              </a:rPr>
              <a:t>SLH Ethics thinking toolkit</a:t>
            </a:r>
            <a:r>
              <a:rPr lang="en-AU" sz="1100" b="0" i="0" u="none" strike="noStrike" cap="none">
                <a:solidFill>
                  <a:schemeClr val="dk1"/>
                </a:solidFill>
                <a:latin typeface="Calibri"/>
                <a:ea typeface="Calibri"/>
                <a:cs typeface="Calibri"/>
                <a:sym typeface="Calibri"/>
              </a:rPr>
              <a:t> relevant to the marine environment, rights and responsibilities. This links to the participating and contributing aspect of the nature of science in the NZC – taking action – exploring socio-scientific issues.</a:t>
            </a:r>
            <a:endParaRPr sz="1100" b="0" i="0" u="none" strike="noStrike" cap="none">
              <a:solidFill>
                <a:schemeClr val="dk1"/>
              </a:solidFill>
              <a:latin typeface="Calibri"/>
              <a:ea typeface="Calibri"/>
              <a:cs typeface="Calibri"/>
              <a:sym typeface="Calibri"/>
            </a:endParaRPr>
          </a:p>
        </p:txBody>
      </p:sp>
      <p:sp>
        <p:nvSpPr>
          <p:cNvPr id="250" name="Google Shape;250;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g31219f8fd3_5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 name="Google Shape;36;g31219f8fd3_5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dirty="0"/>
          </a:p>
        </p:txBody>
      </p:sp>
      <p:sp>
        <p:nvSpPr>
          <p:cNvPr id="37" name="Google Shape;37;g31219f8fd3_5_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Arial"/>
              <a:buNone/>
            </a:pPr>
            <a:fld id="{00000000-1234-1234-1234-123412341234}" type="slidenum">
              <a:rPr lang="en-AU"/>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0" name="Google Shape;260;p21: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261" name="Google Shape;261;p21: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20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2:notes"/>
          <p:cNvSpPr txBox="1">
            <a:spLocks noGrp="1"/>
          </p:cNvSpPr>
          <p:nvPr>
            <p:ph type="body" idx="1"/>
          </p:nvPr>
        </p:nvSpPr>
        <p:spPr>
          <a:xfrm>
            <a:off x="914400" y="4343400"/>
            <a:ext cx="50291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450"/>
              <a:buFont typeface="Calibri"/>
              <a:buNone/>
            </a:pPr>
            <a:endParaRPr sz="1100" i="0" u="none" strike="noStrike" cap="none" dirty="0">
              <a:solidFill>
                <a:srgbClr val="000000"/>
              </a:solidFill>
            </a:endParaRPr>
          </a:p>
        </p:txBody>
      </p:sp>
      <p:sp>
        <p:nvSpPr>
          <p:cNvPr id="280" name="Google Shape;280;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 name="Google Shape;43;p4: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250"/>
              <a:buFont typeface="Calibri"/>
              <a:buNone/>
            </a:pPr>
            <a:endParaRPr sz="1000" b="0" i="0" u="none" strike="noStrike" cap="none">
              <a:solidFill>
                <a:schemeClr val="dk1"/>
              </a:solidFill>
              <a:latin typeface="Calibri"/>
              <a:ea typeface="Calibri"/>
              <a:cs typeface="Calibri"/>
              <a:sym typeface="Calibri"/>
            </a:endParaRPr>
          </a:p>
        </p:txBody>
      </p:sp>
      <p:sp>
        <p:nvSpPr>
          <p:cNvPr id="44" name="Google Shape;44;p4: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 name="Google Shape;55;p5: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76200" marR="0" lvl="0" indent="-57150" algn="l" rtl="0">
              <a:lnSpc>
                <a:spcPct val="100000"/>
              </a:lnSpc>
              <a:spcBef>
                <a:spcPts val="36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56" name="Google Shape;56;p5: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 name="Google Shape;65;p6: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250"/>
              <a:buFont typeface="Calibri"/>
              <a:buNone/>
            </a:pPr>
            <a:endParaRPr sz="1000" b="0" i="0" u="none" strike="noStrike" cap="none">
              <a:solidFill>
                <a:schemeClr val="dk1"/>
              </a:solidFill>
              <a:latin typeface="Calibri"/>
              <a:ea typeface="Calibri"/>
              <a:cs typeface="Calibri"/>
              <a:sym typeface="Calibri"/>
            </a:endParaRPr>
          </a:p>
        </p:txBody>
      </p:sp>
      <p:sp>
        <p:nvSpPr>
          <p:cNvPr id="66" name="Google Shape;66;p6: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 name="Google Shape;77;p7: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78" name="Google Shape;78;p7: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9" name="Google Shape;89;p8: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p:txBody>
      </p:sp>
      <p:sp>
        <p:nvSpPr>
          <p:cNvPr id="90" name="Google Shape;90;p8: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2" name="Google Shape;102;p9:notes"/>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AU" sz="1200" b="0" i="0" u="none" strike="noStrike" cap="none">
                <a:solidFill>
                  <a:schemeClr val="dk1"/>
                </a:solidFill>
                <a:latin typeface="Calibri"/>
                <a:ea typeface="Calibri"/>
                <a:cs typeface="Calibri"/>
                <a:sym typeface="Calibri"/>
              </a:rPr>
              <a:t>The front page of Y</a:t>
            </a:r>
            <a:r>
              <a:rPr lang="en-AU"/>
              <a:t>oung Ocean Explorers</a:t>
            </a:r>
            <a:r>
              <a:rPr lang="en-AU" sz="1200" b="0" i="0" u="none" strike="noStrike" cap="none">
                <a:solidFill>
                  <a:schemeClr val="dk1"/>
                </a:solidFill>
                <a:latin typeface="Calibri"/>
                <a:ea typeface="Calibri"/>
                <a:cs typeface="Calibri"/>
                <a:sym typeface="Calibri"/>
              </a:rPr>
              <a:t> website – full of engaging videos, quizzes, assignments etc.  </a:t>
            </a:r>
            <a:r>
              <a:rPr lang="en-AU" sz="1200" b="0" i="0" u="sng" strike="noStrike" cap="none">
                <a:solidFill>
                  <a:schemeClr val="hlink"/>
                </a:solidFill>
                <a:latin typeface="Calibri"/>
                <a:ea typeface="Calibri"/>
                <a:cs typeface="Calibri"/>
                <a:sym typeface="Calibri"/>
                <a:hlinkClick r:id="rId3"/>
              </a:rPr>
              <a:t>www.youngoceanexplorers.com</a:t>
            </a:r>
            <a:r>
              <a:rPr lang="en-AU"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p:txBody>
      </p:sp>
      <p:sp>
        <p:nvSpPr>
          <p:cNvPr id="103" name="Google Shape;103;p9:notes"/>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 name="Google Shape;113;p1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1200"/>
              <a:buFont typeface="Calibri"/>
              <a:buNone/>
            </a:pPr>
            <a:r>
              <a:rPr lang="en-AU" sz="1100" b="0" i="0" u="none" strike="noStrike" cap="none">
                <a:solidFill>
                  <a:schemeClr val="dk1"/>
                </a:solidFill>
                <a:latin typeface="Calibri"/>
                <a:ea typeface="Calibri"/>
                <a:cs typeface="Calibri"/>
                <a:sym typeface="Calibri"/>
              </a:rPr>
              <a:t>Try this on the YO</a:t>
            </a:r>
            <a:r>
              <a:rPr lang="en-AU" sz="1100"/>
              <a:t>E</a:t>
            </a:r>
            <a:r>
              <a:rPr lang="en-AU" sz="1100" b="0" i="0" u="none" strike="noStrike" cap="none">
                <a:solidFill>
                  <a:schemeClr val="dk1"/>
                </a:solidFill>
                <a:latin typeface="Calibri"/>
                <a:ea typeface="Calibri"/>
                <a:cs typeface="Calibri"/>
                <a:sym typeface="Calibri"/>
              </a:rPr>
              <a:t> live website – first a short video plays that asks the question – then this frame pops up with a choice of answers, followed by another video with Riley giving the answer.</a:t>
            </a:r>
            <a:endParaRPr sz="1100" b="0" i="1" u="none" strike="noStrike" cap="none">
              <a:solidFill>
                <a:schemeClr val="dk1"/>
              </a:solidFill>
              <a:latin typeface="Calibri"/>
              <a:ea typeface="Calibri"/>
              <a:cs typeface="Calibri"/>
              <a:sym typeface="Calibri"/>
            </a:endParaRPr>
          </a:p>
        </p:txBody>
      </p:sp>
      <p:sp>
        <p:nvSpPr>
          <p:cNvPr id="114" name="Google Shape;114;p1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Arial"/>
              <a:buNone/>
            </a:pPr>
            <a:fld id="{00000000-1234-1234-1234-123412341234}" type="slidenum">
              <a:rPr lang="en-AU"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l="5023" t="10311" r="4997" b="11444"/>
          <a:stretch/>
        </p:blipFill>
        <p:spPr>
          <a:xfrm>
            <a:off x="7362825" y="0"/>
            <a:ext cx="1717675" cy="754063"/>
          </a:xfrm>
          <a:prstGeom prst="rect">
            <a:avLst/>
          </a:prstGeom>
          <a:noFill/>
          <a:ln>
            <a:noFill/>
          </a:ln>
        </p:spPr>
      </p:pic>
      <p:sp>
        <p:nvSpPr>
          <p:cNvPr id="17" name="Google Shape;17;p2"/>
          <p:cNvSpPr txBox="1">
            <a:spLocks noGrp="1"/>
          </p:cNvSpPr>
          <p:nvPr>
            <p:ph type="title"/>
          </p:nvPr>
        </p:nvSpPr>
        <p:spPr>
          <a:xfrm>
            <a:off x="533399" y="611872"/>
            <a:ext cx="3840479" cy="1162048"/>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8" name="Google Shape;18;p2"/>
          <p:cNvSpPr txBox="1">
            <a:spLocks noGrp="1"/>
          </p:cNvSpPr>
          <p:nvPr>
            <p:ph type="body" idx="1"/>
          </p:nvPr>
        </p:nvSpPr>
        <p:spPr>
          <a:xfrm>
            <a:off x="4742823" y="1587500"/>
            <a:ext cx="3840479" cy="3898900"/>
          </a:xfrm>
          <a:prstGeom prst="rect">
            <a:avLst/>
          </a:prstGeom>
          <a:noFill/>
          <a:ln>
            <a:noFill/>
          </a:ln>
        </p:spPr>
        <p:txBody>
          <a:bodyPr spcFirstLastPara="1" wrap="square" lIns="91425" tIns="91425" rIns="91425" bIns="91425" anchor="t" anchorCtr="0">
            <a:noAutofit/>
          </a:bodyPr>
          <a:lstStyle>
            <a:lvl1pPr marL="457200" marR="0" lvl="0" indent="-382270" algn="l" rtl="0">
              <a:lnSpc>
                <a:spcPct val="100000"/>
              </a:lnSpc>
              <a:spcBef>
                <a:spcPts val="2000"/>
              </a:spcBef>
              <a:spcAft>
                <a:spcPts val="0"/>
              </a:spcAft>
              <a:buClr>
                <a:srgbClr val="6FB7D7"/>
              </a:buClr>
              <a:buSzPts val="2420"/>
              <a:buFont typeface="Noto Sans Symbols"/>
              <a:buChar char="●"/>
              <a:defRPr sz="2200" b="0" i="0" u="none" strike="noStrike" cap="none">
                <a:solidFill>
                  <a:srgbClr val="595959"/>
                </a:solidFill>
                <a:latin typeface="Arial"/>
                <a:ea typeface="Arial"/>
                <a:cs typeface="Arial"/>
                <a:sym typeface="Arial"/>
              </a:defRPr>
            </a:lvl1pPr>
            <a:lvl2pPr marL="914400" marR="0" lvl="1"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2pPr>
            <a:lvl3pPr marL="1371600" marR="0" lvl="2"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 name="Google Shape;19;p2"/>
          <p:cNvSpPr txBox="1">
            <a:spLocks noGrp="1"/>
          </p:cNvSpPr>
          <p:nvPr>
            <p:ph type="body" idx="2"/>
          </p:nvPr>
        </p:nvSpPr>
        <p:spPr>
          <a:xfrm>
            <a:off x="533399" y="1787856"/>
            <a:ext cx="3840479" cy="3720152"/>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2000"/>
              </a:spcBef>
              <a:spcAft>
                <a:spcPts val="0"/>
              </a:spcAft>
              <a:buClr>
                <a:srgbClr val="6FB7D7"/>
              </a:buClr>
              <a:buSzPts val="1980"/>
              <a:buFont typeface="Noto Sans Symbols"/>
              <a:buNone/>
              <a:defRPr sz="1800" b="0" i="0" u="none" strike="noStrike" cap="none">
                <a:solidFill>
                  <a:srgbClr val="595959"/>
                </a:solidFill>
                <a:latin typeface="Arial"/>
                <a:ea typeface="Arial"/>
                <a:cs typeface="Arial"/>
                <a:sym typeface="Arial"/>
              </a:defRPr>
            </a:lvl1pPr>
            <a:lvl2pPr marL="914400" marR="0" lvl="1" indent="-228600" algn="l" rtl="0">
              <a:lnSpc>
                <a:spcPct val="100000"/>
              </a:lnSpc>
              <a:spcBef>
                <a:spcPts val="600"/>
              </a:spcBef>
              <a:spcAft>
                <a:spcPts val="0"/>
              </a:spcAft>
              <a:buClr>
                <a:schemeClr val="accent1"/>
              </a:buClr>
              <a:buSzPts val="1320"/>
              <a:buFont typeface="Noto Sans Symbols"/>
              <a:buNone/>
              <a:defRPr sz="1200" b="0" i="0" u="none" strike="noStrike" cap="none">
                <a:solidFill>
                  <a:srgbClr val="595959"/>
                </a:solidFill>
                <a:latin typeface="Arial"/>
                <a:ea typeface="Arial"/>
                <a:cs typeface="Arial"/>
                <a:sym typeface="Arial"/>
              </a:defRPr>
            </a:lvl2pPr>
            <a:lvl3pPr marL="1371600" marR="0" lvl="2" indent="-228600" algn="l" rtl="0">
              <a:lnSpc>
                <a:spcPct val="100000"/>
              </a:lnSpc>
              <a:spcBef>
                <a:spcPts val="600"/>
              </a:spcBef>
              <a:spcAft>
                <a:spcPts val="0"/>
              </a:spcAft>
              <a:buClr>
                <a:schemeClr val="accent1"/>
              </a:buClr>
              <a:buSzPts val="1100"/>
              <a:buFont typeface="Noto Sans Symbols"/>
              <a:buNone/>
              <a:defRPr sz="1000" b="0" i="0" u="none" strike="noStrike" cap="none">
                <a:solidFill>
                  <a:srgbClr val="595959"/>
                </a:solidFill>
                <a:latin typeface="Arial"/>
                <a:ea typeface="Arial"/>
                <a:cs typeface="Arial"/>
                <a:sym typeface="Arial"/>
              </a:defRPr>
            </a:lvl3pPr>
            <a:lvl4pPr marL="1828800" marR="0" lvl="3"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4pPr>
            <a:lvl5pPr marL="2286000" marR="0" lvl="4"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0" name="Google Shape;20;p2"/>
          <p:cNvSpPr txBox="1">
            <a:spLocks noGrp="1"/>
          </p:cNvSpPr>
          <p:nvPr>
            <p:ph type="dt" idx="10"/>
          </p:nvPr>
        </p:nvSpPr>
        <p:spPr>
          <a:xfrm>
            <a:off x="6781800" y="6275387"/>
            <a:ext cx="981074"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21" name="Google Shape;21;p2"/>
          <p:cNvSpPr txBox="1">
            <a:spLocks noGrp="1"/>
          </p:cNvSpPr>
          <p:nvPr>
            <p:ph type="ftr" idx="11"/>
          </p:nvPr>
        </p:nvSpPr>
        <p:spPr>
          <a:xfrm>
            <a:off x="265112" y="6275387"/>
            <a:ext cx="5983285"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22" name="Google Shape;22;p2"/>
          <p:cNvSpPr txBox="1">
            <a:spLocks noGrp="1"/>
          </p:cNvSpPr>
          <p:nvPr>
            <p:ph type="sldNum" idx="12"/>
          </p:nvPr>
        </p:nvSpPr>
        <p:spPr>
          <a:xfrm>
            <a:off x="7897813" y="6275387"/>
            <a:ext cx="99059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549275" y="533400"/>
            <a:ext cx="8042273" cy="911224"/>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1" name="Google Shape;11;p1"/>
          <p:cNvSpPr txBox="1">
            <a:spLocks noGrp="1"/>
          </p:cNvSpPr>
          <p:nvPr>
            <p:ph type="body" idx="1"/>
          </p:nvPr>
        </p:nvSpPr>
        <p:spPr>
          <a:xfrm>
            <a:off x="549275" y="1600200"/>
            <a:ext cx="8042273" cy="4343400"/>
          </a:xfrm>
          <a:prstGeom prst="rect">
            <a:avLst/>
          </a:prstGeom>
          <a:noFill/>
          <a:ln>
            <a:noFill/>
          </a:ln>
        </p:spPr>
        <p:txBody>
          <a:bodyPr spcFirstLastPara="1" wrap="square" lIns="91425" tIns="91425" rIns="91425" bIns="91425" anchor="t" anchorCtr="0">
            <a:noAutofit/>
          </a:bodyPr>
          <a:lstStyle>
            <a:lvl1pPr marL="457200" marR="0" lvl="0" indent="-396240" algn="l" rtl="0">
              <a:lnSpc>
                <a:spcPct val="100000"/>
              </a:lnSpc>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914400" marR="0" lvl="1" indent="-382269" algn="l" rtl="0">
              <a:lnSpc>
                <a:spcPct val="100000"/>
              </a:lnSpc>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1371600" marR="0" lvl="2"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781800" y="6275387"/>
            <a:ext cx="981074" cy="365125"/>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265112" y="6275387"/>
            <a:ext cx="5983285"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7897813" y="6275387"/>
            <a:ext cx="99059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hyperlink" Target="http://www.sciencelearn.org.nz/"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www.sciencelearn.org.nz/" TargetMode="External"/><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jpg"/><Relationship Id="rId4" Type="http://schemas.openxmlformats.org/officeDocument/2006/relationships/image" Target="../media/image18.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hyperlink" Target="http://www.doc.govt.nz/education-marine-reserve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www.sciencelearn.org.nz/" TargetMode="External"/><Relationship Id="rId7" Type="http://schemas.openxmlformats.org/officeDocument/2006/relationships/image" Target="../media/image31.png"/><Relationship Id="rId12"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36.jp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www.sciencelearn.org.nz/"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www.sciencelearn.org.nz/" TargetMode="External"/><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6.jpg"/><Relationship Id="rId13" Type="http://schemas.openxmlformats.org/officeDocument/2006/relationships/hyperlink" Target="https://www.doc.govt.nz/education" TargetMode="External"/><Relationship Id="rId18" Type="http://schemas.openxmlformats.org/officeDocument/2006/relationships/hyperlink" Target="http://www.facebook.com/nzsciencelearn" TargetMode="External"/><Relationship Id="rId3" Type="http://schemas.openxmlformats.org/officeDocument/2006/relationships/image" Target="../media/image51.jpg"/><Relationship Id="rId21" Type="http://schemas.openxmlformats.org/officeDocument/2006/relationships/hyperlink" Target="https://www.youngoceanexplorers.com/" TargetMode="External"/><Relationship Id="rId7" Type="http://schemas.openxmlformats.org/officeDocument/2006/relationships/image" Target="../media/image55.jpg"/><Relationship Id="rId12" Type="http://schemas.openxmlformats.org/officeDocument/2006/relationships/image" Target="../media/image60.png"/><Relationship Id="rId17" Type="http://schemas.openxmlformats.org/officeDocument/2006/relationships/hyperlink" Target="mailto:enquiries@sciencelearn.org.nz" TargetMode="External"/><Relationship Id="rId2" Type="http://schemas.openxmlformats.org/officeDocument/2006/relationships/notesSlide" Target="../notesSlides/notesSlide21.xml"/><Relationship Id="rId16" Type="http://schemas.openxmlformats.org/officeDocument/2006/relationships/image" Target="../media/image61.jpg"/><Relationship Id="rId20" Type="http://schemas.openxmlformats.org/officeDocument/2006/relationships/hyperlink" Target="http://www.instagram.com/sciencelearninghubnz" TargetMode="External"/><Relationship Id="rId1" Type="http://schemas.openxmlformats.org/officeDocument/2006/relationships/slideLayout" Target="../slideLayouts/slideLayout1.xml"/><Relationship Id="rId6" Type="http://schemas.openxmlformats.org/officeDocument/2006/relationships/image" Target="../media/image54.jpg"/><Relationship Id="rId11" Type="http://schemas.openxmlformats.org/officeDocument/2006/relationships/image" Target="../media/image59.jpg"/><Relationship Id="rId5" Type="http://schemas.openxmlformats.org/officeDocument/2006/relationships/image" Target="../media/image53.jpg"/><Relationship Id="rId15" Type="http://schemas.openxmlformats.org/officeDocument/2006/relationships/image" Target="../media/image7.png"/><Relationship Id="rId10" Type="http://schemas.openxmlformats.org/officeDocument/2006/relationships/image" Target="../media/image58.png"/><Relationship Id="rId19" Type="http://schemas.openxmlformats.org/officeDocument/2006/relationships/hyperlink" Target="https://nz.pinterest.com/nzsciencelearn/" TargetMode="External"/><Relationship Id="rId4" Type="http://schemas.openxmlformats.org/officeDocument/2006/relationships/image" Target="../media/image52.jpg"/><Relationship Id="rId9" Type="http://schemas.openxmlformats.org/officeDocument/2006/relationships/image" Target="../media/image57.jpg"/><Relationship Id="rId14" Type="http://schemas.openxmlformats.org/officeDocument/2006/relationships/hyperlink" Target="https://www.doc.govt.nz/get-involved/conservation-education/resources/protecting-our-marine-world/" TargetMode="External"/><Relationship Id="rId22"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hyperlink" Target="http://www.sciencelearn.org.nz/" TargetMode="External"/><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hyperlink" Target="http://www.sciencelearn.org.nz/"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8" name="Google Shape;28;p3"/>
          <p:cNvSpPr txBox="1"/>
          <p:nvPr/>
        </p:nvSpPr>
        <p:spPr>
          <a:xfrm>
            <a:off x="23813" y="390525"/>
            <a:ext cx="6934199"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29" name="Google Shape;29;p3"/>
          <p:cNvSpPr txBox="1"/>
          <p:nvPr/>
        </p:nvSpPr>
        <p:spPr>
          <a:xfrm>
            <a:off x="468069" y="4762166"/>
            <a:ext cx="8218731" cy="37679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1859C"/>
              </a:buClr>
              <a:buSzPts val="600"/>
              <a:buFont typeface="Arial"/>
              <a:buNone/>
            </a:pPr>
            <a:r>
              <a:rPr lang="en-AU" sz="2400" b="1" i="0" u="none" strike="noStrike" cap="none">
                <a:solidFill>
                  <a:srgbClr val="31859C"/>
                </a:solidFill>
                <a:latin typeface="Arial"/>
                <a:ea typeface="Arial"/>
                <a:cs typeface="Arial"/>
                <a:sym typeface="Arial"/>
              </a:rPr>
              <a:t>Lyn Rogers and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31859C"/>
              </a:buClr>
              <a:buSzPts val="600"/>
              <a:buFont typeface="Arial"/>
              <a:buNone/>
            </a:pPr>
            <a:r>
              <a:rPr lang="en-AU" sz="2400" b="1" i="0" u="none" strike="noStrike" cap="none">
                <a:solidFill>
                  <a:srgbClr val="31859C"/>
                </a:solidFill>
                <a:latin typeface="Arial"/>
                <a:ea typeface="Arial"/>
                <a:cs typeface="Arial"/>
                <a:sym typeface="Arial"/>
              </a:rPr>
              <a:t> Steve Hathaway (Young Ocean Explorers)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31859C"/>
              </a:buClr>
              <a:buSzPts val="600"/>
              <a:buFont typeface="Arial"/>
              <a:buNone/>
            </a:pPr>
            <a:r>
              <a:rPr lang="en-AU" sz="2400" b="1" i="0" u="none" strike="noStrike" cap="none">
                <a:solidFill>
                  <a:srgbClr val="31859C"/>
                </a:solidFill>
                <a:latin typeface="Arial"/>
                <a:ea typeface="Arial"/>
                <a:cs typeface="Arial"/>
                <a:sym typeface="Arial"/>
              </a:rPr>
              <a:t>4–4.45pm Thursday 22 February</a:t>
            </a:r>
            <a:endParaRPr sz="2400" b="1" i="0" u="none" strike="noStrike" cap="none">
              <a:solidFill>
                <a:srgbClr val="31859C"/>
              </a:solidFill>
              <a:latin typeface="Arial"/>
              <a:ea typeface="Arial"/>
              <a:cs typeface="Arial"/>
              <a:sym typeface="Arial"/>
            </a:endParaRPr>
          </a:p>
        </p:txBody>
      </p:sp>
      <p:sp>
        <p:nvSpPr>
          <p:cNvPr id="30" name="Google Shape;30;p3"/>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dirty="0">
                <a:solidFill>
                  <a:schemeClr val="accent2"/>
                </a:solidFill>
                <a:latin typeface="Verdana"/>
                <a:ea typeface="Verdana"/>
                <a:cs typeface="Verdana"/>
                <a:sym typeface="Verdana"/>
              </a:rPr>
              <a:t>© Copyright. University of Waikato. All Rights Reserved | </a:t>
            </a:r>
            <a:r>
              <a:rPr lang="en-AU" sz="1000" b="0" i="0" u="sng" strike="noStrike" cap="none" dirty="0">
                <a:solidFill>
                  <a:schemeClr val="hlink"/>
                </a:solidFill>
                <a:latin typeface="Verdana"/>
                <a:ea typeface="Verdana"/>
                <a:cs typeface="Verdana"/>
                <a:sym typeface="Verdana"/>
                <a:hlinkClick r:id="rId3"/>
              </a:rPr>
              <a:t>www.sciencelearn.org.nz</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dirty="0">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3"/>
            </a:endParaRPr>
          </a:p>
        </p:txBody>
      </p:sp>
      <p:pic>
        <p:nvPicPr>
          <p:cNvPr id="31" name="Google Shape;31;p3" descr="PLD_marine_Riley-and-Steve-Hathaway.jpg"/>
          <p:cNvPicPr preferRelativeResize="0"/>
          <p:nvPr/>
        </p:nvPicPr>
        <p:blipFill rotWithShape="1">
          <a:blip r:embed="rId4">
            <a:alphaModFix/>
          </a:blip>
          <a:srcRect/>
          <a:stretch/>
        </p:blipFill>
        <p:spPr>
          <a:xfrm>
            <a:off x="2175242" y="1172349"/>
            <a:ext cx="4621220" cy="3465915"/>
          </a:xfrm>
          <a:prstGeom prst="rect">
            <a:avLst/>
          </a:prstGeom>
          <a:noFill/>
          <a:ln>
            <a:noFill/>
          </a:ln>
        </p:spPr>
      </p:pic>
      <p:sp>
        <p:nvSpPr>
          <p:cNvPr id="32" name="Google Shape;32;p3"/>
          <p:cNvSpPr txBox="1"/>
          <p:nvPr/>
        </p:nvSpPr>
        <p:spPr>
          <a:xfrm>
            <a:off x="5149850" y="4239425"/>
            <a:ext cx="1646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1200" b="0" i="0" u="none" strike="noStrike" cap="none">
                <a:solidFill>
                  <a:srgbClr val="FFFFFF"/>
                </a:solidFill>
                <a:latin typeface="Arial"/>
                <a:ea typeface="Arial"/>
                <a:cs typeface="Arial"/>
                <a:sym typeface="Arial"/>
              </a:rPr>
              <a:t>© Steve Hathaway</a:t>
            </a:r>
            <a:endParaRPr sz="1400" b="0" i="0" u="none" strike="noStrike" cap="none">
              <a:solidFill>
                <a:srgbClr val="000000"/>
              </a:solidFill>
              <a:latin typeface="Arial"/>
              <a:ea typeface="Arial"/>
              <a:cs typeface="Arial"/>
              <a:sym typeface="Arial"/>
            </a:endParaRPr>
          </a:p>
        </p:txBody>
      </p:sp>
      <p:sp>
        <p:nvSpPr>
          <p:cNvPr id="33" name="Google Shape;33;p3"/>
          <p:cNvSpPr txBox="1"/>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Diving into marine resources</a:t>
            </a:r>
            <a:endParaRPr sz="3200" b="1" i="0" u="none" strike="noStrike" cap="none">
              <a:solidFill>
                <a:schemeClr val="accen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2" descr="Screen Shot 2018-02-01 at 12.25.04 pm.png"/>
          <p:cNvPicPr preferRelativeResize="0"/>
          <p:nvPr/>
        </p:nvPicPr>
        <p:blipFill rotWithShape="1">
          <a:blip r:embed="rId3">
            <a:alphaModFix/>
          </a:blip>
          <a:srcRect/>
          <a:stretch/>
        </p:blipFill>
        <p:spPr>
          <a:xfrm>
            <a:off x="8005857" y="5974601"/>
            <a:ext cx="1010386" cy="758855"/>
          </a:xfrm>
          <a:prstGeom prst="rect">
            <a:avLst/>
          </a:prstGeom>
          <a:noFill/>
          <a:ln>
            <a:noFill/>
          </a:ln>
        </p:spPr>
      </p:pic>
      <p:sp>
        <p:nvSpPr>
          <p:cNvPr id="127" name="Google Shape;127;p12"/>
          <p:cNvSpPr txBox="1"/>
          <p:nvPr/>
        </p:nvSpPr>
        <p:spPr>
          <a:xfrm>
            <a:off x="0" y="649287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4"/>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4"/>
            </a:endParaRPr>
          </a:p>
        </p:txBody>
      </p:sp>
      <p:sp>
        <p:nvSpPr>
          <p:cNvPr id="128" name="Google Shape;128;p12"/>
          <p:cNvSpPr txBox="1"/>
          <p:nvPr/>
        </p:nvSpPr>
        <p:spPr>
          <a:xfrm>
            <a:off x="658950" y="90000"/>
            <a:ext cx="7826100" cy="1023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AU" sz="3200" b="1" i="0" u="none" strike="noStrike" cap="none">
                <a:solidFill>
                  <a:schemeClr val="accent1"/>
                </a:solidFill>
                <a:latin typeface="Calibri"/>
                <a:ea typeface="Calibri"/>
                <a:cs typeface="Calibri"/>
                <a:sym typeface="Calibri"/>
              </a:rPr>
              <a:t>Young Ocean Explorers – an assignment</a:t>
            </a:r>
            <a:endParaRPr sz="1400" b="0" i="0" u="none" strike="noStrike" cap="none">
              <a:solidFill>
                <a:srgbClr val="000000"/>
              </a:solidFill>
              <a:latin typeface="Arial"/>
              <a:ea typeface="Arial"/>
              <a:cs typeface="Arial"/>
              <a:sym typeface="Arial"/>
            </a:endParaRPr>
          </a:p>
        </p:txBody>
      </p:sp>
      <p:sp>
        <p:nvSpPr>
          <p:cNvPr id="129" name="Google Shape;129;p12"/>
          <p:cNvSpPr txBox="1"/>
          <p:nvPr/>
        </p:nvSpPr>
        <p:spPr>
          <a:xfrm>
            <a:off x="6063125" y="5712175"/>
            <a:ext cx="2536800" cy="33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1400" b="0" i="0" u="none" strike="noStrike" cap="none">
                <a:solidFill>
                  <a:schemeClr val="dk1"/>
                </a:solidFill>
                <a:latin typeface="Arial"/>
                <a:ea typeface="Arial"/>
                <a:cs typeface="Arial"/>
                <a:sym typeface="Arial"/>
              </a:rPr>
              <a:t>© Steve Hathaway </a:t>
            </a:r>
            <a:endParaRPr sz="1400" b="0" i="0" u="none" strike="noStrike" cap="none">
              <a:solidFill>
                <a:srgbClr val="000000"/>
              </a:solidFill>
              <a:latin typeface="Arial"/>
              <a:ea typeface="Arial"/>
              <a:cs typeface="Arial"/>
              <a:sym typeface="Arial"/>
            </a:endParaRPr>
          </a:p>
        </p:txBody>
      </p:sp>
      <p:pic>
        <p:nvPicPr>
          <p:cNvPr id="130" name="Google Shape;130;p12" descr="Frame grab.png"/>
          <p:cNvPicPr preferRelativeResize="0"/>
          <p:nvPr/>
        </p:nvPicPr>
        <p:blipFill rotWithShape="1">
          <a:blip r:embed="rId5">
            <a:alphaModFix/>
          </a:blip>
          <a:srcRect/>
          <a:stretch/>
        </p:blipFill>
        <p:spPr>
          <a:xfrm>
            <a:off x="418354" y="1013117"/>
            <a:ext cx="8382000" cy="473452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3"/>
          <p:cNvSpPr txBox="1">
            <a:spLocks noGrp="1"/>
          </p:cNvSpPr>
          <p:nvPr>
            <p:ph type="title"/>
          </p:nvPr>
        </p:nvSpPr>
        <p:spPr>
          <a:xfrm>
            <a:off x="480956" y="-98632"/>
            <a:ext cx="8229600" cy="1473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Who else is involved? – a sampling</a:t>
            </a:r>
            <a:endParaRPr sz="3200" b="1" i="0" u="none" strike="noStrike" cap="none">
              <a:solidFill>
                <a:schemeClr val="accent1"/>
              </a:solidFill>
              <a:latin typeface="Calibri"/>
              <a:ea typeface="Calibri"/>
              <a:cs typeface="Calibri"/>
              <a:sym typeface="Calibri"/>
            </a:endParaRPr>
          </a:p>
        </p:txBody>
      </p:sp>
      <p:sp>
        <p:nvSpPr>
          <p:cNvPr id="137" name="Google Shape;137;p13"/>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138" name="Google Shape;138;p13"/>
          <p:cNvSpPr txBox="1"/>
          <p:nvPr/>
        </p:nvSpPr>
        <p:spPr>
          <a:xfrm>
            <a:off x="4411090" y="3174801"/>
            <a:ext cx="18466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9" name="Google Shape;139;p13" descr="Screen Shot 2018-02-01 at 1.56.29 pm.png"/>
          <p:cNvPicPr preferRelativeResize="0"/>
          <p:nvPr/>
        </p:nvPicPr>
        <p:blipFill rotWithShape="1">
          <a:blip r:embed="rId4">
            <a:alphaModFix/>
          </a:blip>
          <a:srcRect/>
          <a:stretch/>
        </p:blipFill>
        <p:spPr>
          <a:xfrm>
            <a:off x="2550039" y="972527"/>
            <a:ext cx="2028312" cy="3604232"/>
          </a:xfrm>
          <a:prstGeom prst="rect">
            <a:avLst/>
          </a:prstGeom>
          <a:noFill/>
          <a:ln>
            <a:noFill/>
          </a:ln>
        </p:spPr>
      </p:pic>
      <p:pic>
        <p:nvPicPr>
          <p:cNvPr id="140" name="Google Shape;140;p13" descr="Screen Shot 2018-02-01 at 1.26.10 pm.png"/>
          <p:cNvPicPr preferRelativeResize="0"/>
          <p:nvPr/>
        </p:nvPicPr>
        <p:blipFill rotWithShape="1">
          <a:blip r:embed="rId5">
            <a:alphaModFix/>
          </a:blip>
          <a:srcRect/>
          <a:stretch/>
        </p:blipFill>
        <p:spPr>
          <a:xfrm>
            <a:off x="226192" y="971718"/>
            <a:ext cx="2238672" cy="3605841"/>
          </a:xfrm>
          <a:prstGeom prst="rect">
            <a:avLst/>
          </a:prstGeom>
          <a:noFill/>
          <a:ln>
            <a:noFill/>
          </a:ln>
        </p:spPr>
      </p:pic>
      <p:pic>
        <p:nvPicPr>
          <p:cNvPr id="141" name="Google Shape;141;p13" descr="Screen Shot 2018-02-01 at 1.34.38 pm.png"/>
          <p:cNvPicPr preferRelativeResize="0"/>
          <p:nvPr/>
        </p:nvPicPr>
        <p:blipFill rotWithShape="1">
          <a:blip r:embed="rId6">
            <a:alphaModFix/>
          </a:blip>
          <a:srcRect/>
          <a:stretch/>
        </p:blipFill>
        <p:spPr>
          <a:xfrm>
            <a:off x="4707114" y="1032127"/>
            <a:ext cx="2061349" cy="3485014"/>
          </a:xfrm>
          <a:prstGeom prst="rect">
            <a:avLst/>
          </a:prstGeom>
          <a:noFill/>
          <a:ln>
            <a:noFill/>
          </a:ln>
        </p:spPr>
      </p:pic>
      <p:pic>
        <p:nvPicPr>
          <p:cNvPr id="142" name="Google Shape;142;p13" descr="Screen Shot 2018-02-01 at 2.21.34 pm.png"/>
          <p:cNvPicPr preferRelativeResize="0"/>
          <p:nvPr/>
        </p:nvPicPr>
        <p:blipFill rotWithShape="1">
          <a:blip r:embed="rId7">
            <a:alphaModFix/>
          </a:blip>
          <a:srcRect/>
          <a:stretch/>
        </p:blipFill>
        <p:spPr>
          <a:xfrm>
            <a:off x="4157233" y="5177179"/>
            <a:ext cx="4458692" cy="1218067"/>
          </a:xfrm>
          <a:prstGeom prst="rect">
            <a:avLst/>
          </a:prstGeom>
          <a:noFill/>
          <a:ln w="9525" cap="flat" cmpd="sng">
            <a:solidFill>
              <a:srgbClr val="000000"/>
            </a:solidFill>
            <a:prstDash val="solid"/>
            <a:round/>
            <a:headEnd type="none" w="sm" len="sm"/>
            <a:tailEnd type="none" w="sm" len="sm"/>
          </a:ln>
        </p:spPr>
      </p:pic>
      <p:pic>
        <p:nvPicPr>
          <p:cNvPr id="143" name="Google Shape;143;p13" descr="Screen Shot 2018-02-01 at 2.47.02 pm.png"/>
          <p:cNvPicPr preferRelativeResize="0"/>
          <p:nvPr/>
        </p:nvPicPr>
        <p:blipFill rotWithShape="1">
          <a:blip r:embed="rId8">
            <a:alphaModFix/>
          </a:blip>
          <a:srcRect/>
          <a:stretch/>
        </p:blipFill>
        <p:spPr>
          <a:xfrm>
            <a:off x="455455" y="5177175"/>
            <a:ext cx="3195222" cy="1218075"/>
          </a:xfrm>
          <a:prstGeom prst="rect">
            <a:avLst/>
          </a:prstGeom>
          <a:noFill/>
          <a:ln w="9525" cap="flat" cmpd="sng">
            <a:solidFill>
              <a:srgbClr val="000000"/>
            </a:solidFill>
            <a:prstDash val="solid"/>
            <a:round/>
            <a:headEnd type="none" w="sm" len="sm"/>
            <a:tailEnd type="none" w="sm" len="sm"/>
          </a:ln>
        </p:spPr>
      </p:pic>
      <p:pic>
        <p:nvPicPr>
          <p:cNvPr id="144" name="Google Shape;144;p13" descr="Screen Shot 2018-02-01 at 2.16.20 pm.png"/>
          <p:cNvPicPr preferRelativeResize="0"/>
          <p:nvPr/>
        </p:nvPicPr>
        <p:blipFill rotWithShape="1">
          <a:blip r:embed="rId9">
            <a:alphaModFix/>
          </a:blip>
          <a:srcRect/>
          <a:stretch/>
        </p:blipFill>
        <p:spPr>
          <a:xfrm>
            <a:off x="7019962" y="3405875"/>
            <a:ext cx="1595959" cy="1473200"/>
          </a:xfrm>
          <a:prstGeom prst="rect">
            <a:avLst/>
          </a:prstGeom>
          <a:noFill/>
          <a:ln w="9525" cap="flat" cmpd="sng">
            <a:solidFill>
              <a:srgbClr val="000000"/>
            </a:solidFill>
            <a:prstDash val="solid"/>
            <a:round/>
            <a:headEnd type="none" w="sm" len="sm"/>
            <a:tailEnd type="none" w="sm" len="sm"/>
          </a:ln>
        </p:spPr>
      </p:pic>
      <p:pic>
        <p:nvPicPr>
          <p:cNvPr id="145" name="Google Shape;145;p13"/>
          <p:cNvPicPr preferRelativeResize="0"/>
          <p:nvPr/>
        </p:nvPicPr>
        <p:blipFill rotWithShape="1">
          <a:blip r:embed="rId10">
            <a:alphaModFix/>
          </a:blip>
          <a:srcRect/>
          <a:stretch/>
        </p:blipFill>
        <p:spPr>
          <a:xfrm>
            <a:off x="6897249" y="1134113"/>
            <a:ext cx="1964276" cy="1473200"/>
          </a:xfrm>
          <a:prstGeom prst="rect">
            <a:avLst/>
          </a:prstGeom>
          <a:noFill/>
          <a:ln w="9525" cap="flat" cmpd="sng">
            <a:solidFill>
              <a:srgbClr val="000000"/>
            </a:solidFill>
            <a:prstDash val="solid"/>
            <a:round/>
            <a:headEnd type="none" w="sm" len="sm"/>
            <a:tailEnd type="none" w="sm" len="sm"/>
          </a:ln>
        </p:spPr>
      </p:pic>
      <p:sp>
        <p:nvSpPr>
          <p:cNvPr id="146" name="Google Shape;146;p13"/>
          <p:cNvSpPr txBox="1"/>
          <p:nvPr/>
        </p:nvSpPr>
        <p:spPr>
          <a:xfrm>
            <a:off x="607225" y="3482575"/>
            <a:ext cx="5791500" cy="15969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AU" sz="2400" b="0" i="0" u="none" strike="noStrike" cap="none">
                <a:solidFill>
                  <a:schemeClr val="dk1"/>
                </a:solidFill>
                <a:latin typeface="Arial"/>
                <a:ea typeface="Arial"/>
                <a:cs typeface="Arial"/>
                <a:sym typeface="Arial"/>
              </a:rPr>
              <a:t>“New Zealand’s coastal ecosystems are the most multi-valued, multi-used and contested ecosystems in the country.” </a:t>
            </a: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600"/>
              </a:spcBef>
              <a:spcAft>
                <a:spcPts val="0"/>
              </a:spcAft>
              <a:buClr>
                <a:schemeClr val="dk1"/>
              </a:buClr>
              <a:buSzPts val="2000"/>
              <a:buFont typeface="Arial"/>
              <a:buNone/>
            </a:pPr>
            <a:r>
              <a:rPr lang="en-AU" sz="1800" b="0" i="1" u="none" strike="noStrike" cap="none">
                <a:solidFill>
                  <a:schemeClr val="dk1"/>
                </a:solidFill>
                <a:latin typeface="Arial"/>
                <a:ea typeface="Arial"/>
                <a:cs typeface="Arial"/>
                <a:sym typeface="Arial"/>
              </a:rPr>
              <a:t>(Professor Simon Thrush)</a:t>
            </a:r>
            <a:endParaRPr sz="18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0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13"/>
          <p:cNvSpPr txBox="1"/>
          <p:nvPr/>
        </p:nvSpPr>
        <p:spPr>
          <a:xfrm>
            <a:off x="1699700" y="2520725"/>
            <a:ext cx="765600" cy="3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1100"/>
              <a:buFont typeface="Arial"/>
              <a:buNone/>
            </a:pPr>
            <a:r>
              <a:rPr lang="en-AU" sz="1000" b="0" i="0" u="none" strike="noStrike" cap="none">
                <a:solidFill>
                  <a:schemeClr val="dk1"/>
                </a:solidFill>
                <a:latin typeface="Arial"/>
                <a:ea typeface="Arial"/>
                <a:cs typeface="Arial"/>
                <a:sym typeface="Arial"/>
              </a:rPr>
              <a:t>© NIWA</a:t>
            </a:r>
            <a:endParaRPr sz="1000" b="0" i="0" u="none" strike="noStrike" cap="none">
              <a:solidFill>
                <a:srgbClr val="000000"/>
              </a:solidFill>
              <a:latin typeface="Arial"/>
              <a:ea typeface="Arial"/>
              <a:cs typeface="Arial"/>
              <a:sym typeface="Arial"/>
            </a:endParaRPr>
          </a:p>
        </p:txBody>
      </p:sp>
      <p:sp>
        <p:nvSpPr>
          <p:cNvPr id="148" name="Google Shape;148;p13"/>
          <p:cNvSpPr txBox="1"/>
          <p:nvPr/>
        </p:nvSpPr>
        <p:spPr>
          <a:xfrm>
            <a:off x="3384925" y="2497225"/>
            <a:ext cx="1596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1100"/>
              <a:buFont typeface="Arial"/>
              <a:buNone/>
            </a:pPr>
            <a:r>
              <a:rPr lang="en-AU" sz="1000" b="0" i="0" u="none" strike="noStrike" cap="none">
                <a:solidFill>
                  <a:schemeClr val="dk1"/>
                </a:solidFill>
                <a:latin typeface="Arial"/>
                <a:ea typeface="Arial"/>
                <a:cs typeface="Arial"/>
                <a:sym typeface="Arial"/>
              </a:rPr>
              <a:t>© Sharyn Smart </a:t>
            </a:r>
            <a:endParaRPr sz="1000" b="0" i="0" u="none" strike="noStrike" cap="none">
              <a:solidFill>
                <a:srgbClr val="000000"/>
              </a:solidFill>
              <a:latin typeface="Arial"/>
              <a:ea typeface="Arial"/>
              <a:cs typeface="Arial"/>
              <a:sym typeface="Arial"/>
            </a:endParaRPr>
          </a:p>
        </p:txBody>
      </p:sp>
      <p:sp>
        <p:nvSpPr>
          <p:cNvPr id="149" name="Google Shape;149;p13"/>
          <p:cNvSpPr txBox="1"/>
          <p:nvPr/>
        </p:nvSpPr>
        <p:spPr>
          <a:xfrm>
            <a:off x="5228125" y="2576825"/>
            <a:ext cx="1596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AU" sz="1000" b="0" i="0" u="none" strike="noStrike" cap="none">
                <a:solidFill>
                  <a:srgbClr val="000000"/>
                </a:solidFill>
                <a:latin typeface="Arial"/>
                <a:ea typeface="Arial"/>
                <a:cs typeface="Arial"/>
                <a:sym typeface="Arial"/>
              </a:rPr>
              <a:t>©Scottie Productions </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4"/>
          <p:cNvSpPr txBox="1"/>
          <p:nvPr/>
        </p:nvSpPr>
        <p:spPr>
          <a:xfrm>
            <a:off x="7087888" y="6002700"/>
            <a:ext cx="2056200" cy="8553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4"/>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Investigating Marine Reserves</a:t>
            </a:r>
            <a:endParaRPr sz="3200" b="1" i="0" u="none" strike="noStrike" cap="none">
              <a:solidFill>
                <a:schemeClr val="accent1"/>
              </a:solidFill>
              <a:latin typeface="Calibri"/>
              <a:ea typeface="Calibri"/>
              <a:cs typeface="Calibri"/>
              <a:sym typeface="Calibri"/>
            </a:endParaRPr>
          </a:p>
        </p:txBody>
      </p:sp>
      <p:sp>
        <p:nvSpPr>
          <p:cNvPr id="157" name="Google Shape;157;p14"/>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158" name="Google Shape;158;p14"/>
          <p:cNvSpPr/>
          <p:nvPr/>
        </p:nvSpPr>
        <p:spPr>
          <a:xfrm>
            <a:off x="457200" y="1026525"/>
            <a:ext cx="4327800" cy="536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2000" b="1" i="0" u="none" strike="noStrike" cap="none">
                <a:solidFill>
                  <a:schemeClr val="accent1"/>
                </a:solidFill>
                <a:latin typeface="Arial"/>
                <a:ea typeface="Arial"/>
                <a:cs typeface="Arial"/>
                <a:sym typeface="Arial"/>
              </a:rPr>
              <a:t>This is:</a:t>
            </a:r>
            <a:endParaRPr sz="2000" b="1" i="0" u="none" strike="noStrike" cap="none">
              <a:solidFill>
                <a:schemeClr val="accent1"/>
              </a:solidFill>
              <a:latin typeface="Arial"/>
              <a:ea typeface="Arial"/>
              <a:cs typeface="Arial"/>
              <a:sym typeface="Arial"/>
            </a:endParaRPr>
          </a:p>
          <a:p>
            <a:pPr marL="457200" marR="0" lvl="0" indent="-3556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an integrated curriculum teaching resource that explores New Zealand’s marine reserves as a real-life context for learning</a:t>
            </a:r>
            <a:endParaRPr sz="2000" b="0" i="0" u="none" strike="noStrike" cap="none">
              <a:solidFill>
                <a:schemeClr val="dk1"/>
              </a:solidFill>
              <a:latin typeface="Arial"/>
              <a:ea typeface="Arial"/>
              <a:cs typeface="Arial"/>
              <a:sym typeface="Arial"/>
            </a:endParaRPr>
          </a:p>
          <a:p>
            <a:pPr marL="457200" marR="0" lvl="0" indent="-3556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developed for primary school students and teachers, linking to the New Zealand Curriculum at levels 1–4 </a:t>
            </a:r>
            <a:endParaRPr sz="2000" b="0" i="0" u="none" strike="noStrike" cap="none">
              <a:solidFill>
                <a:schemeClr val="dk1"/>
              </a:solidFill>
              <a:latin typeface="Arial"/>
              <a:ea typeface="Arial"/>
              <a:cs typeface="Arial"/>
              <a:sym typeface="Arial"/>
            </a:endParaRPr>
          </a:p>
          <a:p>
            <a:pPr marL="457200" marR="0" lvl="0" indent="-3556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able to be adapted for use at various levels </a:t>
            </a:r>
            <a:endParaRPr sz="2000" b="0" i="0" u="none" strike="noStrike" cap="none">
              <a:solidFill>
                <a:schemeClr val="dk1"/>
              </a:solidFill>
              <a:latin typeface="Arial"/>
              <a:ea typeface="Arial"/>
              <a:cs typeface="Arial"/>
              <a:sym typeface="Arial"/>
            </a:endParaRPr>
          </a:p>
          <a:p>
            <a:pPr marL="457200" marR="0" lvl="0" indent="-355600" algn="l" rtl="0">
              <a:lnSpc>
                <a:spcPct val="100000"/>
              </a:lnSpc>
              <a:spcBef>
                <a:spcPts val="600"/>
              </a:spcBef>
              <a:spcAft>
                <a:spcPts val="0"/>
              </a:spcAft>
              <a:buClr>
                <a:schemeClr val="dk1"/>
              </a:buClr>
              <a:buSzPts val="2000"/>
              <a:buFont typeface="Arial"/>
              <a:buChar char="●"/>
            </a:pPr>
            <a:r>
              <a:rPr lang="en-AU" sz="2000" b="0" i="0" u="none" strike="noStrike" cap="none">
                <a:solidFill>
                  <a:schemeClr val="dk1"/>
                </a:solidFill>
                <a:latin typeface="Arial"/>
                <a:ea typeface="Arial"/>
                <a:cs typeface="Arial"/>
                <a:sym typeface="Arial"/>
              </a:rPr>
              <a:t>available at </a:t>
            </a:r>
            <a:r>
              <a:rPr lang="en-AU" sz="1800" b="1" i="0" u="sng" strike="noStrike" cap="none">
                <a:solidFill>
                  <a:schemeClr val="hlink"/>
                </a:solidFill>
                <a:highlight>
                  <a:srgbClr val="FFFFFF"/>
                </a:highlight>
                <a:latin typeface="Arial"/>
                <a:ea typeface="Arial"/>
                <a:cs typeface="Arial"/>
                <a:sym typeface="Arial"/>
                <a:hlinkClick r:id="rId4"/>
              </a:rPr>
              <a:t>www.doc.govt.nz/education-marine-reserves</a:t>
            </a:r>
            <a:endParaRPr sz="1800" b="0" i="0" u="none" strike="noStrike" cap="none">
              <a:solidFill>
                <a:schemeClr val="dk1"/>
              </a:solidFill>
              <a:latin typeface="Arial"/>
              <a:ea typeface="Arial"/>
              <a:cs typeface="Arial"/>
              <a:sym typeface="Arial"/>
            </a:endParaRPr>
          </a:p>
        </p:txBody>
      </p:sp>
      <p:pic>
        <p:nvPicPr>
          <p:cNvPr id="159" name="Google Shape;159;p14"/>
          <p:cNvPicPr preferRelativeResize="0"/>
          <p:nvPr/>
        </p:nvPicPr>
        <p:blipFill rotWithShape="1">
          <a:blip r:embed="rId5">
            <a:alphaModFix/>
          </a:blip>
          <a:srcRect/>
          <a:stretch/>
        </p:blipFill>
        <p:spPr>
          <a:xfrm>
            <a:off x="7124159" y="6055911"/>
            <a:ext cx="1983675" cy="748874"/>
          </a:xfrm>
          <a:prstGeom prst="rect">
            <a:avLst/>
          </a:prstGeom>
          <a:noFill/>
          <a:ln w="9525" cap="flat" cmpd="sng">
            <a:solidFill>
              <a:srgbClr val="FFFFFF"/>
            </a:solidFill>
            <a:prstDash val="solid"/>
            <a:round/>
            <a:headEnd type="none" w="sm" len="sm"/>
            <a:tailEnd type="none" w="sm" len="sm"/>
          </a:ln>
        </p:spPr>
      </p:pic>
      <p:sp>
        <p:nvSpPr>
          <p:cNvPr id="160" name="Google Shape;160;p14"/>
          <p:cNvSpPr txBox="1"/>
          <p:nvPr/>
        </p:nvSpPr>
        <p:spPr>
          <a:xfrm>
            <a:off x="5215900" y="5815350"/>
            <a:ext cx="1344600" cy="32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AU" sz="1400" b="0" i="0" u="none" strike="noStrike" cap="none">
                <a:solidFill>
                  <a:srgbClr val="000000"/>
                </a:solidFill>
                <a:latin typeface="Arial"/>
                <a:ea typeface="Arial"/>
                <a:cs typeface="Arial"/>
                <a:sym typeface="Arial"/>
              </a:rPr>
              <a:t>© DOC</a:t>
            </a:r>
            <a:endParaRPr sz="1400" b="0" i="0" u="none" strike="noStrike" cap="none">
              <a:solidFill>
                <a:srgbClr val="000000"/>
              </a:solidFill>
              <a:latin typeface="Arial"/>
              <a:ea typeface="Arial"/>
              <a:cs typeface="Arial"/>
              <a:sym typeface="Arial"/>
            </a:endParaRPr>
          </a:p>
        </p:txBody>
      </p:sp>
      <p:pic>
        <p:nvPicPr>
          <p:cNvPr id="161" name="Google Shape;161;p14" descr="Investigating marine reserves cover.pdf"/>
          <p:cNvPicPr preferRelativeResize="0"/>
          <p:nvPr/>
        </p:nvPicPr>
        <p:blipFill rotWithShape="1">
          <a:blip r:embed="rId6">
            <a:alphaModFix/>
          </a:blip>
          <a:srcRect/>
          <a:stretch/>
        </p:blipFill>
        <p:spPr>
          <a:xfrm>
            <a:off x="5209596" y="977899"/>
            <a:ext cx="3489904" cy="493865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5"/>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Investigating Marine Reserves</a:t>
            </a:r>
            <a:endParaRPr sz="3200" b="1" i="0" u="none" strike="noStrike" cap="none">
              <a:solidFill>
                <a:schemeClr val="accent1"/>
              </a:solidFill>
              <a:latin typeface="Calibri"/>
              <a:ea typeface="Calibri"/>
              <a:cs typeface="Calibri"/>
              <a:sym typeface="Calibri"/>
            </a:endParaRPr>
          </a:p>
        </p:txBody>
      </p:sp>
      <p:sp>
        <p:nvSpPr>
          <p:cNvPr id="168" name="Google Shape;168;p15"/>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169" name="Google Shape;169;p15"/>
          <p:cNvSpPr txBox="1"/>
          <p:nvPr/>
        </p:nvSpPr>
        <p:spPr>
          <a:xfrm>
            <a:off x="5433717" y="1711945"/>
            <a:ext cx="3377400" cy="2130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360"/>
              </a:spcBef>
              <a:spcAft>
                <a:spcPts val="0"/>
              </a:spcAft>
              <a:buClr>
                <a:schemeClr val="dk1"/>
              </a:buClr>
              <a:buSzPts val="1100"/>
              <a:buFont typeface="Arial"/>
              <a:buNone/>
            </a:pPr>
            <a:r>
              <a:rPr lang="en-AU" sz="2400" b="0" i="0" u="none" strike="noStrike" cap="none">
                <a:solidFill>
                  <a:schemeClr val="dk1"/>
                </a:solidFill>
                <a:latin typeface="Arial"/>
                <a:ea typeface="Arial"/>
                <a:cs typeface="Arial"/>
                <a:sym typeface="Arial"/>
              </a:rPr>
              <a:t>What are marine reserves?  </a:t>
            </a: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360"/>
              </a:spcBef>
              <a:spcAft>
                <a:spcPts val="0"/>
              </a:spcAft>
              <a:buClr>
                <a:schemeClr val="dk1"/>
              </a:buClr>
              <a:buSzPts val="1100"/>
              <a:buFont typeface="Arial"/>
              <a:buNone/>
            </a:pPr>
            <a:r>
              <a:rPr lang="en-AU" sz="2400" b="0" i="0" u="none" strike="noStrike" cap="none">
                <a:solidFill>
                  <a:schemeClr val="dk1"/>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360"/>
              </a:spcBef>
              <a:spcAft>
                <a:spcPts val="0"/>
              </a:spcAft>
              <a:buClr>
                <a:schemeClr val="dk1"/>
              </a:buClr>
              <a:buSzPts val="1100"/>
              <a:buFont typeface="Arial"/>
              <a:buNone/>
            </a:pPr>
            <a:r>
              <a:rPr lang="en-AU" sz="2400" b="0" i="0" u="none" strike="noStrike" cap="none">
                <a:solidFill>
                  <a:schemeClr val="dk1"/>
                </a:solidFill>
                <a:latin typeface="Arial"/>
                <a:ea typeface="Arial"/>
                <a:cs typeface="Arial"/>
                <a:sym typeface="Arial"/>
              </a:rPr>
              <a:t>Why are they important?</a:t>
            </a:r>
            <a:endParaRPr sz="2400" b="0" i="0" u="none" strike="noStrike" cap="none">
              <a:solidFill>
                <a:srgbClr val="000000"/>
              </a:solidFill>
              <a:latin typeface="Arial"/>
              <a:ea typeface="Arial"/>
              <a:cs typeface="Arial"/>
              <a:sym typeface="Arial"/>
            </a:endParaRPr>
          </a:p>
        </p:txBody>
      </p:sp>
      <p:pic>
        <p:nvPicPr>
          <p:cNvPr id="170" name="Google Shape;170;p15" descr="Screen Shot 2018-01-31 at 4.12.45 pm.png"/>
          <p:cNvPicPr preferRelativeResize="0"/>
          <p:nvPr/>
        </p:nvPicPr>
        <p:blipFill rotWithShape="1">
          <a:blip r:embed="rId4">
            <a:alphaModFix/>
          </a:blip>
          <a:srcRect/>
          <a:stretch/>
        </p:blipFill>
        <p:spPr>
          <a:xfrm>
            <a:off x="457200" y="982250"/>
            <a:ext cx="4661850" cy="5294950"/>
          </a:xfrm>
          <a:prstGeom prst="rect">
            <a:avLst/>
          </a:prstGeom>
          <a:noFill/>
          <a:ln w="12700" cap="flat" cmpd="sng">
            <a:solidFill>
              <a:schemeClr val="dk1"/>
            </a:solidFill>
            <a:prstDash val="solid"/>
            <a:round/>
            <a:headEnd type="none" w="sm" len="sm"/>
            <a:tailEnd type="none" w="sm" len="sm"/>
          </a:ln>
        </p:spPr>
      </p:pic>
      <p:pic>
        <p:nvPicPr>
          <p:cNvPr id="171" name="Google Shape;171;p15"/>
          <p:cNvPicPr preferRelativeResize="0"/>
          <p:nvPr/>
        </p:nvPicPr>
        <p:blipFill rotWithShape="1">
          <a:blip r:embed="rId5">
            <a:alphaModFix/>
          </a:blip>
          <a:srcRect/>
          <a:stretch/>
        </p:blipFill>
        <p:spPr>
          <a:xfrm>
            <a:off x="7160322" y="6109123"/>
            <a:ext cx="1983675" cy="748874"/>
          </a:xfrm>
          <a:prstGeom prst="rect">
            <a:avLst/>
          </a:prstGeom>
          <a:noFill/>
          <a:ln w="9525" cap="flat" cmpd="sng">
            <a:solidFill>
              <a:srgbClr val="000000"/>
            </a:solidFill>
            <a:prstDash val="solid"/>
            <a:round/>
            <a:headEnd type="none" w="sm" len="sm"/>
            <a:tailEnd type="none" w="sm" len="sm"/>
          </a:ln>
        </p:spPr>
      </p:pic>
      <p:sp>
        <p:nvSpPr>
          <p:cNvPr id="172" name="Google Shape;172;p15"/>
          <p:cNvSpPr txBox="1"/>
          <p:nvPr/>
        </p:nvSpPr>
        <p:spPr>
          <a:xfrm>
            <a:off x="7087888" y="6002700"/>
            <a:ext cx="2056200" cy="8553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3" name="Google Shape;173;p15"/>
          <p:cNvPicPr preferRelativeResize="0"/>
          <p:nvPr/>
        </p:nvPicPr>
        <p:blipFill rotWithShape="1">
          <a:blip r:embed="rId5">
            <a:alphaModFix/>
          </a:blip>
          <a:srcRect/>
          <a:stretch/>
        </p:blipFill>
        <p:spPr>
          <a:xfrm>
            <a:off x="7124159" y="6055923"/>
            <a:ext cx="1983675" cy="748874"/>
          </a:xfrm>
          <a:prstGeom prst="rect">
            <a:avLst/>
          </a:prstGeom>
          <a:noFill/>
          <a:ln w="9525" cap="flat" cmpd="sng">
            <a:solidFill>
              <a:srgbClr val="FFFFFF"/>
            </a:solidFill>
            <a:prstDash val="solid"/>
            <a:round/>
            <a:headEnd type="none" w="sm" len="sm"/>
            <a:tailEnd type="none" w="sm" len="sm"/>
          </a:ln>
        </p:spPr>
      </p:pic>
      <p:sp>
        <p:nvSpPr>
          <p:cNvPr id="174" name="Google Shape;174;p15"/>
          <p:cNvSpPr txBox="1"/>
          <p:nvPr/>
        </p:nvSpPr>
        <p:spPr>
          <a:xfrm rot="-5400000">
            <a:off x="-577100" y="5143625"/>
            <a:ext cx="1872900" cy="46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1400" b="0" i="0" u="none" strike="noStrike" cap="none">
                <a:solidFill>
                  <a:schemeClr val="dk1"/>
                </a:solidFill>
                <a:latin typeface="Arial"/>
                <a:ea typeface="Arial"/>
                <a:cs typeface="Arial"/>
                <a:sym typeface="Arial"/>
              </a:rPr>
              <a:t>© DOC</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6"/>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Investigating Marine Reserves</a:t>
            </a:r>
            <a:endParaRPr sz="3200" b="1" i="0" u="none" strike="noStrike" cap="none">
              <a:solidFill>
                <a:schemeClr val="accent1"/>
              </a:solidFill>
              <a:latin typeface="Calibri"/>
              <a:ea typeface="Calibri"/>
              <a:cs typeface="Calibri"/>
              <a:sym typeface="Calibri"/>
            </a:endParaRPr>
          </a:p>
        </p:txBody>
      </p:sp>
      <p:sp>
        <p:nvSpPr>
          <p:cNvPr id="181" name="Google Shape;181;p16"/>
          <p:cNvSpPr txBox="1"/>
          <p:nvPr/>
        </p:nvSpPr>
        <p:spPr>
          <a:xfrm>
            <a:off x="0" y="649287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182" name="Google Shape;182;p16"/>
          <p:cNvPicPr preferRelativeResize="0"/>
          <p:nvPr/>
        </p:nvPicPr>
        <p:blipFill rotWithShape="1">
          <a:blip r:embed="rId4">
            <a:alphaModFix/>
          </a:blip>
          <a:srcRect/>
          <a:stretch/>
        </p:blipFill>
        <p:spPr>
          <a:xfrm>
            <a:off x="1435488" y="1017800"/>
            <a:ext cx="6076125" cy="3636175"/>
          </a:xfrm>
          <a:prstGeom prst="rect">
            <a:avLst/>
          </a:prstGeom>
          <a:noFill/>
          <a:ln>
            <a:noFill/>
          </a:ln>
        </p:spPr>
      </p:pic>
      <p:sp>
        <p:nvSpPr>
          <p:cNvPr id="183" name="Google Shape;183;p16"/>
          <p:cNvSpPr txBox="1"/>
          <p:nvPr/>
        </p:nvSpPr>
        <p:spPr>
          <a:xfrm>
            <a:off x="572075" y="4679503"/>
            <a:ext cx="8229600" cy="1631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C7C9F"/>
              </a:buClr>
              <a:buSzPts val="2000"/>
              <a:buFont typeface="Arial"/>
              <a:buNone/>
            </a:pPr>
            <a:r>
              <a:rPr lang="en-AU" sz="2000" b="1" i="0" u="none" strike="noStrike" cap="none">
                <a:solidFill>
                  <a:srgbClr val="2C7C9F"/>
                </a:solidFill>
                <a:latin typeface="Arial"/>
                <a:ea typeface="Arial"/>
                <a:cs typeface="Arial"/>
                <a:sym typeface="Arial"/>
              </a:rPr>
              <a:t>Objectives of the resource: </a:t>
            </a:r>
            <a:r>
              <a:rPr lang="en-AU" sz="2000" b="0" i="1" u="none" strike="noStrike" cap="none">
                <a:solidFill>
                  <a:srgbClr val="000000"/>
                </a:solidFill>
                <a:latin typeface="Arial"/>
                <a:ea typeface="Arial"/>
                <a:cs typeface="Arial"/>
                <a:sym typeface="Arial"/>
              </a:rPr>
              <a:t>To provide students, teachers and their communities with opportunities to grow their knowledge, skills and understandings about marine conservation, so that they can help resolve environmental challenges for the marine environment in their local area and beyond. </a:t>
            </a:r>
            <a:endParaRPr sz="2000" b="0" i="1" u="none" strike="noStrike" cap="none">
              <a:solidFill>
                <a:srgbClr val="000000"/>
              </a:solidFill>
              <a:latin typeface="Arial"/>
              <a:ea typeface="Arial"/>
              <a:cs typeface="Arial"/>
              <a:sym typeface="Arial"/>
            </a:endParaRPr>
          </a:p>
        </p:txBody>
      </p:sp>
      <p:sp>
        <p:nvSpPr>
          <p:cNvPr id="184" name="Google Shape;184;p16"/>
          <p:cNvSpPr txBox="1"/>
          <p:nvPr/>
        </p:nvSpPr>
        <p:spPr>
          <a:xfrm>
            <a:off x="6638150" y="4288775"/>
            <a:ext cx="9216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1400" b="0" i="0" u="none" strike="noStrike" cap="none">
                <a:solidFill>
                  <a:srgbClr val="FFFFFF"/>
                </a:solidFill>
                <a:latin typeface="Arial"/>
                <a:ea typeface="Arial"/>
                <a:cs typeface="Arial"/>
                <a:sym typeface="Arial"/>
              </a:rPr>
              <a:t>© DOC</a:t>
            </a:r>
            <a:endParaRPr sz="1400" b="0" i="0" u="none" strike="noStrike" cap="none">
              <a:solidFill>
                <a:srgbClr val="FFFFFF"/>
              </a:solidFill>
              <a:latin typeface="Arial"/>
              <a:ea typeface="Arial"/>
              <a:cs typeface="Arial"/>
              <a:sym typeface="Arial"/>
            </a:endParaRPr>
          </a:p>
        </p:txBody>
      </p:sp>
      <p:sp>
        <p:nvSpPr>
          <p:cNvPr id="185" name="Google Shape;185;p16"/>
          <p:cNvSpPr txBox="1"/>
          <p:nvPr/>
        </p:nvSpPr>
        <p:spPr>
          <a:xfrm>
            <a:off x="7087888" y="6002700"/>
            <a:ext cx="2056200" cy="8553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6" name="Google Shape;186;p16"/>
          <p:cNvPicPr preferRelativeResize="0"/>
          <p:nvPr/>
        </p:nvPicPr>
        <p:blipFill rotWithShape="1">
          <a:blip r:embed="rId5">
            <a:alphaModFix/>
          </a:blip>
          <a:srcRect/>
          <a:stretch/>
        </p:blipFill>
        <p:spPr>
          <a:xfrm>
            <a:off x="7124159" y="6055923"/>
            <a:ext cx="1983675" cy="748874"/>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7"/>
          <p:cNvSpPr txBox="1">
            <a:spLocks noGrp="1"/>
          </p:cNvSpPr>
          <p:nvPr>
            <p:ph type="title"/>
          </p:nvPr>
        </p:nvSpPr>
        <p:spPr>
          <a:xfrm>
            <a:off x="457200" y="-133645"/>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Fostering inquiry</a:t>
            </a:r>
            <a:endParaRPr sz="3200" b="1" i="0" u="none" strike="noStrike" cap="none">
              <a:solidFill>
                <a:schemeClr val="accent1"/>
              </a:solidFill>
              <a:latin typeface="Calibri"/>
              <a:ea typeface="Calibri"/>
              <a:cs typeface="Calibri"/>
              <a:sym typeface="Calibri"/>
            </a:endParaRPr>
          </a:p>
        </p:txBody>
      </p:sp>
      <p:sp>
        <p:nvSpPr>
          <p:cNvPr id="193" name="Google Shape;193;p17"/>
          <p:cNvSpPr txBox="1"/>
          <p:nvPr/>
        </p:nvSpPr>
        <p:spPr>
          <a:xfrm>
            <a:off x="0" y="6414494"/>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on this slide are © DOC </a:t>
            </a:r>
            <a:endParaRPr sz="1000" b="0" i="0" u="sng" strike="noStrike" cap="none">
              <a:solidFill>
                <a:schemeClr val="hlink"/>
              </a:solidFill>
              <a:latin typeface="Calibri"/>
              <a:ea typeface="Calibri"/>
              <a:cs typeface="Calibri"/>
              <a:sym typeface="Calibri"/>
              <a:hlinkClick r:id="rId3"/>
            </a:endParaRPr>
          </a:p>
        </p:txBody>
      </p:sp>
      <p:pic>
        <p:nvPicPr>
          <p:cNvPr id="194" name="Google Shape;194;p17" descr="Screen Shot 2018-02-01 at 12.48.18 pm.png"/>
          <p:cNvPicPr preferRelativeResize="0"/>
          <p:nvPr/>
        </p:nvPicPr>
        <p:blipFill rotWithShape="1">
          <a:blip r:embed="rId4">
            <a:alphaModFix/>
          </a:blip>
          <a:srcRect/>
          <a:stretch/>
        </p:blipFill>
        <p:spPr>
          <a:xfrm>
            <a:off x="2109507" y="706917"/>
            <a:ext cx="4353488" cy="5631378"/>
          </a:xfrm>
          <a:prstGeom prst="rect">
            <a:avLst/>
          </a:prstGeom>
          <a:noFill/>
          <a:ln>
            <a:noFill/>
          </a:ln>
        </p:spPr>
      </p:pic>
      <p:grpSp>
        <p:nvGrpSpPr>
          <p:cNvPr id="195" name="Google Shape;195;p17"/>
          <p:cNvGrpSpPr/>
          <p:nvPr/>
        </p:nvGrpSpPr>
        <p:grpSpPr>
          <a:xfrm>
            <a:off x="178810" y="5482641"/>
            <a:ext cx="2970483" cy="701468"/>
            <a:chOff x="247413" y="1500378"/>
            <a:chExt cx="2970483" cy="701468"/>
          </a:xfrm>
        </p:grpSpPr>
        <p:pic>
          <p:nvPicPr>
            <p:cNvPr id="196" name="Google Shape;196;p17" descr="Screen Shot 2018-02-01 at 12.50.37 pm.png"/>
            <p:cNvPicPr preferRelativeResize="0"/>
            <p:nvPr/>
          </p:nvPicPr>
          <p:blipFill rotWithShape="1">
            <a:blip r:embed="rId5">
              <a:alphaModFix/>
            </a:blip>
            <a:srcRect r="55673"/>
            <a:stretch/>
          </p:blipFill>
          <p:spPr>
            <a:xfrm>
              <a:off x="247413" y="1500378"/>
              <a:ext cx="2341820" cy="406400"/>
            </a:xfrm>
            <a:prstGeom prst="rect">
              <a:avLst/>
            </a:prstGeom>
            <a:noFill/>
            <a:ln>
              <a:noFill/>
            </a:ln>
          </p:spPr>
        </p:pic>
        <p:pic>
          <p:nvPicPr>
            <p:cNvPr id="197" name="Google Shape;197;p17" descr="Screen Shot 2018-02-01 at 12.50.37 pm.png"/>
            <p:cNvPicPr preferRelativeResize="0"/>
            <p:nvPr/>
          </p:nvPicPr>
          <p:blipFill rotWithShape="1">
            <a:blip r:embed="rId5">
              <a:alphaModFix/>
            </a:blip>
            <a:srcRect l="43776" b="3127"/>
            <a:stretch/>
          </p:blipFill>
          <p:spPr>
            <a:xfrm>
              <a:off x="247413" y="1808146"/>
              <a:ext cx="2970483" cy="393700"/>
            </a:xfrm>
            <a:prstGeom prst="rect">
              <a:avLst/>
            </a:prstGeom>
            <a:noFill/>
            <a:ln>
              <a:noFill/>
            </a:ln>
          </p:spPr>
        </p:pic>
      </p:grpSp>
      <p:grpSp>
        <p:nvGrpSpPr>
          <p:cNvPr id="198" name="Google Shape;198;p17"/>
          <p:cNvGrpSpPr/>
          <p:nvPr/>
        </p:nvGrpSpPr>
        <p:grpSpPr>
          <a:xfrm>
            <a:off x="6518565" y="706925"/>
            <a:ext cx="2451781" cy="822310"/>
            <a:chOff x="6043369" y="1098824"/>
            <a:chExt cx="2451781" cy="695400"/>
          </a:xfrm>
        </p:grpSpPr>
        <p:pic>
          <p:nvPicPr>
            <p:cNvPr id="199" name="Google Shape;199;p17" descr="Screen Shot 2018-02-01 at 12.50.14 pm.png"/>
            <p:cNvPicPr preferRelativeResize="0"/>
            <p:nvPr/>
          </p:nvPicPr>
          <p:blipFill rotWithShape="1">
            <a:blip r:embed="rId6">
              <a:alphaModFix/>
            </a:blip>
            <a:srcRect r="43939"/>
            <a:stretch/>
          </p:blipFill>
          <p:spPr>
            <a:xfrm>
              <a:off x="6043369" y="1098824"/>
              <a:ext cx="2451781" cy="363519"/>
            </a:xfrm>
            <a:prstGeom prst="rect">
              <a:avLst/>
            </a:prstGeom>
            <a:noFill/>
            <a:ln>
              <a:noFill/>
            </a:ln>
          </p:spPr>
        </p:pic>
        <p:pic>
          <p:nvPicPr>
            <p:cNvPr id="200" name="Google Shape;200;p17" descr="Screen Shot 2018-02-01 at 12.50.14 pm.png"/>
            <p:cNvPicPr preferRelativeResize="0"/>
            <p:nvPr/>
          </p:nvPicPr>
          <p:blipFill rotWithShape="1">
            <a:blip r:embed="rId6">
              <a:alphaModFix/>
            </a:blip>
            <a:srcRect l="55291"/>
            <a:stretch/>
          </p:blipFill>
          <p:spPr>
            <a:xfrm>
              <a:off x="6043369" y="1430705"/>
              <a:ext cx="1955347" cy="363519"/>
            </a:xfrm>
            <a:prstGeom prst="rect">
              <a:avLst/>
            </a:prstGeom>
            <a:noFill/>
            <a:ln>
              <a:noFill/>
            </a:ln>
          </p:spPr>
        </p:pic>
      </p:grpSp>
      <p:grpSp>
        <p:nvGrpSpPr>
          <p:cNvPr id="201" name="Google Shape;201;p17"/>
          <p:cNvGrpSpPr/>
          <p:nvPr/>
        </p:nvGrpSpPr>
        <p:grpSpPr>
          <a:xfrm>
            <a:off x="6518586" y="1529213"/>
            <a:ext cx="2300995" cy="762979"/>
            <a:chOff x="4776242" y="2059178"/>
            <a:chExt cx="2300995" cy="762979"/>
          </a:xfrm>
        </p:grpSpPr>
        <p:pic>
          <p:nvPicPr>
            <p:cNvPr id="202" name="Google Shape;202;p17" descr="Screen Shot 2018-02-01 at 12.50.27 pm.png"/>
            <p:cNvPicPr preferRelativeResize="0"/>
            <p:nvPr/>
          </p:nvPicPr>
          <p:blipFill rotWithShape="1">
            <a:blip r:embed="rId7">
              <a:alphaModFix/>
            </a:blip>
            <a:srcRect l="51017"/>
            <a:stretch/>
          </p:blipFill>
          <p:spPr>
            <a:xfrm>
              <a:off x="4776242" y="2428457"/>
              <a:ext cx="2189620" cy="393700"/>
            </a:xfrm>
            <a:prstGeom prst="rect">
              <a:avLst/>
            </a:prstGeom>
            <a:noFill/>
            <a:ln>
              <a:noFill/>
            </a:ln>
          </p:spPr>
        </p:pic>
        <p:pic>
          <p:nvPicPr>
            <p:cNvPr id="203" name="Google Shape;203;p17" descr="Screen Shot 2018-02-01 at 12.50.27 pm.png"/>
            <p:cNvPicPr preferRelativeResize="0"/>
            <p:nvPr/>
          </p:nvPicPr>
          <p:blipFill rotWithShape="1">
            <a:blip r:embed="rId7">
              <a:alphaModFix/>
            </a:blip>
            <a:srcRect r="48527"/>
            <a:stretch/>
          </p:blipFill>
          <p:spPr>
            <a:xfrm>
              <a:off x="4776242" y="2059178"/>
              <a:ext cx="2300995" cy="393700"/>
            </a:xfrm>
            <a:prstGeom prst="rect">
              <a:avLst/>
            </a:prstGeom>
            <a:noFill/>
            <a:ln>
              <a:noFill/>
            </a:ln>
          </p:spPr>
        </p:pic>
      </p:grpSp>
      <p:pic>
        <p:nvPicPr>
          <p:cNvPr id="204" name="Google Shape;204;p17"/>
          <p:cNvPicPr preferRelativeResize="0"/>
          <p:nvPr/>
        </p:nvPicPr>
        <p:blipFill rotWithShape="1">
          <a:blip r:embed="rId8">
            <a:alphaModFix/>
          </a:blip>
          <a:srcRect/>
          <a:stretch/>
        </p:blipFill>
        <p:spPr>
          <a:xfrm>
            <a:off x="6558173" y="4284164"/>
            <a:ext cx="2372586" cy="1581106"/>
          </a:xfrm>
          <a:prstGeom prst="rect">
            <a:avLst/>
          </a:prstGeom>
          <a:noFill/>
          <a:ln>
            <a:noFill/>
          </a:ln>
        </p:spPr>
      </p:pic>
      <p:pic>
        <p:nvPicPr>
          <p:cNvPr id="205" name="Google Shape;205;p17" descr="Screen Shot 2018-02-01 at 4.28.56 pm.png"/>
          <p:cNvPicPr preferRelativeResize="0"/>
          <p:nvPr/>
        </p:nvPicPr>
        <p:blipFill rotWithShape="1">
          <a:blip r:embed="rId9">
            <a:alphaModFix/>
          </a:blip>
          <a:srcRect/>
          <a:stretch/>
        </p:blipFill>
        <p:spPr>
          <a:xfrm>
            <a:off x="6534452" y="2292202"/>
            <a:ext cx="2420019" cy="1854549"/>
          </a:xfrm>
          <a:prstGeom prst="rect">
            <a:avLst/>
          </a:prstGeom>
          <a:noFill/>
          <a:ln>
            <a:noFill/>
          </a:ln>
        </p:spPr>
      </p:pic>
      <p:pic>
        <p:nvPicPr>
          <p:cNvPr id="206" name="Google Shape;206;p17" descr="Screen Shot 2018-02-01 at 4.30.09 pm.png"/>
          <p:cNvPicPr preferRelativeResize="0"/>
          <p:nvPr/>
        </p:nvPicPr>
        <p:blipFill rotWithShape="1">
          <a:blip r:embed="rId10">
            <a:alphaModFix/>
          </a:blip>
          <a:srcRect/>
          <a:stretch/>
        </p:blipFill>
        <p:spPr>
          <a:xfrm>
            <a:off x="178810" y="3891487"/>
            <a:ext cx="1875128" cy="1406346"/>
          </a:xfrm>
          <a:prstGeom prst="rect">
            <a:avLst/>
          </a:prstGeom>
          <a:noFill/>
          <a:ln>
            <a:noFill/>
          </a:ln>
        </p:spPr>
      </p:pic>
      <p:pic>
        <p:nvPicPr>
          <p:cNvPr id="207" name="Google Shape;207;p17" descr="Screen Shot 2018-02-01 at 4.31.20 pm.png"/>
          <p:cNvPicPr preferRelativeResize="0"/>
          <p:nvPr/>
        </p:nvPicPr>
        <p:blipFill rotWithShape="1">
          <a:blip r:embed="rId11">
            <a:alphaModFix/>
          </a:blip>
          <a:srcRect/>
          <a:stretch/>
        </p:blipFill>
        <p:spPr>
          <a:xfrm>
            <a:off x="178811" y="1234039"/>
            <a:ext cx="1875128" cy="2537255"/>
          </a:xfrm>
          <a:prstGeom prst="rect">
            <a:avLst/>
          </a:prstGeom>
          <a:noFill/>
          <a:ln>
            <a:noFill/>
          </a:ln>
        </p:spPr>
      </p:pic>
      <p:sp>
        <p:nvSpPr>
          <p:cNvPr id="208" name="Google Shape;208;p17"/>
          <p:cNvSpPr txBox="1"/>
          <p:nvPr/>
        </p:nvSpPr>
        <p:spPr>
          <a:xfrm>
            <a:off x="7087888" y="6002700"/>
            <a:ext cx="2056200" cy="8553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9" name="Google Shape;209;p17"/>
          <p:cNvPicPr preferRelativeResize="0"/>
          <p:nvPr/>
        </p:nvPicPr>
        <p:blipFill rotWithShape="1">
          <a:blip r:embed="rId12">
            <a:alphaModFix/>
          </a:blip>
          <a:srcRect/>
          <a:stretch/>
        </p:blipFill>
        <p:spPr>
          <a:xfrm>
            <a:off x="7124159" y="6055923"/>
            <a:ext cx="1983675" cy="748874"/>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8"/>
          <p:cNvSpPr txBox="1">
            <a:spLocks noGrp="1"/>
          </p:cNvSpPr>
          <p:nvPr>
            <p:ph type="title"/>
          </p:nvPr>
        </p:nvSpPr>
        <p:spPr>
          <a:xfrm>
            <a:off x="480950" y="-6275"/>
            <a:ext cx="8229600" cy="1326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Being there – </a:t>
            </a:r>
            <a:r>
              <a:rPr lang="en-AU" sz="3200" b="1" i="1" u="none" strike="noStrike" cap="none">
                <a:solidFill>
                  <a:schemeClr val="accent1"/>
                </a:solidFill>
                <a:latin typeface="Calibri"/>
                <a:ea typeface="Calibri"/>
                <a:cs typeface="Calibri"/>
                <a:sym typeface="Calibri"/>
              </a:rPr>
              <a:t>in</a:t>
            </a:r>
            <a:r>
              <a:rPr lang="en-AU" sz="3200" b="1" i="0" u="none" strike="noStrike" cap="none">
                <a:solidFill>
                  <a:schemeClr val="accent1"/>
                </a:solidFill>
                <a:latin typeface="Calibri"/>
                <a:ea typeface="Calibri"/>
                <a:cs typeface="Calibri"/>
                <a:sym typeface="Calibri"/>
              </a:rPr>
              <a:t> the environment </a:t>
            </a:r>
            <a:endParaRPr sz="3200" b="1" i="0" u="none" strike="noStrike" cap="none">
              <a:solidFill>
                <a:schemeClr val="accent1"/>
              </a:solidFill>
              <a:latin typeface="Calibri"/>
              <a:ea typeface="Calibri"/>
              <a:cs typeface="Calibri"/>
              <a:sym typeface="Calibri"/>
            </a:endParaRPr>
          </a:p>
        </p:txBody>
      </p:sp>
      <p:sp>
        <p:nvSpPr>
          <p:cNvPr id="216" name="Google Shape;216;p18"/>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217" name="Google Shape;217;p18"/>
          <p:cNvSpPr txBox="1"/>
          <p:nvPr/>
        </p:nvSpPr>
        <p:spPr>
          <a:xfrm>
            <a:off x="4411090" y="3174801"/>
            <a:ext cx="18466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8" name="Google Shape;218;p18" descr="Screen Shot 2018-02-01 at 12.25.04 pm.png"/>
          <p:cNvPicPr preferRelativeResize="0"/>
          <p:nvPr/>
        </p:nvPicPr>
        <p:blipFill rotWithShape="1">
          <a:blip r:embed="rId4">
            <a:alphaModFix/>
          </a:blip>
          <a:srcRect/>
          <a:stretch/>
        </p:blipFill>
        <p:spPr>
          <a:xfrm>
            <a:off x="8035182" y="6000726"/>
            <a:ext cx="1010386" cy="758855"/>
          </a:xfrm>
          <a:prstGeom prst="rect">
            <a:avLst/>
          </a:prstGeom>
          <a:noFill/>
          <a:ln>
            <a:noFill/>
          </a:ln>
        </p:spPr>
      </p:pic>
      <p:pic>
        <p:nvPicPr>
          <p:cNvPr id="219" name="Google Shape;219;p18"/>
          <p:cNvPicPr preferRelativeResize="0"/>
          <p:nvPr/>
        </p:nvPicPr>
        <p:blipFill rotWithShape="1">
          <a:blip r:embed="rId5">
            <a:alphaModFix/>
          </a:blip>
          <a:srcRect/>
          <a:stretch/>
        </p:blipFill>
        <p:spPr>
          <a:xfrm>
            <a:off x="957669" y="1003613"/>
            <a:ext cx="7276160" cy="4850754"/>
          </a:xfrm>
          <a:prstGeom prst="rect">
            <a:avLst/>
          </a:prstGeom>
          <a:noFill/>
          <a:ln>
            <a:noFill/>
          </a:ln>
        </p:spPr>
      </p:pic>
      <p:sp>
        <p:nvSpPr>
          <p:cNvPr id="220" name="Google Shape;220;p18"/>
          <p:cNvSpPr txBox="1"/>
          <p:nvPr/>
        </p:nvSpPr>
        <p:spPr>
          <a:xfrm>
            <a:off x="6316800" y="5483875"/>
            <a:ext cx="1917000" cy="64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2"/>
              </a:buClr>
              <a:buSzPts val="250"/>
              <a:buFont typeface="Calibri"/>
              <a:buNone/>
            </a:pPr>
            <a:r>
              <a:rPr lang="en-AU" sz="1400" b="0" i="0" u="none" strike="noStrike" cap="none">
                <a:solidFill>
                  <a:srgbClr val="FFFFFF"/>
                </a:solidFill>
                <a:latin typeface="Arial"/>
                <a:ea typeface="Arial"/>
                <a:cs typeface="Arial"/>
                <a:sym typeface="Arial"/>
              </a:rPr>
              <a:t>© Steve Hathaway</a:t>
            </a:r>
            <a:endParaRPr sz="1400" b="0" i="0" u="none" strike="noStrike" cap="none">
              <a:solidFill>
                <a:srgbClr val="FFFFFF"/>
              </a:solidFill>
              <a:latin typeface="Arial"/>
              <a:ea typeface="Arial"/>
              <a:cs typeface="Arial"/>
              <a:sym typeface="Arial"/>
            </a:endParaRPr>
          </a:p>
        </p:txBody>
      </p:sp>
      <p:pic>
        <p:nvPicPr>
          <p:cNvPr id="221" name="Google Shape;221;p18"/>
          <p:cNvPicPr preferRelativeResize="0"/>
          <p:nvPr/>
        </p:nvPicPr>
        <p:blipFill rotWithShape="1">
          <a:blip r:embed="rId6">
            <a:alphaModFix/>
          </a:blip>
          <a:srcRect/>
          <a:stretch/>
        </p:blipFill>
        <p:spPr>
          <a:xfrm>
            <a:off x="6514353" y="5871883"/>
            <a:ext cx="1435760" cy="814372"/>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9"/>
          <p:cNvSpPr txBox="1">
            <a:spLocks noGrp="1"/>
          </p:cNvSpPr>
          <p:nvPr>
            <p:ph type="title"/>
          </p:nvPr>
        </p:nvSpPr>
        <p:spPr>
          <a:xfrm>
            <a:off x="350334" y="-65762"/>
            <a:ext cx="8229600" cy="147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Stimulating discussion and curiosity</a:t>
            </a:r>
            <a:endParaRPr sz="3200" b="1" i="0" u="none" strike="noStrike" cap="none">
              <a:solidFill>
                <a:schemeClr val="accent1"/>
              </a:solidFill>
              <a:latin typeface="Calibri"/>
              <a:ea typeface="Calibri"/>
              <a:cs typeface="Calibri"/>
              <a:sym typeface="Calibri"/>
            </a:endParaRPr>
          </a:p>
        </p:txBody>
      </p:sp>
      <p:sp>
        <p:nvSpPr>
          <p:cNvPr id="228" name="Google Shape;228;p19"/>
          <p:cNvSpPr txBox="1"/>
          <p:nvPr/>
        </p:nvSpPr>
        <p:spPr>
          <a:xfrm>
            <a:off x="0" y="649287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229" name="Google Shape;229;p19"/>
          <p:cNvSpPr txBox="1"/>
          <p:nvPr/>
        </p:nvSpPr>
        <p:spPr>
          <a:xfrm>
            <a:off x="4411090" y="3174801"/>
            <a:ext cx="1848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0" name="Google Shape;230;p19" descr="Screen Shot 2018-02-01 at 2.02.47 pm.png"/>
          <p:cNvPicPr preferRelativeResize="0"/>
          <p:nvPr/>
        </p:nvPicPr>
        <p:blipFill rotWithShape="1">
          <a:blip r:embed="rId4">
            <a:alphaModFix/>
          </a:blip>
          <a:srcRect/>
          <a:stretch/>
        </p:blipFill>
        <p:spPr>
          <a:xfrm>
            <a:off x="827013" y="1058001"/>
            <a:ext cx="7537525" cy="5044650"/>
          </a:xfrm>
          <a:prstGeom prst="rect">
            <a:avLst/>
          </a:prstGeom>
          <a:noFill/>
          <a:ln>
            <a:noFill/>
          </a:ln>
        </p:spPr>
      </p:pic>
      <p:sp>
        <p:nvSpPr>
          <p:cNvPr id="231" name="Google Shape;231;p19"/>
          <p:cNvSpPr txBox="1"/>
          <p:nvPr/>
        </p:nvSpPr>
        <p:spPr>
          <a:xfrm>
            <a:off x="7069400" y="6034175"/>
            <a:ext cx="14121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1200" b="0" i="0" u="none" strike="noStrike" cap="none">
                <a:solidFill>
                  <a:srgbClr val="000000"/>
                </a:solidFill>
                <a:latin typeface="Arial"/>
                <a:ea typeface="Arial"/>
                <a:cs typeface="Arial"/>
                <a:sym typeface="Arial"/>
              </a:rPr>
              <a:t>© Zeit News</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0"/>
          <p:cNvSpPr txBox="1">
            <a:spLocks noGrp="1"/>
          </p:cNvSpPr>
          <p:nvPr>
            <p:ph type="title"/>
          </p:nvPr>
        </p:nvSpPr>
        <p:spPr>
          <a:xfrm>
            <a:off x="32714" y="7491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Te Ao Māori – values and perspectives</a:t>
            </a:r>
            <a:endParaRPr sz="3200" b="1" i="0" u="none" strike="noStrike" cap="none">
              <a:solidFill>
                <a:schemeClr val="accent1"/>
              </a:solidFill>
              <a:latin typeface="Calibri"/>
              <a:ea typeface="Calibri"/>
              <a:cs typeface="Calibri"/>
              <a:sym typeface="Calibri"/>
            </a:endParaRPr>
          </a:p>
        </p:txBody>
      </p:sp>
      <p:sp>
        <p:nvSpPr>
          <p:cNvPr id="238" name="Google Shape;238;p20"/>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239" name="Google Shape;239;p20" descr="Screen Shot 2018-02-01 at 4.02.31 pm.png"/>
          <p:cNvPicPr preferRelativeResize="0"/>
          <p:nvPr/>
        </p:nvPicPr>
        <p:blipFill rotWithShape="1">
          <a:blip r:embed="rId4">
            <a:alphaModFix/>
          </a:blip>
          <a:srcRect/>
          <a:stretch/>
        </p:blipFill>
        <p:spPr>
          <a:xfrm rot="-797249">
            <a:off x="704080" y="1207431"/>
            <a:ext cx="2249626" cy="3858847"/>
          </a:xfrm>
          <a:prstGeom prst="rect">
            <a:avLst/>
          </a:prstGeom>
          <a:noFill/>
          <a:ln>
            <a:noFill/>
          </a:ln>
        </p:spPr>
      </p:pic>
      <p:pic>
        <p:nvPicPr>
          <p:cNvPr id="240" name="Google Shape;240;p20" descr="Screen Shot 2018-01-31 at 4.32.24 pm.png"/>
          <p:cNvPicPr preferRelativeResize="0"/>
          <p:nvPr/>
        </p:nvPicPr>
        <p:blipFill rotWithShape="1">
          <a:blip r:embed="rId5">
            <a:alphaModFix/>
          </a:blip>
          <a:srcRect/>
          <a:stretch/>
        </p:blipFill>
        <p:spPr>
          <a:xfrm>
            <a:off x="6001981" y="1658779"/>
            <a:ext cx="2682786" cy="3540441"/>
          </a:xfrm>
          <a:prstGeom prst="rect">
            <a:avLst/>
          </a:prstGeom>
          <a:noFill/>
          <a:ln>
            <a:noFill/>
          </a:ln>
        </p:spPr>
      </p:pic>
      <p:pic>
        <p:nvPicPr>
          <p:cNvPr id="241" name="Google Shape;241;p20" descr="Screen Shot 2018-02-01 at 1.32.53 pm.png"/>
          <p:cNvPicPr preferRelativeResize="0"/>
          <p:nvPr/>
        </p:nvPicPr>
        <p:blipFill rotWithShape="1">
          <a:blip r:embed="rId6">
            <a:alphaModFix/>
          </a:blip>
          <a:srcRect/>
          <a:stretch/>
        </p:blipFill>
        <p:spPr>
          <a:xfrm rot="-823510">
            <a:off x="3125277" y="1118908"/>
            <a:ext cx="2302335" cy="3937326"/>
          </a:xfrm>
          <a:prstGeom prst="rect">
            <a:avLst/>
          </a:prstGeom>
          <a:noFill/>
          <a:ln>
            <a:noFill/>
          </a:ln>
        </p:spPr>
      </p:pic>
      <p:sp>
        <p:nvSpPr>
          <p:cNvPr id="242" name="Google Shape;242;p20"/>
          <p:cNvSpPr txBox="1"/>
          <p:nvPr/>
        </p:nvSpPr>
        <p:spPr>
          <a:xfrm>
            <a:off x="290739" y="4184551"/>
            <a:ext cx="5571096" cy="1631216"/>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AU" sz="2000" b="0" i="0" u="none" strike="noStrike" cap="none">
                <a:solidFill>
                  <a:srgbClr val="000000"/>
                </a:solidFill>
                <a:latin typeface="Arial"/>
                <a:ea typeface="Arial"/>
                <a:cs typeface="Arial"/>
                <a:sym typeface="Arial"/>
              </a:rPr>
              <a:t>The sea for Māori is not only a resource but also a source of identity and whakapapa. Māori resource management strategies are based on the relationships between people and the environment.</a:t>
            </a:r>
            <a:endParaRPr sz="2000" b="0" i="0" u="none" strike="noStrike" cap="none">
              <a:solidFill>
                <a:srgbClr val="000000"/>
              </a:solidFill>
              <a:latin typeface="Arial"/>
              <a:ea typeface="Arial"/>
              <a:cs typeface="Arial"/>
              <a:sym typeface="Arial"/>
            </a:endParaRPr>
          </a:p>
        </p:txBody>
      </p:sp>
      <p:sp>
        <p:nvSpPr>
          <p:cNvPr id="243" name="Google Shape;243;p20"/>
          <p:cNvSpPr txBox="1"/>
          <p:nvPr/>
        </p:nvSpPr>
        <p:spPr>
          <a:xfrm>
            <a:off x="7982675" y="4843300"/>
            <a:ext cx="819600" cy="617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1100" b="0" i="0" u="none" strike="noStrike" cap="none">
                <a:solidFill>
                  <a:srgbClr val="FFFFFF"/>
                </a:solidFill>
                <a:latin typeface="Arial"/>
                <a:ea typeface="Arial"/>
                <a:cs typeface="Arial"/>
                <a:sym typeface="Arial"/>
              </a:rPr>
              <a:t>© DOC</a:t>
            </a:r>
            <a:endParaRPr sz="1100" b="0" i="0" u="none" strike="noStrike" cap="none">
              <a:solidFill>
                <a:srgbClr val="000000"/>
              </a:solidFill>
              <a:latin typeface="Arial"/>
              <a:ea typeface="Arial"/>
              <a:cs typeface="Arial"/>
              <a:sym typeface="Arial"/>
            </a:endParaRPr>
          </a:p>
        </p:txBody>
      </p:sp>
      <p:sp>
        <p:nvSpPr>
          <p:cNvPr id="244" name="Google Shape;244;p20"/>
          <p:cNvSpPr txBox="1"/>
          <p:nvPr/>
        </p:nvSpPr>
        <p:spPr>
          <a:xfrm rot="-876444">
            <a:off x="4407129" y="2469039"/>
            <a:ext cx="912392" cy="41722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900" b="0" i="0" u="none" strike="noStrike" cap="none">
                <a:solidFill>
                  <a:srgbClr val="000000"/>
                </a:solidFill>
                <a:latin typeface="Arial"/>
                <a:ea typeface="Arial"/>
                <a:cs typeface="Arial"/>
                <a:sym typeface="Arial"/>
              </a:rPr>
              <a:t>© Scottie Productions</a:t>
            </a:r>
            <a:endParaRPr sz="900" b="0" i="0" u="none" strike="noStrike" cap="none">
              <a:solidFill>
                <a:srgbClr val="000000"/>
              </a:solidFill>
              <a:latin typeface="Arial"/>
              <a:ea typeface="Arial"/>
              <a:cs typeface="Arial"/>
              <a:sym typeface="Arial"/>
            </a:endParaRPr>
          </a:p>
        </p:txBody>
      </p:sp>
      <p:sp>
        <p:nvSpPr>
          <p:cNvPr id="245" name="Google Shape;245;p20"/>
          <p:cNvSpPr txBox="1"/>
          <p:nvPr/>
        </p:nvSpPr>
        <p:spPr>
          <a:xfrm rot="-976314">
            <a:off x="1991580" y="2507885"/>
            <a:ext cx="882240" cy="54968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900" b="0" i="0" u="none" strike="noStrike" cap="none">
                <a:solidFill>
                  <a:srgbClr val="FFFFFF"/>
                </a:solidFill>
                <a:latin typeface="Arial"/>
                <a:ea typeface="Arial"/>
                <a:cs typeface="Arial"/>
                <a:sym typeface="Arial"/>
              </a:rPr>
              <a:t>© Scottie Productions</a:t>
            </a:r>
            <a:endParaRPr sz="1400" b="0" i="0" u="none" strike="noStrike" cap="none">
              <a:solidFill>
                <a:srgbClr val="FFFFFF"/>
              </a:solidFill>
              <a:latin typeface="Arial"/>
              <a:ea typeface="Arial"/>
              <a:cs typeface="Arial"/>
              <a:sym typeface="Arial"/>
            </a:endParaRPr>
          </a:p>
        </p:txBody>
      </p:sp>
      <p:sp>
        <p:nvSpPr>
          <p:cNvPr id="246" name="Google Shape;246;p20"/>
          <p:cNvSpPr txBox="1"/>
          <p:nvPr/>
        </p:nvSpPr>
        <p:spPr>
          <a:xfrm>
            <a:off x="7087888" y="6002700"/>
            <a:ext cx="2056200" cy="8553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7" name="Google Shape;247;p20"/>
          <p:cNvPicPr preferRelativeResize="0"/>
          <p:nvPr/>
        </p:nvPicPr>
        <p:blipFill rotWithShape="1">
          <a:blip r:embed="rId7">
            <a:alphaModFix/>
          </a:blip>
          <a:srcRect/>
          <a:stretch/>
        </p:blipFill>
        <p:spPr>
          <a:xfrm>
            <a:off x="7124159" y="6055923"/>
            <a:ext cx="1983675" cy="748874"/>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1"/>
          <p:cNvSpPr txBox="1">
            <a:spLocks noGrp="1"/>
          </p:cNvSpPr>
          <p:nvPr>
            <p:ph type="title"/>
          </p:nvPr>
        </p:nvSpPr>
        <p:spPr>
          <a:xfrm>
            <a:off x="550862" y="914400"/>
            <a:ext cx="8042274" cy="911224"/>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SzPts val="900"/>
              <a:buFont typeface="Verdana"/>
              <a:buNone/>
            </a:pPr>
            <a:br>
              <a:rPr lang="en-AU" sz="3600" b="0" i="0" u="none" strike="noStrike" cap="none">
                <a:solidFill>
                  <a:schemeClr val="accent1"/>
                </a:solidFill>
                <a:latin typeface="Verdana"/>
                <a:ea typeface="Verdana"/>
                <a:cs typeface="Verdana"/>
                <a:sym typeface="Verdana"/>
              </a:rPr>
            </a:br>
            <a:endParaRPr sz="3600" b="0" i="0" u="none" strike="noStrike" cap="none">
              <a:solidFill>
                <a:schemeClr val="accent1"/>
              </a:solidFill>
              <a:latin typeface="Verdana"/>
              <a:ea typeface="Verdana"/>
              <a:cs typeface="Verdana"/>
              <a:sym typeface="Verdana"/>
            </a:endParaRPr>
          </a:p>
        </p:txBody>
      </p:sp>
      <p:sp>
        <p:nvSpPr>
          <p:cNvPr id="253" name="Google Shape;253;p21"/>
          <p:cNvSpPr txBox="1"/>
          <p:nvPr/>
        </p:nvSpPr>
        <p:spPr>
          <a:xfrm>
            <a:off x="194234" y="390524"/>
            <a:ext cx="7679765" cy="44618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Ethics thinking toolkit – planning for action</a:t>
            </a:r>
            <a:endParaRPr sz="2400" b="0" i="0" u="none" strike="noStrike" cap="none">
              <a:solidFill>
                <a:schemeClr val="dk1"/>
              </a:solidFill>
              <a:latin typeface="Arial"/>
              <a:ea typeface="Arial"/>
              <a:cs typeface="Arial"/>
              <a:sym typeface="Arial"/>
            </a:endParaRPr>
          </a:p>
        </p:txBody>
      </p:sp>
      <p:pic>
        <p:nvPicPr>
          <p:cNvPr id="254" name="Google Shape;254;p21" descr="Screen Shot 2017-08-03 at 10.16.17 am.png"/>
          <p:cNvPicPr preferRelativeResize="0"/>
          <p:nvPr/>
        </p:nvPicPr>
        <p:blipFill rotWithShape="1">
          <a:blip r:embed="rId3">
            <a:alphaModFix/>
          </a:blip>
          <a:srcRect/>
          <a:stretch/>
        </p:blipFill>
        <p:spPr>
          <a:xfrm>
            <a:off x="417735" y="914408"/>
            <a:ext cx="8239019" cy="1103610"/>
          </a:xfrm>
          <a:prstGeom prst="rect">
            <a:avLst/>
          </a:prstGeom>
          <a:noFill/>
          <a:ln>
            <a:noFill/>
          </a:ln>
        </p:spPr>
      </p:pic>
      <p:pic>
        <p:nvPicPr>
          <p:cNvPr id="255" name="Google Shape;255;p21" descr="Screen Shot 2017-08-03 at 12.04.11 pm.png"/>
          <p:cNvPicPr preferRelativeResize="0"/>
          <p:nvPr/>
        </p:nvPicPr>
        <p:blipFill rotWithShape="1">
          <a:blip r:embed="rId4">
            <a:alphaModFix/>
          </a:blip>
          <a:srcRect/>
          <a:stretch/>
        </p:blipFill>
        <p:spPr>
          <a:xfrm>
            <a:off x="294231" y="2097653"/>
            <a:ext cx="8555507" cy="2461538"/>
          </a:xfrm>
          <a:prstGeom prst="rect">
            <a:avLst/>
          </a:prstGeom>
          <a:noFill/>
          <a:ln>
            <a:noFill/>
          </a:ln>
        </p:spPr>
      </p:pic>
      <p:pic>
        <p:nvPicPr>
          <p:cNvPr id="256" name="Google Shape;256;p21" descr="Screen Shot 2017-08-03 at 12.05.00 pm.png"/>
          <p:cNvPicPr preferRelativeResize="0"/>
          <p:nvPr/>
        </p:nvPicPr>
        <p:blipFill rotWithShape="1">
          <a:blip r:embed="rId5">
            <a:alphaModFix/>
          </a:blip>
          <a:srcRect b="12656"/>
          <a:stretch/>
        </p:blipFill>
        <p:spPr>
          <a:xfrm>
            <a:off x="485948" y="3707058"/>
            <a:ext cx="8102600" cy="2462527"/>
          </a:xfrm>
          <a:prstGeom prst="rect">
            <a:avLst/>
          </a:prstGeom>
          <a:noFill/>
          <a:ln>
            <a:noFill/>
          </a:ln>
        </p:spPr>
      </p:pic>
      <p:sp>
        <p:nvSpPr>
          <p:cNvPr id="257" name="Google Shape;257;p21"/>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6"/>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6"/>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4"/>
          <p:cNvSpPr txBox="1">
            <a:spLocks noGrp="1"/>
          </p:cNvSpPr>
          <p:nvPr>
            <p:ph type="title"/>
          </p:nvPr>
        </p:nvSpPr>
        <p:spPr>
          <a:xfrm>
            <a:off x="516950" y="0"/>
            <a:ext cx="3840600" cy="73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AU"/>
              <a:t>Index</a:t>
            </a:r>
            <a:endParaRPr/>
          </a:p>
        </p:txBody>
      </p:sp>
      <p:graphicFrame>
        <p:nvGraphicFramePr>
          <p:cNvPr id="40" name="Google Shape;40;p4"/>
          <p:cNvGraphicFramePr/>
          <p:nvPr>
            <p:extLst>
              <p:ext uri="{D42A27DB-BD31-4B8C-83A1-F6EECF244321}">
                <p14:modId xmlns:p14="http://schemas.microsoft.com/office/powerpoint/2010/main" val="751369761"/>
              </p:ext>
            </p:extLst>
          </p:nvPr>
        </p:nvGraphicFramePr>
        <p:xfrm>
          <a:off x="430125" y="615568"/>
          <a:ext cx="8283750" cy="6026810"/>
        </p:xfrm>
        <a:graphic>
          <a:graphicData uri="http://schemas.openxmlformats.org/drawingml/2006/table">
            <a:tbl>
              <a:tblPr>
                <a:noFill/>
                <a:tableStyleId>{DA8144DA-1A3B-4F74-B569-D744CC04B501}</a:tableStyleId>
              </a:tblPr>
              <a:tblGrid>
                <a:gridCol w="5295200">
                  <a:extLst>
                    <a:ext uri="{9D8B030D-6E8A-4147-A177-3AD203B41FA5}">
                      <a16:colId xmlns:a16="http://schemas.microsoft.com/office/drawing/2014/main" val="20000"/>
                    </a:ext>
                  </a:extLst>
                </a:gridCol>
                <a:gridCol w="1503650">
                  <a:extLst>
                    <a:ext uri="{9D8B030D-6E8A-4147-A177-3AD203B41FA5}">
                      <a16:colId xmlns:a16="http://schemas.microsoft.com/office/drawing/2014/main" val="20001"/>
                    </a:ext>
                  </a:extLst>
                </a:gridCol>
                <a:gridCol w="1484900">
                  <a:extLst>
                    <a:ext uri="{9D8B030D-6E8A-4147-A177-3AD203B41FA5}">
                      <a16:colId xmlns:a16="http://schemas.microsoft.com/office/drawing/2014/main" val="20002"/>
                    </a:ext>
                  </a:extLst>
                </a:gridCol>
              </a:tblGrid>
              <a:tr h="639475">
                <a:tc>
                  <a:txBody>
                    <a:bodyPr/>
                    <a:lstStyle/>
                    <a:p>
                      <a:pPr marL="0" lvl="0" indent="0" algn="l" rtl="0">
                        <a:spcBef>
                          <a:spcPts val="0"/>
                        </a:spcBef>
                        <a:spcAft>
                          <a:spcPts val="0"/>
                        </a:spcAft>
                        <a:buNone/>
                      </a:pPr>
                      <a:r>
                        <a:rPr lang="en-AU" sz="1600" b="1">
                          <a:solidFill>
                            <a:schemeClr val="dk1"/>
                          </a:solidFill>
                        </a:rPr>
                        <a:t>Topic</a:t>
                      </a:r>
                      <a:endParaRPr sz="16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AU" sz="1600" b="1">
                          <a:solidFill>
                            <a:schemeClr val="dk1"/>
                          </a:solidFill>
                        </a:rPr>
                        <a:t>Slide number(s)</a:t>
                      </a:r>
                      <a:endParaRPr sz="16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AU" sz="1600" b="1">
                          <a:solidFill>
                            <a:schemeClr val="dk1"/>
                          </a:solidFill>
                        </a:rPr>
                        <a:t>Video timecode</a:t>
                      </a:r>
                      <a:endParaRPr sz="1600"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468575">
                <a:tc>
                  <a:txBody>
                    <a:bodyPr/>
                    <a:lstStyle/>
                    <a:p>
                      <a:pPr marL="63500" lvl="0" indent="0" algn="l" rtl="0">
                        <a:lnSpc>
                          <a:spcPct val="115000"/>
                        </a:lnSpc>
                        <a:spcBef>
                          <a:spcPts val="0"/>
                        </a:spcBef>
                        <a:spcAft>
                          <a:spcPts val="0"/>
                        </a:spcAft>
                        <a:buNone/>
                      </a:pPr>
                      <a:r>
                        <a:rPr lang="en-AU" sz="1600"/>
                        <a:t>Introduction, welcome and purpose of the webinar</a:t>
                      </a:r>
                      <a:endParaRPr sz="1600"/>
                    </a:p>
                  </a:txBody>
                  <a:tcPr marL="68575" marR="68575" marT="91425" marB="91425">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63500" lvl="0" indent="0" algn="r" rtl="0">
                        <a:lnSpc>
                          <a:spcPct val="115000"/>
                        </a:lnSpc>
                        <a:spcBef>
                          <a:spcPts val="0"/>
                        </a:spcBef>
                        <a:spcAft>
                          <a:spcPts val="0"/>
                        </a:spcAft>
                        <a:buNone/>
                      </a:pPr>
                      <a:r>
                        <a:rPr lang="en-AU"/>
                        <a:t>1–3</a:t>
                      </a:r>
                      <a:endParaRPr sz="1600"/>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sz="1600"/>
                        <a:t>00:9</a:t>
                      </a:r>
                      <a:endParaRPr sz="1600"/>
                    </a:p>
                  </a:txBody>
                  <a:tcPr marL="91425" marR="91425" marT="91425" marB="91425">
                    <a:lnL w="12700" cap="flat" cmpd="sng">
                      <a:solidFill>
                        <a:srgbClr val="000000">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468575">
                <a:tc>
                  <a:txBody>
                    <a:bodyPr/>
                    <a:lstStyle/>
                    <a:p>
                      <a:pPr marL="63500" lvl="0" indent="0" algn="l" rtl="0">
                        <a:lnSpc>
                          <a:spcPct val="115000"/>
                        </a:lnSpc>
                        <a:spcBef>
                          <a:spcPts val="0"/>
                        </a:spcBef>
                        <a:spcAft>
                          <a:spcPts val="0"/>
                        </a:spcAft>
                        <a:buNone/>
                      </a:pPr>
                      <a:r>
                        <a:rPr lang="en-AU" sz="1600"/>
                        <a:t>Steve Hathaway – an introduction</a:t>
                      </a:r>
                      <a:endParaRPr sz="1600"/>
                    </a:p>
                  </a:txBody>
                  <a:tcPr marL="68575" marR="68575" marT="91425" marB="91425">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63500" lvl="0" indent="0" algn="r" rtl="0">
                        <a:lnSpc>
                          <a:spcPct val="115000"/>
                        </a:lnSpc>
                        <a:spcBef>
                          <a:spcPts val="0"/>
                        </a:spcBef>
                        <a:spcAft>
                          <a:spcPts val="0"/>
                        </a:spcAft>
                        <a:buNone/>
                      </a:pPr>
                      <a:r>
                        <a:rPr lang="en-AU"/>
                        <a:t>4</a:t>
                      </a:r>
                      <a:endParaRPr sz="1600"/>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sz="1600"/>
                        <a:t>02:05</a:t>
                      </a:r>
                      <a:endParaRPr sz="1600"/>
                    </a:p>
                  </a:txBody>
                  <a:tcPr marL="91425" marR="91425" marT="91425" marB="91425">
                    <a:lnL w="12700" cap="flat" cmpd="sng">
                      <a:solidFill>
                        <a:srgbClr val="000000">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468575">
                <a:tc>
                  <a:txBody>
                    <a:bodyPr/>
                    <a:lstStyle/>
                    <a:p>
                      <a:pPr marL="63500" lvl="0" indent="0" algn="l" rtl="0">
                        <a:lnSpc>
                          <a:spcPct val="115000"/>
                        </a:lnSpc>
                        <a:spcBef>
                          <a:spcPts val="0"/>
                        </a:spcBef>
                        <a:spcAft>
                          <a:spcPts val="0"/>
                        </a:spcAft>
                        <a:buNone/>
                      </a:pPr>
                      <a:r>
                        <a:rPr lang="en-AU" sz="1600" dirty="0"/>
                        <a:t>Why study the ocean?</a:t>
                      </a:r>
                      <a:endParaRPr sz="1600" dirty="0"/>
                    </a:p>
                  </a:txBody>
                  <a:tcPr marL="68575" marR="68575" marT="91425" marB="91425">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63500" lvl="0" indent="0" algn="r" rtl="0">
                        <a:lnSpc>
                          <a:spcPct val="115000"/>
                        </a:lnSpc>
                        <a:spcBef>
                          <a:spcPts val="0"/>
                        </a:spcBef>
                        <a:spcAft>
                          <a:spcPts val="0"/>
                        </a:spcAft>
                        <a:buNone/>
                      </a:pPr>
                      <a:r>
                        <a:rPr lang="en-AU"/>
                        <a:t>5–6</a:t>
                      </a:r>
                      <a:endParaRPr sz="1600"/>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sz="1600"/>
                        <a:t>06:11</a:t>
                      </a:r>
                      <a:endParaRPr sz="1600"/>
                    </a:p>
                  </a:txBody>
                  <a:tcPr marL="91425" marR="91425" marT="91425" marB="91425">
                    <a:lnL w="12700" cap="flat" cmpd="sng">
                      <a:solidFill>
                        <a:srgbClr val="000000">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468575">
                <a:tc>
                  <a:txBody>
                    <a:bodyPr/>
                    <a:lstStyle/>
                    <a:p>
                      <a:pPr marL="63500" lvl="0" indent="0" algn="l" rtl="0">
                        <a:lnSpc>
                          <a:spcPct val="115000"/>
                        </a:lnSpc>
                        <a:spcBef>
                          <a:spcPts val="0"/>
                        </a:spcBef>
                        <a:spcAft>
                          <a:spcPts val="0"/>
                        </a:spcAft>
                        <a:buNone/>
                      </a:pPr>
                      <a:r>
                        <a:rPr lang="en-AU" sz="1600" dirty="0"/>
                        <a:t>Young Ocean Explorers</a:t>
                      </a:r>
                      <a:endParaRPr sz="1600" dirty="0"/>
                    </a:p>
                  </a:txBody>
                  <a:tcPr marL="68575" marR="68575" marT="91425" marB="91425">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63500" lvl="0" indent="0" algn="r" rtl="0">
                        <a:lnSpc>
                          <a:spcPct val="115000"/>
                        </a:lnSpc>
                        <a:spcBef>
                          <a:spcPts val="0"/>
                        </a:spcBef>
                        <a:spcAft>
                          <a:spcPts val="0"/>
                        </a:spcAft>
                        <a:buNone/>
                      </a:pPr>
                      <a:r>
                        <a:rPr lang="en-AU"/>
                        <a:t>7–10</a:t>
                      </a:r>
                      <a:endParaRPr sz="1600"/>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sz="1600"/>
                        <a:t>10:41</a:t>
                      </a:r>
                      <a:endParaRPr sz="1600"/>
                    </a:p>
                  </a:txBody>
                  <a:tcPr marL="91425" marR="91425" marT="91425" marB="91425">
                    <a:lnL w="12700" cap="flat" cmpd="sng">
                      <a:solidFill>
                        <a:srgbClr val="000000">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468575">
                <a:tc>
                  <a:txBody>
                    <a:bodyPr/>
                    <a:lstStyle/>
                    <a:p>
                      <a:pPr marL="63500" lvl="0" indent="0" algn="l" rtl="0">
                        <a:lnSpc>
                          <a:spcPct val="115000"/>
                        </a:lnSpc>
                        <a:spcBef>
                          <a:spcPts val="0"/>
                        </a:spcBef>
                        <a:spcAft>
                          <a:spcPts val="0"/>
                        </a:spcAft>
                        <a:buNone/>
                      </a:pPr>
                      <a:r>
                        <a:rPr lang="en-AU" sz="1600"/>
                        <a:t>Who else is involved?</a:t>
                      </a:r>
                      <a:endParaRPr sz="1600"/>
                    </a:p>
                  </a:txBody>
                  <a:tcPr marL="68575" marR="68575" marT="91425" marB="91425">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63500" lvl="0" indent="0" algn="r" rtl="0">
                        <a:lnSpc>
                          <a:spcPct val="115000"/>
                        </a:lnSpc>
                        <a:spcBef>
                          <a:spcPts val="0"/>
                        </a:spcBef>
                        <a:spcAft>
                          <a:spcPts val="0"/>
                        </a:spcAft>
                        <a:buNone/>
                      </a:pPr>
                      <a:r>
                        <a:rPr lang="en-AU"/>
                        <a:t>11</a:t>
                      </a:r>
                      <a:endParaRPr sz="1600"/>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sz="1600"/>
                        <a:t>19:39</a:t>
                      </a:r>
                      <a:endParaRPr sz="1600"/>
                    </a:p>
                  </a:txBody>
                  <a:tcPr marL="91425" marR="91425" marT="91425" marB="91425">
                    <a:lnL w="12700" cap="flat" cmpd="sng">
                      <a:solidFill>
                        <a:srgbClr val="000000">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r h="468575">
                <a:tc>
                  <a:txBody>
                    <a:bodyPr/>
                    <a:lstStyle/>
                    <a:p>
                      <a:pPr marL="63500" lvl="0" indent="0" algn="l" rtl="0">
                        <a:lnSpc>
                          <a:spcPct val="115000"/>
                        </a:lnSpc>
                        <a:spcBef>
                          <a:spcPts val="0"/>
                        </a:spcBef>
                        <a:spcAft>
                          <a:spcPts val="0"/>
                        </a:spcAft>
                        <a:buNone/>
                      </a:pPr>
                      <a:r>
                        <a:rPr lang="en-AU" sz="1600"/>
                        <a:t>Investigating marine reserves</a:t>
                      </a:r>
                      <a:endParaRPr sz="1600"/>
                    </a:p>
                  </a:txBody>
                  <a:tcPr marL="68575" marR="68575" marT="91425" marB="91425">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63500" lvl="0" indent="0" algn="r" rtl="0">
                        <a:lnSpc>
                          <a:spcPct val="115000"/>
                        </a:lnSpc>
                        <a:spcBef>
                          <a:spcPts val="0"/>
                        </a:spcBef>
                        <a:spcAft>
                          <a:spcPts val="0"/>
                        </a:spcAft>
                        <a:buNone/>
                      </a:pPr>
                      <a:r>
                        <a:rPr lang="en-AU" dirty="0"/>
                        <a:t>12–15</a:t>
                      </a:r>
                      <a:endParaRPr sz="1600" dirty="0"/>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sz="1600"/>
                        <a:t>23:39</a:t>
                      </a:r>
                      <a:endParaRPr sz="1600"/>
                    </a:p>
                  </a:txBody>
                  <a:tcPr marL="91425" marR="91425" marT="91425" marB="91425">
                    <a:lnL w="12700" cap="flat" cmpd="sng">
                      <a:solidFill>
                        <a:srgbClr val="000000">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6"/>
                  </a:ext>
                </a:extLst>
              </a:tr>
              <a:tr h="468575">
                <a:tc>
                  <a:txBody>
                    <a:bodyPr/>
                    <a:lstStyle/>
                    <a:p>
                      <a:pPr marL="63500" lvl="0" indent="0" algn="l" rtl="0">
                        <a:lnSpc>
                          <a:spcPct val="115000"/>
                        </a:lnSpc>
                        <a:spcBef>
                          <a:spcPts val="0"/>
                        </a:spcBef>
                        <a:spcAft>
                          <a:spcPts val="0"/>
                        </a:spcAft>
                        <a:buNone/>
                      </a:pPr>
                      <a:r>
                        <a:rPr lang="en-AU" sz="1600"/>
                        <a:t>Being there – in the environment</a:t>
                      </a:r>
                      <a:endParaRPr sz="1600"/>
                    </a:p>
                  </a:txBody>
                  <a:tcPr marL="68575" marR="68575" marT="91425" marB="91425">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63500" lvl="0" indent="0" algn="r" rtl="0">
                        <a:lnSpc>
                          <a:spcPct val="115000"/>
                        </a:lnSpc>
                        <a:spcBef>
                          <a:spcPts val="0"/>
                        </a:spcBef>
                        <a:spcAft>
                          <a:spcPts val="0"/>
                        </a:spcAft>
                        <a:buNone/>
                      </a:pPr>
                      <a:r>
                        <a:rPr lang="en-AU"/>
                        <a:t>16</a:t>
                      </a:r>
                      <a:endParaRPr sz="1600"/>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sz="1600"/>
                        <a:t>31:15</a:t>
                      </a:r>
                      <a:endParaRPr sz="1600"/>
                    </a:p>
                  </a:txBody>
                  <a:tcPr marL="91425" marR="91425" marT="91425" marB="91425">
                    <a:lnL w="12700" cap="flat" cmpd="sng">
                      <a:solidFill>
                        <a:srgbClr val="000000">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7"/>
                  </a:ext>
                </a:extLst>
              </a:tr>
              <a:tr h="468575">
                <a:tc>
                  <a:txBody>
                    <a:bodyPr/>
                    <a:lstStyle/>
                    <a:p>
                      <a:pPr marL="63500" lvl="0" indent="0" algn="l" rtl="0">
                        <a:lnSpc>
                          <a:spcPct val="115000"/>
                        </a:lnSpc>
                        <a:spcBef>
                          <a:spcPts val="0"/>
                        </a:spcBef>
                        <a:spcAft>
                          <a:spcPts val="0"/>
                        </a:spcAft>
                        <a:buNone/>
                      </a:pPr>
                      <a:r>
                        <a:rPr lang="en-AU" sz="1600"/>
                        <a:t>Stimulating discussion and curiosity</a:t>
                      </a:r>
                      <a:endParaRPr sz="1600"/>
                    </a:p>
                  </a:txBody>
                  <a:tcPr marL="68575" marR="68575" marT="91425" marB="91425">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63500" lvl="0" indent="0" algn="r" rtl="0">
                        <a:lnSpc>
                          <a:spcPct val="115000"/>
                        </a:lnSpc>
                        <a:spcBef>
                          <a:spcPts val="0"/>
                        </a:spcBef>
                        <a:spcAft>
                          <a:spcPts val="0"/>
                        </a:spcAft>
                        <a:buNone/>
                      </a:pPr>
                      <a:r>
                        <a:rPr lang="en-AU"/>
                        <a:t>17</a:t>
                      </a:r>
                      <a:endParaRPr sz="1600"/>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sz="1600"/>
                        <a:t>34:23</a:t>
                      </a:r>
                      <a:endParaRPr sz="1600"/>
                    </a:p>
                  </a:txBody>
                  <a:tcPr marL="91425" marR="91425" marT="91425" marB="91425">
                    <a:lnL w="12700" cap="flat" cmpd="sng">
                      <a:solidFill>
                        <a:srgbClr val="000000">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8"/>
                  </a:ext>
                </a:extLst>
              </a:tr>
              <a:tr h="468575">
                <a:tc>
                  <a:txBody>
                    <a:bodyPr/>
                    <a:lstStyle/>
                    <a:p>
                      <a:pPr marL="63500" lvl="0" indent="0" algn="l" rtl="0">
                        <a:lnSpc>
                          <a:spcPct val="115000"/>
                        </a:lnSpc>
                        <a:spcBef>
                          <a:spcPts val="0"/>
                        </a:spcBef>
                        <a:spcAft>
                          <a:spcPts val="0"/>
                        </a:spcAft>
                        <a:buNone/>
                      </a:pPr>
                      <a:r>
                        <a:rPr lang="en-AU" sz="1600"/>
                        <a:t>Exploring values and perspectives</a:t>
                      </a:r>
                      <a:endParaRPr sz="1600"/>
                    </a:p>
                  </a:txBody>
                  <a:tcPr marL="68575" marR="68575" marT="91425" marB="91425">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63500" lvl="0" indent="0" algn="r" rtl="0">
                        <a:lnSpc>
                          <a:spcPct val="115000"/>
                        </a:lnSpc>
                        <a:spcBef>
                          <a:spcPts val="0"/>
                        </a:spcBef>
                        <a:spcAft>
                          <a:spcPts val="0"/>
                        </a:spcAft>
                        <a:buNone/>
                      </a:pPr>
                      <a:r>
                        <a:rPr lang="en-AU" dirty="0"/>
                        <a:t>18–19</a:t>
                      </a:r>
                      <a:endParaRPr dirty="0"/>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sz="1600"/>
                        <a:t>43:27</a:t>
                      </a:r>
                      <a:endParaRPr sz="1600"/>
                    </a:p>
                  </a:txBody>
                  <a:tcPr marL="91425" marR="91425" marT="91425" marB="91425">
                    <a:lnL w="12700" cap="flat" cmpd="sng">
                      <a:solidFill>
                        <a:srgbClr val="000000">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9"/>
                  </a:ext>
                </a:extLst>
              </a:tr>
              <a:tr h="468575">
                <a:tc>
                  <a:txBody>
                    <a:bodyPr/>
                    <a:lstStyle/>
                    <a:p>
                      <a:pPr marL="63500" lvl="0" indent="0" algn="l" rtl="0">
                        <a:lnSpc>
                          <a:spcPct val="115000"/>
                        </a:lnSpc>
                        <a:spcBef>
                          <a:spcPts val="0"/>
                        </a:spcBef>
                        <a:spcAft>
                          <a:spcPts val="0"/>
                        </a:spcAft>
                        <a:buNone/>
                      </a:pPr>
                      <a:r>
                        <a:rPr lang="en-AU" sz="1600"/>
                        <a:t>Some more SLH marine resources</a:t>
                      </a:r>
                      <a:endParaRPr sz="1600"/>
                    </a:p>
                  </a:txBody>
                  <a:tcPr marL="68575" marR="68575" marT="91425" marB="91425">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63500" lvl="0" indent="0" algn="r" rtl="0">
                        <a:lnSpc>
                          <a:spcPct val="115000"/>
                        </a:lnSpc>
                        <a:spcBef>
                          <a:spcPts val="0"/>
                        </a:spcBef>
                        <a:spcAft>
                          <a:spcPts val="0"/>
                        </a:spcAft>
                        <a:buNone/>
                      </a:pPr>
                      <a:r>
                        <a:rPr lang="en-AU"/>
                        <a:t>20</a:t>
                      </a:r>
                      <a:endParaRPr/>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en-AU" sz="1600"/>
                        <a:t>n/a</a:t>
                      </a:r>
                      <a:endParaRPr sz="1600"/>
                    </a:p>
                  </a:txBody>
                  <a:tcPr marL="91425" marR="91425" marT="91425" marB="91425">
                    <a:lnL w="12700" cap="flat" cmpd="sng">
                      <a:solidFill>
                        <a:srgbClr val="000000">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0"/>
                  </a:ext>
                </a:extLst>
              </a:tr>
              <a:tr h="468575">
                <a:tc>
                  <a:txBody>
                    <a:bodyPr/>
                    <a:lstStyle/>
                    <a:p>
                      <a:pPr marL="63500" lvl="0" indent="0" algn="l" rtl="0">
                        <a:lnSpc>
                          <a:spcPct val="115000"/>
                        </a:lnSpc>
                        <a:spcBef>
                          <a:spcPts val="0"/>
                        </a:spcBef>
                        <a:spcAft>
                          <a:spcPts val="0"/>
                        </a:spcAft>
                        <a:buNone/>
                      </a:pPr>
                      <a:r>
                        <a:rPr lang="en-AU" sz="1600"/>
                        <a:t>Thanks and contact details</a:t>
                      </a:r>
                      <a:endParaRPr sz="1600"/>
                    </a:p>
                  </a:txBody>
                  <a:tcPr marL="68575" marR="68575" marT="91425" marB="91425">
                    <a:lnL w="9525"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63500" lvl="0" indent="0" algn="r" rtl="0">
                        <a:lnSpc>
                          <a:spcPct val="115000"/>
                        </a:lnSpc>
                        <a:spcBef>
                          <a:spcPts val="0"/>
                        </a:spcBef>
                        <a:spcAft>
                          <a:spcPts val="0"/>
                        </a:spcAft>
                        <a:buNone/>
                      </a:pPr>
                      <a:r>
                        <a:rPr lang="en-AU"/>
                        <a:t>21</a:t>
                      </a:r>
                      <a:endParaRPr sz="1600"/>
                    </a:p>
                  </a:txBody>
                  <a:tcPr marL="68575" marR="68575" marT="91425" marB="91425">
                    <a:lnL w="12700" cap="flat" cmpd="sng">
                      <a:solidFill>
                        <a:srgbClr val="000000">
                          <a:alpha val="0"/>
                        </a:srgbClr>
                      </a:solidFill>
                      <a:prstDash val="solid"/>
                      <a:round/>
                      <a:headEnd type="none" w="sm" len="sm"/>
                      <a:tailEnd type="none" w="sm" len="sm"/>
                    </a:lnL>
                    <a:lnR w="12700" cap="flat" cmpd="sng">
                      <a:solidFill>
                        <a:srgbClr val="000000">
                          <a:alpha val="0"/>
                        </a:srgbClr>
                      </a:solidFill>
                      <a:prstDash val="solid"/>
                      <a:round/>
                      <a:headEnd type="none" w="sm" len="sm"/>
                      <a:tailEnd type="none" w="sm" len="sm"/>
                    </a:lnR>
                    <a:lnT w="12700" cap="flat" cmpd="sng">
                      <a:solidFill>
                        <a:srgbClr val="000000">
                          <a:alpha val="0"/>
                        </a:srgbClr>
                      </a:solidFill>
                      <a:prstDash val="solid"/>
                      <a:round/>
                      <a:headEnd type="none" w="sm" len="sm"/>
                      <a:tailEnd type="none" w="sm" len="sm"/>
                    </a:lnT>
                    <a:lnB w="12700" cap="flat" cmpd="sng">
                      <a:solidFill>
                        <a:srgbClr val="000000">
                          <a:alpha val="0"/>
                        </a:srgbClr>
                      </a:solidFill>
                      <a:prstDash val="solid"/>
                      <a:round/>
                      <a:headEnd type="none" w="sm" len="sm"/>
                      <a:tailEnd type="none" w="sm" len="sm"/>
                    </a:lnB>
                  </a:tcPr>
                </a:tc>
                <a:tc>
                  <a:txBody>
                    <a:bodyPr/>
                    <a:lstStyle/>
                    <a:p>
                      <a:pPr marL="0" lvl="0" indent="0" algn="r" rtl="0">
                        <a:spcBef>
                          <a:spcPts val="0"/>
                        </a:spcBef>
                        <a:spcAft>
                          <a:spcPts val="0"/>
                        </a:spcAft>
                        <a:buClr>
                          <a:schemeClr val="dk1"/>
                        </a:buClr>
                        <a:buSzPts val="1100"/>
                        <a:buFont typeface="Arial"/>
                        <a:buNone/>
                      </a:pPr>
                      <a:r>
                        <a:rPr lang="en-AU" sz="1600" dirty="0">
                          <a:solidFill>
                            <a:schemeClr val="dk1"/>
                          </a:solidFill>
                        </a:rPr>
                        <a:t>45:35</a:t>
                      </a:r>
                      <a:endParaRPr sz="1600" dirty="0">
                        <a:solidFill>
                          <a:schemeClr val="dk1"/>
                        </a:solidFill>
                      </a:endParaRPr>
                    </a:p>
                    <a:p>
                      <a:pPr marL="0" lvl="0" indent="0" algn="r" rtl="0">
                        <a:spcBef>
                          <a:spcPts val="0"/>
                        </a:spcBef>
                        <a:spcAft>
                          <a:spcPts val="0"/>
                        </a:spcAft>
                        <a:buNone/>
                      </a:pPr>
                      <a:endParaRPr sz="1600" dirty="0"/>
                    </a:p>
                  </a:txBody>
                  <a:tcPr marL="91425" marR="91425" marT="91425" marB="91425">
                    <a:lnL w="12700" cap="flat" cmpd="sng">
                      <a:solidFill>
                        <a:srgbClr val="000000">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2" name="Google Shape;30;p3">
            <a:extLst>
              <a:ext uri="{FF2B5EF4-FFF2-40B4-BE49-F238E27FC236}">
                <a16:creationId xmlns:a16="http://schemas.microsoft.com/office/drawing/2014/main" id="{7297F51B-76E7-0B65-2F4B-96473233183F}"/>
              </a:ext>
            </a:extLst>
          </p:cNvPr>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dirty="0">
                <a:solidFill>
                  <a:schemeClr val="accent2"/>
                </a:solidFill>
                <a:latin typeface="Verdana"/>
                <a:ea typeface="Verdana"/>
                <a:cs typeface="Verdana"/>
                <a:sym typeface="Verdana"/>
              </a:rPr>
              <a:t>© Copyright. University of Waikato. All Rights Reserved | </a:t>
            </a:r>
            <a:r>
              <a:rPr lang="en-AU" sz="1000" b="0" i="0" u="sng" strike="noStrike" cap="none" dirty="0">
                <a:solidFill>
                  <a:schemeClr val="hlink"/>
                </a:solidFill>
                <a:latin typeface="Verdana"/>
                <a:ea typeface="Verdana"/>
                <a:cs typeface="Verdana"/>
                <a:sym typeface="Verdana"/>
                <a:hlinkClick r:id="rId3"/>
              </a:rPr>
              <a:t>www.sciencelearn.org.nz</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dirty="0">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dirty="0">
              <a:solidFill>
                <a:schemeClr val="hlink"/>
              </a:solidFill>
              <a:latin typeface="Verdana"/>
              <a:ea typeface="Verdana"/>
              <a:cs typeface="Verdana"/>
              <a:sym typeface="Verdana"/>
              <a:hlinkClick r:id="rId3"/>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2"/>
          <p:cNvSpPr txBox="1">
            <a:spLocks noGrp="1"/>
          </p:cNvSpPr>
          <p:nvPr>
            <p:ph type="title"/>
          </p:nvPr>
        </p:nvSpPr>
        <p:spPr>
          <a:xfrm>
            <a:off x="168045" y="461519"/>
            <a:ext cx="8229600" cy="59162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Some more SLH marine resources</a:t>
            </a:r>
            <a:br>
              <a:rPr lang="en-AU" sz="3200" b="0" i="0" u="none" strike="noStrike" cap="none">
                <a:solidFill>
                  <a:schemeClr val="accent1"/>
                </a:solidFill>
                <a:latin typeface="Arial"/>
                <a:ea typeface="Arial"/>
                <a:cs typeface="Arial"/>
                <a:sym typeface="Arial"/>
              </a:rPr>
            </a:br>
            <a:endParaRPr sz="3200" b="1" i="0" u="none" strike="noStrike" cap="none">
              <a:solidFill>
                <a:schemeClr val="accent1"/>
              </a:solidFill>
              <a:latin typeface="Calibri"/>
              <a:ea typeface="Calibri"/>
              <a:cs typeface="Calibri"/>
              <a:sym typeface="Calibri"/>
            </a:endParaRPr>
          </a:p>
        </p:txBody>
      </p:sp>
      <p:sp>
        <p:nvSpPr>
          <p:cNvPr id="264" name="Google Shape;264;p22"/>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265" name="Google Shape;265;p22" descr="Screen Shot 2018-02-01 at 1.32.15 pm.png"/>
          <p:cNvPicPr preferRelativeResize="0"/>
          <p:nvPr/>
        </p:nvPicPr>
        <p:blipFill rotWithShape="1">
          <a:blip r:embed="rId4">
            <a:alphaModFix/>
          </a:blip>
          <a:srcRect/>
          <a:stretch/>
        </p:blipFill>
        <p:spPr>
          <a:xfrm>
            <a:off x="4515169" y="1010977"/>
            <a:ext cx="2030887" cy="3194239"/>
          </a:xfrm>
          <a:prstGeom prst="rect">
            <a:avLst/>
          </a:prstGeom>
          <a:noFill/>
          <a:ln>
            <a:noFill/>
          </a:ln>
        </p:spPr>
      </p:pic>
      <p:pic>
        <p:nvPicPr>
          <p:cNvPr id="266" name="Google Shape;266;p22" descr="Screen Shot 2018-02-01 at 1.25.53 pm.png"/>
          <p:cNvPicPr preferRelativeResize="0"/>
          <p:nvPr/>
        </p:nvPicPr>
        <p:blipFill rotWithShape="1">
          <a:blip r:embed="rId5">
            <a:alphaModFix/>
          </a:blip>
          <a:srcRect/>
          <a:stretch/>
        </p:blipFill>
        <p:spPr>
          <a:xfrm>
            <a:off x="6614778" y="979156"/>
            <a:ext cx="2085825" cy="3226060"/>
          </a:xfrm>
          <a:prstGeom prst="rect">
            <a:avLst/>
          </a:prstGeom>
          <a:noFill/>
          <a:ln>
            <a:noFill/>
          </a:ln>
        </p:spPr>
      </p:pic>
      <p:pic>
        <p:nvPicPr>
          <p:cNvPr id="267" name="Google Shape;267;p22" descr="Screen Shot 2018-02-01 at 1.25.42 pm.png"/>
          <p:cNvPicPr preferRelativeResize="0"/>
          <p:nvPr/>
        </p:nvPicPr>
        <p:blipFill rotWithShape="1">
          <a:blip r:embed="rId6">
            <a:alphaModFix/>
          </a:blip>
          <a:srcRect/>
          <a:stretch/>
        </p:blipFill>
        <p:spPr>
          <a:xfrm>
            <a:off x="5938006" y="3156390"/>
            <a:ext cx="2035023" cy="3152074"/>
          </a:xfrm>
          <a:prstGeom prst="rect">
            <a:avLst/>
          </a:prstGeom>
          <a:noFill/>
          <a:ln>
            <a:noFill/>
          </a:ln>
        </p:spPr>
      </p:pic>
      <p:pic>
        <p:nvPicPr>
          <p:cNvPr id="268" name="Google Shape;268;p22" descr="Screen Shot 2018-02-01 at 1.53.57 pm.png"/>
          <p:cNvPicPr preferRelativeResize="0"/>
          <p:nvPr/>
        </p:nvPicPr>
        <p:blipFill rotWithShape="1">
          <a:blip r:embed="rId7">
            <a:alphaModFix/>
          </a:blip>
          <a:srcRect/>
          <a:stretch/>
        </p:blipFill>
        <p:spPr>
          <a:xfrm>
            <a:off x="2410340" y="979156"/>
            <a:ext cx="2030888" cy="3226060"/>
          </a:xfrm>
          <a:prstGeom prst="rect">
            <a:avLst/>
          </a:prstGeom>
          <a:noFill/>
          <a:ln>
            <a:noFill/>
          </a:ln>
        </p:spPr>
      </p:pic>
      <p:pic>
        <p:nvPicPr>
          <p:cNvPr id="269" name="Google Shape;269;p22" descr="Screen Shot 2018-02-01 at 1.32.41 pm.png"/>
          <p:cNvPicPr preferRelativeResize="0"/>
          <p:nvPr/>
        </p:nvPicPr>
        <p:blipFill rotWithShape="1">
          <a:blip r:embed="rId8">
            <a:alphaModFix/>
          </a:blip>
          <a:srcRect/>
          <a:stretch/>
        </p:blipFill>
        <p:spPr>
          <a:xfrm>
            <a:off x="336946" y="1053142"/>
            <a:ext cx="1987056" cy="3152074"/>
          </a:xfrm>
          <a:prstGeom prst="rect">
            <a:avLst/>
          </a:prstGeom>
          <a:noFill/>
          <a:ln>
            <a:noFill/>
          </a:ln>
        </p:spPr>
      </p:pic>
      <p:pic>
        <p:nvPicPr>
          <p:cNvPr id="270" name="Google Shape;270;p22" descr="Screen Shot 2018-02-07 at 12.14.41 pm.png"/>
          <p:cNvPicPr preferRelativeResize="0"/>
          <p:nvPr/>
        </p:nvPicPr>
        <p:blipFill rotWithShape="1">
          <a:blip r:embed="rId9">
            <a:alphaModFix/>
          </a:blip>
          <a:srcRect/>
          <a:stretch/>
        </p:blipFill>
        <p:spPr>
          <a:xfrm>
            <a:off x="955744" y="3156390"/>
            <a:ext cx="1908723" cy="3152074"/>
          </a:xfrm>
          <a:prstGeom prst="rect">
            <a:avLst/>
          </a:prstGeom>
          <a:noFill/>
          <a:ln>
            <a:noFill/>
          </a:ln>
        </p:spPr>
      </p:pic>
      <p:pic>
        <p:nvPicPr>
          <p:cNvPr id="271" name="Google Shape;271;p22" descr="Screen Shot 2018-02-01 at 1.33.06 pm.png"/>
          <p:cNvPicPr preferRelativeResize="0"/>
          <p:nvPr/>
        </p:nvPicPr>
        <p:blipFill rotWithShape="1">
          <a:blip r:embed="rId10">
            <a:alphaModFix/>
          </a:blip>
          <a:srcRect/>
          <a:stretch/>
        </p:blipFill>
        <p:spPr>
          <a:xfrm>
            <a:off x="3492706" y="3156390"/>
            <a:ext cx="1897043" cy="3152074"/>
          </a:xfrm>
          <a:prstGeom prst="rect">
            <a:avLst/>
          </a:prstGeom>
          <a:noFill/>
          <a:ln>
            <a:noFill/>
          </a:ln>
        </p:spPr>
      </p:pic>
      <p:sp>
        <p:nvSpPr>
          <p:cNvPr id="272" name="Google Shape;272;p22"/>
          <p:cNvSpPr txBox="1"/>
          <p:nvPr/>
        </p:nvSpPr>
        <p:spPr>
          <a:xfrm>
            <a:off x="3661550" y="2247250"/>
            <a:ext cx="659400" cy="20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900" b="0" i="0" u="none" strike="noStrike" cap="none">
                <a:solidFill>
                  <a:schemeClr val="dk1"/>
                </a:solidFill>
                <a:latin typeface="Arial"/>
                <a:ea typeface="Arial"/>
                <a:cs typeface="Arial"/>
                <a:sym typeface="Arial"/>
              </a:rPr>
              <a:t>© NIWA</a:t>
            </a:r>
            <a:endParaRPr sz="1400" b="0" i="0" u="none" strike="noStrike" cap="none">
              <a:solidFill>
                <a:srgbClr val="000000"/>
              </a:solidFill>
              <a:latin typeface="Arial"/>
              <a:ea typeface="Arial"/>
              <a:cs typeface="Arial"/>
              <a:sym typeface="Arial"/>
            </a:endParaRPr>
          </a:p>
        </p:txBody>
      </p:sp>
      <p:sp>
        <p:nvSpPr>
          <p:cNvPr id="273" name="Google Shape;273;p22"/>
          <p:cNvSpPr txBox="1"/>
          <p:nvPr/>
        </p:nvSpPr>
        <p:spPr>
          <a:xfrm>
            <a:off x="1589775" y="4452950"/>
            <a:ext cx="14037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700" b="0" i="0" u="none" strike="noStrike" cap="none">
                <a:solidFill>
                  <a:schemeClr val="dk1"/>
                </a:solidFill>
                <a:highlight>
                  <a:schemeClr val="lt2"/>
                </a:highlight>
                <a:latin typeface="Arial"/>
                <a:ea typeface="Arial"/>
                <a:cs typeface="Arial"/>
                <a:sym typeface="Arial"/>
              </a:rPr>
              <a:t>© Sustainable Seas NSC</a:t>
            </a:r>
            <a:endParaRPr sz="700" b="0" i="0" u="none" strike="noStrike" cap="none">
              <a:solidFill>
                <a:srgbClr val="000000"/>
              </a:solidFill>
              <a:highlight>
                <a:schemeClr val="lt2"/>
              </a:highlight>
              <a:latin typeface="Arial"/>
              <a:ea typeface="Arial"/>
              <a:cs typeface="Arial"/>
              <a:sym typeface="Arial"/>
            </a:endParaRPr>
          </a:p>
        </p:txBody>
      </p:sp>
      <p:sp>
        <p:nvSpPr>
          <p:cNvPr id="274" name="Google Shape;274;p22"/>
          <p:cNvSpPr txBox="1"/>
          <p:nvPr/>
        </p:nvSpPr>
        <p:spPr>
          <a:xfrm>
            <a:off x="7534500" y="2002000"/>
            <a:ext cx="1090800" cy="651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
              <a:buFont typeface="Calibri"/>
              <a:buNone/>
            </a:pPr>
            <a:endParaRPr sz="1100" b="0" i="1"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r>
              <a:rPr lang="en-AU" sz="700" b="0" i="0" u="none" strike="noStrike" cap="none">
                <a:solidFill>
                  <a:srgbClr val="FFFFFF"/>
                </a:solidFill>
                <a:latin typeface="Arial"/>
                <a:ea typeface="Arial"/>
                <a:cs typeface="Arial"/>
                <a:sym typeface="Arial"/>
              </a:rPr>
              <a:t>© Fastily/Creative Commons 3.0</a:t>
            </a:r>
            <a:endParaRPr sz="7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00"/>
              <a:buFont typeface="Calibri"/>
              <a:buNone/>
            </a:pPr>
            <a:endParaRPr sz="1100" b="0" i="1"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5" name="Google Shape;275;p22"/>
          <p:cNvSpPr txBox="1"/>
          <p:nvPr/>
        </p:nvSpPr>
        <p:spPr>
          <a:xfrm>
            <a:off x="4320949" y="4205225"/>
            <a:ext cx="1023600" cy="418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AU" sz="700" b="0" i="0" u="none" strike="noStrike" cap="none">
                <a:solidFill>
                  <a:srgbClr val="FFFFFF"/>
                </a:solidFill>
                <a:latin typeface="Arial"/>
                <a:ea typeface="Arial"/>
                <a:cs typeface="Arial"/>
                <a:sym typeface="Arial"/>
              </a:rPr>
              <a:t>© NIWA, Chang et al. (2005) and Miriam Godfrey </a:t>
            </a:r>
            <a:endParaRPr sz="7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76" name="Google Shape;276;p22"/>
          <p:cNvSpPr txBox="1"/>
          <p:nvPr/>
        </p:nvSpPr>
        <p:spPr>
          <a:xfrm>
            <a:off x="5779900" y="2186400"/>
            <a:ext cx="659400" cy="36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AU" sz="700" b="0" i="0" u="none" strike="noStrike" cap="none">
                <a:solidFill>
                  <a:srgbClr val="FFFFFF"/>
                </a:solidFill>
                <a:latin typeface="Arial"/>
                <a:ea typeface="Arial"/>
                <a:cs typeface="Arial"/>
                <a:sym typeface="Arial"/>
              </a:rPr>
              <a:t>© Massey University</a:t>
            </a:r>
            <a:endParaRPr sz="1400" b="0" i="0" u="none" strike="noStrike" cap="none">
              <a:solidFill>
                <a:srgbClr val="000000"/>
              </a:solidFill>
              <a:latin typeface="Arial"/>
              <a:ea typeface="Arial"/>
              <a:cs typeface="Arial"/>
              <a:sym typeface="Arial"/>
            </a:endParaRPr>
          </a:p>
        </p:txBody>
      </p:sp>
      <p:sp>
        <p:nvSpPr>
          <p:cNvPr id="277" name="Google Shape;277;p22"/>
          <p:cNvSpPr txBox="1"/>
          <p:nvPr/>
        </p:nvSpPr>
        <p:spPr>
          <a:xfrm>
            <a:off x="6992850" y="4327475"/>
            <a:ext cx="1023600" cy="28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AU" sz="900" b="0" i="0" u="none" strike="noStrike" cap="none">
                <a:solidFill>
                  <a:srgbClr val="000000"/>
                </a:solidFill>
                <a:highlight>
                  <a:schemeClr val="lt2"/>
                </a:highlight>
                <a:latin typeface="Arial"/>
                <a:ea typeface="Arial"/>
                <a:cs typeface="Arial"/>
                <a:sym typeface="Arial"/>
              </a:rPr>
              <a:t>© 123RF Ltd</a:t>
            </a:r>
            <a:endParaRPr sz="900" b="0" i="0" u="none" strike="noStrike" cap="none">
              <a:solidFill>
                <a:srgbClr val="000000"/>
              </a:solidFill>
              <a:highlight>
                <a:schemeClr val="lt2"/>
              </a:highlight>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grpSp>
        <p:nvGrpSpPr>
          <p:cNvPr id="282" name="Google Shape;282;p23"/>
          <p:cNvGrpSpPr/>
          <p:nvPr/>
        </p:nvGrpSpPr>
        <p:grpSpPr>
          <a:xfrm>
            <a:off x="0" y="4860695"/>
            <a:ext cx="9144000" cy="2040167"/>
            <a:chOff x="0" y="4803593"/>
            <a:chExt cx="9144000" cy="2097269"/>
          </a:xfrm>
        </p:grpSpPr>
        <p:grpSp>
          <p:nvGrpSpPr>
            <p:cNvPr id="283" name="Google Shape;283;p23"/>
            <p:cNvGrpSpPr/>
            <p:nvPr/>
          </p:nvGrpSpPr>
          <p:grpSpPr>
            <a:xfrm>
              <a:off x="0" y="4803593"/>
              <a:ext cx="9050950" cy="2097269"/>
              <a:chOff x="0" y="4352925"/>
              <a:chExt cx="9050950" cy="2547937"/>
            </a:xfrm>
          </p:grpSpPr>
          <p:pic>
            <p:nvPicPr>
              <p:cNvPr id="284" name="Google Shape;284;p23" descr="Killer-T-cells_full_size_landscape_C_annotated.jpg"/>
              <p:cNvPicPr preferRelativeResize="0"/>
              <p:nvPr/>
            </p:nvPicPr>
            <p:blipFill rotWithShape="1">
              <a:blip r:embed="rId3">
                <a:alphaModFix/>
              </a:blip>
              <a:srcRect/>
              <a:stretch/>
            </p:blipFill>
            <p:spPr>
              <a:xfrm>
                <a:off x="1778000" y="5575300"/>
                <a:ext cx="1820863" cy="1293810"/>
              </a:xfrm>
              <a:prstGeom prst="rect">
                <a:avLst/>
              </a:prstGeom>
              <a:noFill/>
              <a:ln>
                <a:noFill/>
              </a:ln>
            </p:spPr>
          </p:pic>
          <p:pic>
            <p:nvPicPr>
              <p:cNvPr id="285" name="Google Shape;285;p23" descr="Tuatara_full_size_landscape_C_Annotated.jpg"/>
              <p:cNvPicPr preferRelativeResize="0"/>
              <p:nvPr/>
            </p:nvPicPr>
            <p:blipFill rotWithShape="1">
              <a:blip r:embed="rId4">
                <a:alphaModFix/>
              </a:blip>
              <a:srcRect/>
              <a:stretch/>
            </p:blipFill>
            <p:spPr>
              <a:xfrm>
                <a:off x="5230812" y="5546725"/>
                <a:ext cx="1973262" cy="1311275"/>
              </a:xfrm>
              <a:prstGeom prst="rect">
                <a:avLst/>
              </a:prstGeom>
              <a:noFill/>
              <a:ln>
                <a:noFill/>
              </a:ln>
            </p:spPr>
          </p:pic>
          <p:pic>
            <p:nvPicPr>
              <p:cNvPr id="286" name="Google Shape;286;p23" descr="Maui-harnessing-the-Sun_full_size_landscape.jpg"/>
              <p:cNvPicPr preferRelativeResize="0"/>
              <p:nvPr/>
            </p:nvPicPr>
            <p:blipFill rotWithShape="1">
              <a:blip r:embed="rId5">
                <a:alphaModFix/>
              </a:blip>
              <a:srcRect/>
              <a:stretch/>
            </p:blipFill>
            <p:spPr>
              <a:xfrm>
                <a:off x="3598862" y="5556250"/>
                <a:ext cx="1631950" cy="1301748"/>
              </a:xfrm>
              <a:prstGeom prst="rect">
                <a:avLst/>
              </a:prstGeom>
              <a:noFill/>
              <a:ln>
                <a:noFill/>
              </a:ln>
            </p:spPr>
          </p:pic>
          <p:pic>
            <p:nvPicPr>
              <p:cNvPr id="287" name="Google Shape;287;p23" descr="Rauparaha-s-copper_full_size_landscape_C_annotated.jpg"/>
              <p:cNvPicPr preferRelativeResize="0"/>
              <p:nvPr/>
            </p:nvPicPr>
            <p:blipFill rotWithShape="1">
              <a:blip r:embed="rId6">
                <a:alphaModFix/>
              </a:blip>
              <a:srcRect t="36720"/>
              <a:stretch/>
            </p:blipFill>
            <p:spPr>
              <a:xfrm>
                <a:off x="7111025" y="4409318"/>
                <a:ext cx="1939925" cy="1187475"/>
              </a:xfrm>
              <a:prstGeom prst="rect">
                <a:avLst/>
              </a:prstGeom>
              <a:noFill/>
              <a:ln>
                <a:noFill/>
              </a:ln>
            </p:spPr>
          </p:pic>
          <p:pic>
            <p:nvPicPr>
              <p:cNvPr id="288" name="Google Shape;288;p23" descr="Cow_Glamour_Shot_CopyrightAnnotated.jpg"/>
              <p:cNvPicPr preferRelativeResize="0"/>
              <p:nvPr/>
            </p:nvPicPr>
            <p:blipFill rotWithShape="1">
              <a:blip r:embed="rId7">
                <a:alphaModFix/>
              </a:blip>
              <a:srcRect/>
              <a:stretch/>
            </p:blipFill>
            <p:spPr>
              <a:xfrm>
                <a:off x="0" y="4352925"/>
                <a:ext cx="1835150" cy="1222375"/>
              </a:xfrm>
              <a:prstGeom prst="rect">
                <a:avLst/>
              </a:prstGeom>
              <a:noFill/>
              <a:ln>
                <a:noFill/>
              </a:ln>
            </p:spPr>
          </p:pic>
          <p:pic>
            <p:nvPicPr>
              <p:cNvPr id="289" name="Google Shape;289;p23" descr="Honey-bee-on-flower_CopyrightAnnotated.jpg"/>
              <p:cNvPicPr preferRelativeResize="0"/>
              <p:nvPr/>
            </p:nvPicPr>
            <p:blipFill rotWithShape="1">
              <a:blip r:embed="rId8">
                <a:alphaModFix/>
              </a:blip>
              <a:srcRect/>
              <a:stretch/>
            </p:blipFill>
            <p:spPr>
              <a:xfrm>
                <a:off x="1835150" y="4387850"/>
                <a:ext cx="1781175" cy="1187447"/>
              </a:xfrm>
              <a:prstGeom prst="rect">
                <a:avLst/>
              </a:prstGeom>
              <a:noFill/>
              <a:ln>
                <a:noFill/>
              </a:ln>
            </p:spPr>
          </p:pic>
          <p:pic>
            <p:nvPicPr>
              <p:cNvPr id="290" name="Google Shape;290;p23" descr="Kiwifruit_CopyrightAnnotated.jpg"/>
              <p:cNvPicPr preferRelativeResize="0"/>
              <p:nvPr/>
            </p:nvPicPr>
            <p:blipFill rotWithShape="1">
              <a:blip r:embed="rId9">
                <a:alphaModFix/>
              </a:blip>
              <a:srcRect/>
              <a:stretch/>
            </p:blipFill>
            <p:spPr>
              <a:xfrm>
                <a:off x="3598862" y="4370387"/>
                <a:ext cx="1631950" cy="1162048"/>
              </a:xfrm>
              <a:prstGeom prst="rect">
                <a:avLst/>
              </a:prstGeom>
              <a:noFill/>
              <a:ln>
                <a:noFill/>
              </a:ln>
            </p:spPr>
          </p:pic>
          <p:pic>
            <p:nvPicPr>
              <p:cNvPr id="291" name="Google Shape;291;p23" descr="Mt-Ruapehu_CopyrightAnnotated.png"/>
              <p:cNvPicPr preferRelativeResize="0"/>
              <p:nvPr/>
            </p:nvPicPr>
            <p:blipFill rotWithShape="1">
              <a:blip r:embed="rId10">
                <a:alphaModFix/>
              </a:blip>
              <a:srcRect/>
              <a:stretch/>
            </p:blipFill>
            <p:spPr>
              <a:xfrm>
                <a:off x="5230812" y="4352925"/>
                <a:ext cx="1973262" cy="1314447"/>
              </a:xfrm>
              <a:prstGeom prst="rect">
                <a:avLst/>
              </a:prstGeom>
              <a:noFill/>
              <a:ln>
                <a:noFill/>
              </a:ln>
            </p:spPr>
          </p:pic>
          <p:pic>
            <p:nvPicPr>
              <p:cNvPr id="292" name="Google Shape;292;p23" descr="Waikato-River_CopyrightAnnotated.jpg"/>
              <p:cNvPicPr preferRelativeResize="0"/>
              <p:nvPr/>
            </p:nvPicPr>
            <p:blipFill rotWithShape="1">
              <a:blip r:embed="rId11">
                <a:alphaModFix/>
              </a:blip>
              <a:srcRect/>
              <a:stretch/>
            </p:blipFill>
            <p:spPr>
              <a:xfrm>
                <a:off x="0" y="5575300"/>
                <a:ext cx="1778000" cy="1325562"/>
              </a:xfrm>
              <a:prstGeom prst="rect">
                <a:avLst/>
              </a:prstGeom>
              <a:noFill/>
              <a:ln>
                <a:noFill/>
              </a:ln>
            </p:spPr>
          </p:pic>
        </p:grpSp>
        <p:pic>
          <p:nvPicPr>
            <p:cNvPr id="293" name="Google Shape;293;p23" descr="Screen Shot 2017-09-14 at 4.45.48 pm.png"/>
            <p:cNvPicPr preferRelativeResize="0"/>
            <p:nvPr/>
          </p:nvPicPr>
          <p:blipFill rotWithShape="1">
            <a:blip r:embed="rId12">
              <a:alphaModFix/>
            </a:blip>
            <a:srcRect/>
            <a:stretch/>
          </p:blipFill>
          <p:spPr>
            <a:xfrm>
              <a:off x="7204074" y="5827326"/>
              <a:ext cx="1939926" cy="1038255"/>
            </a:xfrm>
            <a:prstGeom prst="rect">
              <a:avLst/>
            </a:prstGeom>
            <a:noFill/>
            <a:ln>
              <a:noFill/>
            </a:ln>
          </p:spPr>
        </p:pic>
      </p:grpSp>
      <p:sp>
        <p:nvSpPr>
          <p:cNvPr id="294" name="Google Shape;294;p23"/>
          <p:cNvSpPr txBox="1">
            <a:spLocks noGrp="1"/>
          </p:cNvSpPr>
          <p:nvPr>
            <p:ph type="title"/>
          </p:nvPr>
        </p:nvSpPr>
        <p:spPr>
          <a:xfrm>
            <a:off x="1067393" y="-200054"/>
            <a:ext cx="7212013" cy="911224"/>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Thanks – want to keep in touch? </a:t>
            </a:r>
            <a:endParaRPr sz="3200" b="1" i="0" u="none" strike="noStrike" cap="none">
              <a:solidFill>
                <a:schemeClr val="accent1"/>
              </a:solidFill>
              <a:latin typeface="Calibri"/>
              <a:ea typeface="Calibri"/>
              <a:cs typeface="Calibri"/>
              <a:sym typeface="Calibri"/>
            </a:endParaRPr>
          </a:p>
        </p:txBody>
      </p:sp>
      <p:sp>
        <p:nvSpPr>
          <p:cNvPr id="295" name="Google Shape;295;p23"/>
          <p:cNvSpPr txBox="1"/>
          <p:nvPr/>
        </p:nvSpPr>
        <p:spPr>
          <a:xfrm>
            <a:off x="4973614" y="711169"/>
            <a:ext cx="3912041" cy="400720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2400"/>
              </a:spcBef>
              <a:spcAft>
                <a:spcPts val="0"/>
              </a:spcAft>
              <a:buClr>
                <a:schemeClr val="accent1"/>
              </a:buClr>
              <a:buSzPts val="450"/>
              <a:buFont typeface="Arial"/>
              <a:buNone/>
            </a:pPr>
            <a:r>
              <a:rPr lang="en-AU" sz="1800" b="1" i="0" u="none" strike="noStrike" cap="none" dirty="0">
                <a:solidFill>
                  <a:srgbClr val="2C7C9F"/>
                </a:solidFill>
                <a:latin typeface="Arial"/>
                <a:ea typeface="Arial"/>
                <a:cs typeface="Arial"/>
                <a:sym typeface="Arial"/>
              </a:rPr>
              <a:t>Department of Conservation</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chemeClr val="accent1"/>
              </a:buClr>
              <a:buSzPts val="400"/>
              <a:buFont typeface="Arial"/>
              <a:buNone/>
            </a:pPr>
            <a:r>
              <a:rPr lang="en-AU" sz="1600" b="0" i="0" u="sng" strike="noStrike" cap="none" dirty="0">
                <a:solidFill>
                  <a:schemeClr val="hlink"/>
                </a:solidFill>
                <a:latin typeface="Arial"/>
                <a:ea typeface="Arial"/>
                <a:cs typeface="Arial"/>
                <a:sym typeface="Arial"/>
                <a:hlinkClick r:id="rId13"/>
              </a:rPr>
              <a:t>www.doc.govt.nz/education</a:t>
            </a:r>
            <a:r>
              <a:rPr lang="en-AU" sz="1600" b="0" i="0" u="none" strike="noStrike" cap="none" dirty="0">
                <a:solidFill>
                  <a:srgbClr val="000000"/>
                </a:solidFill>
                <a:latin typeface="Arial"/>
                <a:ea typeface="Arial"/>
                <a:cs typeface="Arial"/>
                <a:sym typeface="Arial"/>
              </a:rPr>
              <a:t> </a:t>
            </a:r>
            <a:endParaRPr dirty="0"/>
          </a:p>
          <a:p>
            <a:pPr marL="0" marR="0" lvl="0" indent="0" algn="ctr" rtl="0">
              <a:lnSpc>
                <a:spcPct val="100000"/>
              </a:lnSpc>
              <a:spcBef>
                <a:spcPts val="600"/>
              </a:spcBef>
              <a:spcAft>
                <a:spcPts val="0"/>
              </a:spcAft>
              <a:buNone/>
            </a:pPr>
            <a:r>
              <a:rPr lang="en-AU" sz="1600" b="0" i="0" u="sng" strike="noStrike" cap="none" dirty="0">
                <a:solidFill>
                  <a:schemeClr val="hlink"/>
                </a:solidFill>
                <a:latin typeface="Arial"/>
                <a:ea typeface="Arial"/>
                <a:cs typeface="Arial"/>
                <a:sym typeface="Arial"/>
                <a:hlinkClick r:id="rId14"/>
              </a:rPr>
              <a:t>www.doc.govt.nz/get-involved/conservation-education/resources/protecting-our-marine-world/</a:t>
            </a: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chemeClr val="accent1"/>
              </a:buClr>
              <a:buSzPts val="400"/>
              <a:buFont typeface="Arial"/>
              <a:buNone/>
            </a:pP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chemeClr val="accent1"/>
              </a:buClr>
              <a:buSzPts val="400"/>
              <a:buFont typeface="Arial"/>
              <a:buNone/>
            </a:pP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400"/>
              <a:buFont typeface="Arial"/>
              <a:buNone/>
            </a:pPr>
            <a:endParaRPr sz="2400" b="0" i="0" u="none" strike="noStrike" cap="none" dirty="0">
              <a:solidFill>
                <a:schemeClr val="dk1"/>
              </a:solidFill>
              <a:latin typeface="Arial"/>
              <a:ea typeface="Arial"/>
              <a:cs typeface="Arial"/>
              <a:sym typeface="Arial"/>
            </a:endParaRPr>
          </a:p>
        </p:txBody>
      </p:sp>
      <p:pic>
        <p:nvPicPr>
          <p:cNvPr id="306" name="Google Shape;306;p23" descr="Screen Shot 2018-02-01 at 12.25.04 pm.png"/>
          <p:cNvPicPr preferRelativeResize="0"/>
          <p:nvPr/>
        </p:nvPicPr>
        <p:blipFill rotWithShape="1">
          <a:blip r:embed="rId15">
            <a:alphaModFix/>
          </a:blip>
          <a:srcRect/>
          <a:stretch/>
        </p:blipFill>
        <p:spPr>
          <a:xfrm>
            <a:off x="3561614" y="3380248"/>
            <a:ext cx="1010386" cy="758855"/>
          </a:xfrm>
          <a:prstGeom prst="rect">
            <a:avLst/>
          </a:prstGeom>
          <a:noFill/>
          <a:ln>
            <a:noFill/>
          </a:ln>
        </p:spPr>
      </p:pic>
      <p:pic>
        <p:nvPicPr>
          <p:cNvPr id="307" name="Google Shape;307;p23"/>
          <p:cNvPicPr preferRelativeResize="0"/>
          <p:nvPr/>
        </p:nvPicPr>
        <p:blipFill rotWithShape="1">
          <a:blip r:embed="rId16">
            <a:alphaModFix/>
          </a:blip>
          <a:srcRect/>
          <a:stretch/>
        </p:blipFill>
        <p:spPr>
          <a:xfrm>
            <a:off x="5140025" y="3455425"/>
            <a:ext cx="3788850" cy="1262950"/>
          </a:xfrm>
          <a:prstGeom prst="rect">
            <a:avLst/>
          </a:prstGeom>
          <a:noFill/>
          <a:ln>
            <a:noFill/>
          </a:ln>
        </p:spPr>
      </p:pic>
      <p:sp>
        <p:nvSpPr>
          <p:cNvPr id="4" name="Google Shape;353;p37">
            <a:extLst>
              <a:ext uri="{FF2B5EF4-FFF2-40B4-BE49-F238E27FC236}">
                <a16:creationId xmlns:a16="http://schemas.microsoft.com/office/drawing/2014/main" id="{891EE059-2DE2-9505-3372-A0A559057BCF}"/>
              </a:ext>
            </a:extLst>
          </p:cNvPr>
          <p:cNvSpPr txBox="1"/>
          <p:nvPr/>
        </p:nvSpPr>
        <p:spPr>
          <a:xfrm>
            <a:off x="808914" y="894703"/>
            <a:ext cx="4920600" cy="3614293"/>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400"/>
              <a:buFont typeface="Calibri"/>
              <a:buNone/>
            </a:pPr>
            <a:r>
              <a:rPr lang="en-AU" sz="1500" i="0" u="none" strike="noStrike" cap="none" dirty="0">
                <a:solidFill>
                  <a:srgbClr val="000000"/>
                </a:solidFill>
              </a:rPr>
              <a:t>Email us on </a:t>
            </a:r>
            <a:r>
              <a:rPr lang="en-AU" sz="1500" i="0" u="sng" strike="noStrike" cap="none" dirty="0">
                <a:solidFill>
                  <a:schemeClr val="hlink"/>
                </a:solidFill>
                <a:hlinkClick r:id="rId17"/>
              </a:rPr>
              <a:t>enquiries@sciencelearn.org.nz</a:t>
            </a:r>
            <a:r>
              <a:rPr lang="en-AU" sz="1500" i="0" u="none" strike="noStrike" cap="none" dirty="0">
                <a:solidFill>
                  <a:srgbClr val="674EA7"/>
                </a:solidFill>
              </a:rPr>
              <a:t> </a:t>
            </a:r>
            <a:endParaRPr sz="1500" i="0" u="none" strike="noStrike" cap="none" dirty="0">
              <a:solidFill>
                <a:srgbClr val="674EA7"/>
              </a:solidFill>
            </a:endParaRPr>
          </a:p>
          <a:p>
            <a:pPr marL="0" marR="0" lvl="0" indent="0" algn="l" rtl="0">
              <a:lnSpc>
                <a:spcPct val="115000"/>
              </a:lnSpc>
              <a:spcBef>
                <a:spcPts val="0"/>
              </a:spcBef>
              <a:spcAft>
                <a:spcPts val="0"/>
              </a:spcAft>
              <a:buClr>
                <a:srgbClr val="000000"/>
              </a:buClr>
              <a:buSzPts val="400"/>
              <a:buFont typeface="Calibri"/>
              <a:buNone/>
            </a:pPr>
            <a:endParaRPr sz="1500" i="0" u="none" strike="noStrike" cap="none" dirty="0">
              <a:solidFill>
                <a:srgbClr val="674EA7"/>
              </a:solidFill>
            </a:endParaRPr>
          </a:p>
          <a:p>
            <a:pPr marL="0" marR="0" lvl="0" indent="0" algn="l" rtl="0">
              <a:lnSpc>
                <a:spcPct val="115000"/>
              </a:lnSpc>
              <a:spcBef>
                <a:spcPts val="0"/>
              </a:spcBef>
              <a:spcAft>
                <a:spcPts val="0"/>
              </a:spcAft>
              <a:buClr>
                <a:srgbClr val="000000"/>
              </a:buClr>
              <a:buSzPts val="400"/>
              <a:buFont typeface="Calibri"/>
              <a:buNone/>
            </a:pPr>
            <a:r>
              <a:rPr lang="en-AU" sz="1500" i="0" u="sng" strike="noStrike" cap="none" dirty="0">
                <a:solidFill>
                  <a:schemeClr val="hlink"/>
                </a:solidFill>
                <a:hlinkClick r:id="rId18"/>
              </a:rPr>
              <a:t>https://twitter.com/NZScienceLearn</a:t>
            </a:r>
            <a:endParaRPr sz="1500" i="0" u="none" strike="noStrike" cap="none" dirty="0">
              <a:solidFill>
                <a:srgbClr val="674EA7"/>
              </a:solidFill>
            </a:endParaRPr>
          </a:p>
          <a:p>
            <a:pPr marL="0" marR="0" lvl="0" indent="0" algn="l" rtl="0">
              <a:lnSpc>
                <a:spcPct val="115000"/>
              </a:lnSpc>
              <a:spcBef>
                <a:spcPts val="0"/>
              </a:spcBef>
              <a:spcAft>
                <a:spcPts val="0"/>
              </a:spcAft>
              <a:buClr>
                <a:srgbClr val="000000"/>
              </a:buClr>
              <a:buSzPts val="1600"/>
              <a:buFont typeface="Arial"/>
              <a:buNone/>
            </a:pPr>
            <a:endParaRPr sz="1500" i="0" u="sng" strike="noStrike" cap="none" dirty="0">
              <a:solidFill>
                <a:srgbClr val="674EA7"/>
              </a:solidFill>
            </a:endParaRPr>
          </a:p>
          <a:p>
            <a:pPr marL="0" marR="0" lvl="0" indent="0" algn="l" rtl="0">
              <a:lnSpc>
                <a:spcPct val="115000"/>
              </a:lnSpc>
              <a:spcBef>
                <a:spcPts val="0"/>
              </a:spcBef>
              <a:spcAft>
                <a:spcPts val="0"/>
              </a:spcAft>
              <a:buClr>
                <a:srgbClr val="000000"/>
              </a:buClr>
              <a:buSzPts val="400"/>
              <a:buFont typeface="Calibri"/>
              <a:buNone/>
            </a:pPr>
            <a:r>
              <a:rPr lang="en-AU" sz="1500" i="0" u="sng" strike="noStrike" cap="none" dirty="0">
                <a:solidFill>
                  <a:schemeClr val="hlink"/>
                </a:solidFill>
                <a:hlinkClick r:id="rId18"/>
              </a:rPr>
              <a:t>www.facebook.com/nzsciencelearn</a:t>
            </a:r>
            <a:endParaRPr sz="1500" i="0" u="none" strike="noStrike" cap="none" dirty="0">
              <a:solidFill>
                <a:srgbClr val="674EA7"/>
              </a:solidFill>
            </a:endParaRPr>
          </a:p>
          <a:p>
            <a:pPr marL="0" marR="0" lvl="0" indent="0" algn="l" rtl="0">
              <a:lnSpc>
                <a:spcPct val="115000"/>
              </a:lnSpc>
              <a:spcBef>
                <a:spcPts val="0"/>
              </a:spcBef>
              <a:spcAft>
                <a:spcPts val="0"/>
              </a:spcAft>
              <a:buClr>
                <a:srgbClr val="000000"/>
              </a:buClr>
              <a:buSzPts val="400"/>
              <a:buFont typeface="Calibri"/>
              <a:buNone/>
            </a:pPr>
            <a:r>
              <a:rPr lang="en-AU" sz="1500" i="0" u="sng" strike="noStrike" cap="none" dirty="0">
                <a:solidFill>
                  <a:srgbClr val="674EA7"/>
                </a:solidFill>
              </a:rPr>
              <a:t> </a:t>
            </a:r>
            <a:endParaRPr sz="1500" i="0" u="none" strike="noStrike" cap="none" dirty="0">
              <a:solidFill>
                <a:srgbClr val="674EA7"/>
              </a:solidFill>
            </a:endParaRPr>
          </a:p>
          <a:p>
            <a:pPr marL="0" marR="0" lvl="0" indent="0" algn="l" rtl="0">
              <a:lnSpc>
                <a:spcPct val="115000"/>
              </a:lnSpc>
              <a:spcBef>
                <a:spcPts val="0"/>
              </a:spcBef>
              <a:spcAft>
                <a:spcPts val="0"/>
              </a:spcAft>
              <a:buClr>
                <a:srgbClr val="000000"/>
              </a:buClr>
              <a:buSzPts val="400"/>
              <a:buFont typeface="Calibri"/>
              <a:buNone/>
            </a:pPr>
            <a:r>
              <a:rPr lang="en-AU" sz="1500" i="0" u="sng" strike="noStrike" cap="none" dirty="0">
                <a:solidFill>
                  <a:schemeClr val="hlink"/>
                </a:solidFill>
                <a:hlinkClick r:id="rId19"/>
              </a:rPr>
              <a:t>https://nz.pinterest.com/nzsciencelearn</a:t>
            </a:r>
            <a:endParaRPr sz="1500" i="0" u="none" strike="noStrike" cap="none" dirty="0">
              <a:solidFill>
                <a:srgbClr val="674EA7"/>
              </a:solidFill>
            </a:endParaRPr>
          </a:p>
          <a:p>
            <a:pPr marL="0" lvl="0" indent="0" algn="l" rtl="0">
              <a:lnSpc>
                <a:spcPct val="115000"/>
              </a:lnSpc>
              <a:spcBef>
                <a:spcPts val="0"/>
              </a:spcBef>
              <a:spcAft>
                <a:spcPts val="0"/>
              </a:spcAft>
              <a:buClr>
                <a:schemeClr val="hlink"/>
              </a:buClr>
              <a:buSzPts val="400"/>
              <a:buFont typeface="Calibri"/>
              <a:buNone/>
            </a:pPr>
            <a:endParaRPr sz="1500" i="0" u="none" strike="noStrike" cap="none" dirty="0">
              <a:solidFill>
                <a:srgbClr val="674EA7"/>
              </a:solidFill>
            </a:endParaRPr>
          </a:p>
          <a:p>
            <a:pPr marL="0" lvl="0" indent="0" algn="l" rtl="0">
              <a:lnSpc>
                <a:spcPct val="115000"/>
              </a:lnSpc>
              <a:spcBef>
                <a:spcPts val="0"/>
              </a:spcBef>
              <a:spcAft>
                <a:spcPts val="0"/>
              </a:spcAft>
              <a:buClr>
                <a:schemeClr val="hlink"/>
              </a:buClr>
              <a:buSzPts val="400"/>
              <a:buFont typeface="Calibri"/>
              <a:buNone/>
            </a:pPr>
            <a:r>
              <a:rPr lang="en-AU" sz="1500" u="sng" dirty="0">
                <a:solidFill>
                  <a:schemeClr val="hlink"/>
                </a:solidFill>
                <a:hlinkClick r:id="rId20"/>
              </a:rPr>
              <a:t>www.instagram.com/sciencelearninghubnz</a:t>
            </a:r>
            <a:endParaRPr lang="en-AU" sz="1500" u="sng" dirty="0">
              <a:solidFill>
                <a:schemeClr val="hlink"/>
              </a:solidFill>
            </a:endParaRPr>
          </a:p>
          <a:p>
            <a:pPr marL="0" lvl="0" indent="0" algn="l" rtl="0">
              <a:lnSpc>
                <a:spcPct val="115000"/>
              </a:lnSpc>
              <a:spcBef>
                <a:spcPts val="0"/>
              </a:spcBef>
              <a:spcAft>
                <a:spcPts val="0"/>
              </a:spcAft>
              <a:buClr>
                <a:schemeClr val="hlink"/>
              </a:buClr>
              <a:buSzPts val="400"/>
              <a:buFont typeface="Calibri"/>
              <a:buNone/>
            </a:pPr>
            <a:endParaRPr lang="en-AU" sz="1500" i="0" u="sng" strike="noStrike" cap="none" dirty="0">
              <a:solidFill>
                <a:schemeClr val="hlink"/>
              </a:solidFill>
            </a:endParaRPr>
          </a:p>
          <a:p>
            <a:pPr>
              <a:lnSpc>
                <a:spcPct val="115000"/>
              </a:lnSpc>
              <a:buClr>
                <a:schemeClr val="hlink"/>
              </a:buClr>
              <a:buSzPts val="400"/>
            </a:pPr>
            <a:r>
              <a:rPr lang="en-US" sz="1600" b="1" i="0" u="none" strike="noStrike" cap="none" dirty="0">
                <a:solidFill>
                  <a:schemeClr val="accent1"/>
                </a:solidFill>
                <a:latin typeface="Arial"/>
                <a:ea typeface="Arial"/>
                <a:cs typeface="Arial"/>
                <a:sym typeface="Arial"/>
              </a:rPr>
              <a:t>Young Ocean Explorers</a:t>
            </a:r>
            <a:br>
              <a:rPr lang="en-US" sz="1600" b="1" i="0" u="none" strike="noStrike" cap="none" dirty="0">
                <a:solidFill>
                  <a:schemeClr val="accent1"/>
                </a:solidFill>
                <a:latin typeface="Arial"/>
                <a:ea typeface="Arial"/>
                <a:cs typeface="Arial"/>
                <a:sym typeface="Arial"/>
              </a:rPr>
            </a:br>
            <a:r>
              <a:rPr lang="en-US" sz="1400" b="0" i="0" u="sng" strike="noStrike" cap="none" dirty="0">
                <a:solidFill>
                  <a:schemeClr val="hlink"/>
                </a:solidFill>
                <a:latin typeface="Arial"/>
                <a:ea typeface="Arial"/>
                <a:cs typeface="Arial"/>
                <a:sym typeface="Arial"/>
                <a:hlinkClick r:id="rId21"/>
              </a:rPr>
              <a:t>www.youngoceanexplorers.com</a:t>
            </a:r>
            <a:r>
              <a:rPr lang="en-US" sz="1400" b="0" i="0" u="none" strike="noStrike" cap="none" dirty="0">
                <a:solidFill>
                  <a:schemeClr val="dk1"/>
                </a:solidFill>
                <a:latin typeface="Arial"/>
                <a:ea typeface="Arial"/>
                <a:cs typeface="Arial"/>
                <a:sym typeface="Arial"/>
              </a:rPr>
              <a:t> </a:t>
            </a:r>
          </a:p>
          <a:p>
            <a:pPr marL="0" lvl="0" indent="0" algn="l" rtl="0">
              <a:lnSpc>
                <a:spcPct val="115000"/>
              </a:lnSpc>
              <a:spcBef>
                <a:spcPts val="0"/>
              </a:spcBef>
              <a:spcAft>
                <a:spcPts val="0"/>
              </a:spcAft>
              <a:buClr>
                <a:schemeClr val="hlink"/>
              </a:buClr>
              <a:buSzPts val="400"/>
              <a:buFont typeface="Calibri"/>
              <a:buNone/>
            </a:pPr>
            <a:endParaRPr lang="en-AU" sz="1500" i="0" u="none" strike="noStrike" cap="none" dirty="0">
              <a:solidFill>
                <a:srgbClr val="000000"/>
              </a:solidFill>
            </a:endParaRPr>
          </a:p>
        </p:txBody>
      </p:sp>
      <p:pic>
        <p:nvPicPr>
          <p:cNvPr id="6" name="Picture 5">
            <a:extLst>
              <a:ext uri="{FF2B5EF4-FFF2-40B4-BE49-F238E27FC236}">
                <a16:creationId xmlns:a16="http://schemas.microsoft.com/office/drawing/2014/main" id="{2421555B-E55B-00AE-2B45-A23BBE23DC8C}"/>
              </a:ext>
            </a:extLst>
          </p:cNvPr>
          <p:cNvPicPr>
            <a:picLocks noChangeAspect="1"/>
          </p:cNvPicPr>
          <p:nvPr/>
        </p:nvPicPr>
        <p:blipFill>
          <a:blip r:embed="rId22"/>
          <a:stretch>
            <a:fillRect/>
          </a:stretch>
        </p:blipFill>
        <p:spPr>
          <a:xfrm>
            <a:off x="215125" y="833366"/>
            <a:ext cx="662226" cy="262205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5"/>
          <p:cNvSpPr txBox="1"/>
          <p:nvPr/>
        </p:nvSpPr>
        <p:spPr>
          <a:xfrm>
            <a:off x="7087888" y="6002700"/>
            <a:ext cx="2056200" cy="8553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5"/>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AU" sz="3200" b="1" i="0" u="none" strike="noStrike" cap="none">
                <a:solidFill>
                  <a:schemeClr val="accent1"/>
                </a:solidFill>
                <a:latin typeface="Calibri"/>
                <a:ea typeface="Calibri"/>
                <a:cs typeface="Calibri"/>
                <a:sym typeface="Calibri"/>
              </a:rPr>
              <a:t>Diving into marine resources</a:t>
            </a:r>
            <a:endParaRPr sz="3200" b="1" i="0" u="none" strike="noStrike" cap="none">
              <a:solidFill>
                <a:schemeClr val="accent1"/>
              </a:solidFill>
              <a:latin typeface="Calibri"/>
              <a:ea typeface="Calibri"/>
              <a:cs typeface="Calibri"/>
              <a:sym typeface="Calibri"/>
            </a:endParaRPr>
          </a:p>
        </p:txBody>
      </p:sp>
      <p:sp>
        <p:nvSpPr>
          <p:cNvPr id="48" name="Google Shape;48;p5"/>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49" name="Google Shape;49;p5"/>
          <p:cNvSpPr/>
          <p:nvPr/>
        </p:nvSpPr>
        <p:spPr>
          <a:xfrm>
            <a:off x="457200" y="1026525"/>
            <a:ext cx="4327800" cy="536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2000" b="1" i="0" u="none" strike="noStrike" cap="none">
                <a:solidFill>
                  <a:schemeClr val="accent1"/>
                </a:solidFill>
                <a:latin typeface="Arial"/>
                <a:ea typeface="Arial"/>
                <a:cs typeface="Arial"/>
                <a:sym typeface="Arial"/>
              </a:rPr>
              <a:t>In this webinar we will:</a:t>
            </a:r>
            <a:endParaRPr sz="2000" b="1" i="0" u="none" strike="noStrike" cap="none">
              <a:solidFill>
                <a:schemeClr val="accent1"/>
              </a:solidFill>
              <a:latin typeface="Arial"/>
              <a:ea typeface="Arial"/>
              <a:cs typeface="Arial"/>
              <a:sym typeface="Arial"/>
            </a:endParaRPr>
          </a:p>
          <a:p>
            <a:pPr marL="292100" marR="0" lvl="2" indent="0" algn="l" rtl="0">
              <a:lnSpc>
                <a:spcPct val="100000"/>
              </a:lnSpc>
              <a:spcBef>
                <a:spcPts val="1200"/>
              </a:spcBef>
              <a:spcAft>
                <a:spcPts val="0"/>
              </a:spcAft>
              <a:buNone/>
            </a:pPr>
            <a:r>
              <a:rPr lang="en-AU" sz="2000" b="0" i="0" u="none" strike="noStrike" cap="none">
                <a:solidFill>
                  <a:schemeClr val="dk1"/>
                </a:solidFill>
                <a:latin typeface="Arial"/>
                <a:ea typeface="Arial"/>
                <a:cs typeface="Arial"/>
                <a:sym typeface="Arial"/>
              </a:rPr>
              <a:t>Chat with Steve Hathaway from Young Ocean Explorers about his work as an underwater cameraman and his passion for the ocean.</a:t>
            </a:r>
            <a:endParaRPr sz="1400" b="0" i="0" u="none" strike="noStrike" cap="none">
              <a:solidFill>
                <a:srgbClr val="000000"/>
              </a:solidFill>
              <a:latin typeface="Arial"/>
              <a:ea typeface="Arial"/>
              <a:cs typeface="Arial"/>
              <a:sym typeface="Arial"/>
            </a:endParaRPr>
          </a:p>
          <a:p>
            <a:pPr marL="292100" marR="0" lvl="2" indent="0" algn="l" rtl="0">
              <a:lnSpc>
                <a:spcPct val="100000"/>
              </a:lnSpc>
              <a:spcBef>
                <a:spcPts val="600"/>
              </a:spcBef>
              <a:spcAft>
                <a:spcPts val="0"/>
              </a:spcAft>
              <a:buNone/>
            </a:pPr>
            <a:r>
              <a:rPr lang="en-AU" sz="2000" b="0" i="0" u="none" strike="noStrike" cap="none">
                <a:solidFill>
                  <a:schemeClr val="dk1"/>
                </a:solidFill>
                <a:latin typeface="Arial"/>
                <a:ea typeface="Arial"/>
                <a:cs typeface="Arial"/>
                <a:sym typeface="Arial"/>
              </a:rPr>
              <a:t>Explore some resources available to teach aspects of marine science – specifically from Young Ocean Explorers, SLH and DOC.</a:t>
            </a:r>
            <a:endParaRPr sz="1400" b="0" i="0" u="none" strike="noStrike" cap="none">
              <a:solidFill>
                <a:srgbClr val="000000"/>
              </a:solidFill>
              <a:latin typeface="Arial"/>
              <a:ea typeface="Arial"/>
              <a:cs typeface="Arial"/>
              <a:sym typeface="Arial"/>
            </a:endParaRPr>
          </a:p>
          <a:p>
            <a:pPr marL="292100" marR="0" lvl="2" indent="0" algn="l" rtl="0">
              <a:lnSpc>
                <a:spcPct val="100000"/>
              </a:lnSpc>
              <a:spcBef>
                <a:spcPts val="600"/>
              </a:spcBef>
              <a:spcAft>
                <a:spcPts val="0"/>
              </a:spcAft>
              <a:buNone/>
            </a:pPr>
            <a:r>
              <a:rPr lang="en-AU" sz="2000" b="0" i="0" u="none" strike="noStrike" cap="none">
                <a:solidFill>
                  <a:schemeClr val="dk1"/>
                </a:solidFill>
                <a:latin typeface="Arial"/>
                <a:ea typeface="Arial"/>
                <a:cs typeface="Arial"/>
                <a:sym typeface="Arial"/>
              </a:rPr>
              <a:t>Discuss how we can use these resources to engage our students in learning about the marine environment.</a:t>
            </a:r>
            <a:endParaRPr sz="2000" b="0" i="0" u="none" strike="noStrike" cap="none">
              <a:solidFill>
                <a:srgbClr val="31859C"/>
              </a:solidFill>
              <a:latin typeface="Arial"/>
              <a:ea typeface="Arial"/>
              <a:cs typeface="Arial"/>
              <a:sym typeface="Arial"/>
            </a:endParaRPr>
          </a:p>
        </p:txBody>
      </p:sp>
      <p:pic>
        <p:nvPicPr>
          <p:cNvPr id="50" name="Google Shape;50;p5"/>
          <p:cNvPicPr preferRelativeResize="0"/>
          <p:nvPr/>
        </p:nvPicPr>
        <p:blipFill rotWithShape="1">
          <a:blip r:embed="rId4">
            <a:alphaModFix/>
          </a:blip>
          <a:srcRect/>
          <a:stretch/>
        </p:blipFill>
        <p:spPr>
          <a:xfrm>
            <a:off x="7124159" y="6055911"/>
            <a:ext cx="1983675" cy="748874"/>
          </a:xfrm>
          <a:prstGeom prst="rect">
            <a:avLst/>
          </a:prstGeom>
          <a:noFill/>
          <a:ln w="9525" cap="flat" cmpd="sng">
            <a:solidFill>
              <a:srgbClr val="FFFFFF"/>
            </a:solidFill>
            <a:prstDash val="solid"/>
            <a:round/>
            <a:headEnd type="none" w="sm" len="sm"/>
            <a:tailEnd type="none" w="sm" len="sm"/>
          </a:ln>
        </p:spPr>
      </p:pic>
      <p:sp>
        <p:nvSpPr>
          <p:cNvPr id="51" name="Google Shape;51;p5"/>
          <p:cNvSpPr txBox="1"/>
          <p:nvPr/>
        </p:nvSpPr>
        <p:spPr>
          <a:xfrm>
            <a:off x="5215900" y="5815350"/>
            <a:ext cx="1344600" cy="32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AU" sz="1400" b="0" i="0" u="none" strike="noStrike" cap="none">
                <a:solidFill>
                  <a:srgbClr val="000000"/>
                </a:solidFill>
                <a:latin typeface="Arial"/>
                <a:ea typeface="Arial"/>
                <a:cs typeface="Arial"/>
                <a:sym typeface="Arial"/>
              </a:rPr>
              <a:t>© DOC</a:t>
            </a:r>
            <a:endParaRPr sz="1400" b="0" i="0" u="none" strike="noStrike" cap="none">
              <a:solidFill>
                <a:srgbClr val="000000"/>
              </a:solidFill>
              <a:latin typeface="Arial"/>
              <a:ea typeface="Arial"/>
              <a:cs typeface="Arial"/>
              <a:sym typeface="Arial"/>
            </a:endParaRPr>
          </a:p>
        </p:txBody>
      </p:sp>
      <p:pic>
        <p:nvPicPr>
          <p:cNvPr id="52" name="Google Shape;52;p5"/>
          <p:cNvPicPr preferRelativeResize="0"/>
          <p:nvPr/>
        </p:nvPicPr>
        <p:blipFill rotWithShape="1">
          <a:blip r:embed="rId5">
            <a:alphaModFix/>
          </a:blip>
          <a:srcRect/>
          <a:stretch/>
        </p:blipFill>
        <p:spPr>
          <a:xfrm>
            <a:off x="5319059" y="901699"/>
            <a:ext cx="3513917" cy="495750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6"/>
          <p:cNvSpPr txBox="1">
            <a:spLocks noGrp="1"/>
          </p:cNvSpPr>
          <p:nvPr>
            <p:ph type="title"/>
          </p:nvPr>
        </p:nvSpPr>
        <p:spPr>
          <a:xfrm>
            <a:off x="457200" y="32042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Steve Hathaway – an introduction</a:t>
            </a:r>
            <a:br>
              <a:rPr lang="en-AU" sz="3200" b="1" i="0" u="none" strike="noStrike" cap="none">
                <a:solidFill>
                  <a:schemeClr val="accent1"/>
                </a:solidFill>
                <a:latin typeface="Calibri"/>
                <a:ea typeface="Calibri"/>
                <a:cs typeface="Calibri"/>
                <a:sym typeface="Calibri"/>
              </a:rPr>
            </a:br>
            <a:endParaRPr sz="3200" b="1" i="0" u="none" strike="noStrike" cap="none">
              <a:solidFill>
                <a:schemeClr val="accent1"/>
              </a:solidFill>
              <a:latin typeface="Calibri"/>
              <a:ea typeface="Calibri"/>
              <a:cs typeface="Calibri"/>
              <a:sym typeface="Calibri"/>
            </a:endParaRPr>
          </a:p>
        </p:txBody>
      </p:sp>
      <p:sp>
        <p:nvSpPr>
          <p:cNvPr id="59" name="Google Shape;59;p6"/>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60" name="Google Shape;60;p6"/>
          <p:cNvPicPr preferRelativeResize="0"/>
          <p:nvPr/>
        </p:nvPicPr>
        <p:blipFill rotWithShape="1">
          <a:blip r:embed="rId4">
            <a:alphaModFix/>
          </a:blip>
          <a:srcRect/>
          <a:stretch/>
        </p:blipFill>
        <p:spPr>
          <a:xfrm>
            <a:off x="1028525" y="1248700"/>
            <a:ext cx="6978125" cy="4652102"/>
          </a:xfrm>
          <a:prstGeom prst="rect">
            <a:avLst/>
          </a:prstGeom>
          <a:noFill/>
          <a:ln>
            <a:noFill/>
          </a:ln>
        </p:spPr>
      </p:pic>
      <p:pic>
        <p:nvPicPr>
          <p:cNvPr id="61" name="Google Shape;61;p6" descr="Screen Shot 2018-02-01 at 12.25.04 pm.png"/>
          <p:cNvPicPr preferRelativeResize="0"/>
          <p:nvPr/>
        </p:nvPicPr>
        <p:blipFill rotWithShape="1">
          <a:blip r:embed="rId5">
            <a:alphaModFix/>
          </a:blip>
          <a:srcRect/>
          <a:stretch/>
        </p:blipFill>
        <p:spPr>
          <a:xfrm>
            <a:off x="8006657" y="5982826"/>
            <a:ext cx="1010386" cy="758855"/>
          </a:xfrm>
          <a:prstGeom prst="rect">
            <a:avLst/>
          </a:prstGeom>
          <a:noFill/>
          <a:ln>
            <a:noFill/>
          </a:ln>
        </p:spPr>
      </p:pic>
      <p:sp>
        <p:nvSpPr>
          <p:cNvPr id="62" name="Google Shape;62;p6"/>
          <p:cNvSpPr txBox="1"/>
          <p:nvPr/>
        </p:nvSpPr>
        <p:spPr>
          <a:xfrm>
            <a:off x="6139225" y="5559975"/>
            <a:ext cx="1867500" cy="20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1200" b="0" i="0" u="none" strike="noStrike" cap="none">
                <a:solidFill>
                  <a:srgbClr val="FFFFFF"/>
                </a:solidFill>
                <a:latin typeface="Arial"/>
                <a:ea typeface="Arial"/>
                <a:cs typeface="Arial"/>
                <a:sym typeface="Arial"/>
              </a:rPr>
              <a:t>© Robert Marc Lehmann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7"/>
          <p:cNvSpPr txBox="1"/>
          <p:nvPr/>
        </p:nvSpPr>
        <p:spPr>
          <a:xfrm>
            <a:off x="7087888" y="6002700"/>
            <a:ext cx="2056200" cy="8553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7"/>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Calibri"/>
              <a:buNone/>
            </a:pPr>
            <a:r>
              <a:rPr lang="en-AU" sz="3200" b="1">
                <a:latin typeface="Calibri"/>
                <a:ea typeface="Calibri"/>
                <a:cs typeface="Calibri"/>
                <a:sym typeface="Calibri"/>
              </a:rPr>
              <a:t>Why study the ocean?</a:t>
            </a:r>
            <a:endParaRPr sz="3200" b="1" i="0" u="none" strike="noStrike" cap="none">
              <a:solidFill>
                <a:schemeClr val="accent1"/>
              </a:solidFill>
              <a:latin typeface="Calibri"/>
              <a:ea typeface="Calibri"/>
              <a:cs typeface="Calibri"/>
              <a:sym typeface="Calibri"/>
            </a:endParaRPr>
          </a:p>
        </p:txBody>
      </p:sp>
      <p:sp>
        <p:nvSpPr>
          <p:cNvPr id="70" name="Google Shape;70;p7"/>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71" name="Google Shape;71;p7"/>
          <p:cNvSpPr/>
          <p:nvPr/>
        </p:nvSpPr>
        <p:spPr>
          <a:xfrm>
            <a:off x="165100" y="988425"/>
            <a:ext cx="4327800" cy="5363700"/>
          </a:xfrm>
          <a:prstGeom prst="rect">
            <a:avLst/>
          </a:prstGeom>
          <a:noFill/>
          <a:ln>
            <a:noFill/>
          </a:ln>
        </p:spPr>
        <p:txBody>
          <a:bodyPr spcFirstLastPara="1" wrap="square" lIns="91425" tIns="45700" rIns="91425" bIns="45700" anchor="t" anchorCtr="0">
            <a:noAutofit/>
          </a:bodyPr>
          <a:lstStyle/>
          <a:p>
            <a:pPr marL="406400" marR="0" lvl="0" indent="0" algn="l" rtl="0">
              <a:lnSpc>
                <a:spcPct val="100000"/>
              </a:lnSpc>
              <a:spcBef>
                <a:spcPts val="1200"/>
              </a:spcBef>
              <a:spcAft>
                <a:spcPts val="0"/>
              </a:spcAft>
              <a:buNone/>
            </a:pPr>
            <a:r>
              <a:rPr lang="en-AU" sz="2000" b="0" i="0" u="none" strike="noStrike" cap="none">
                <a:solidFill>
                  <a:schemeClr val="dk1"/>
                </a:solidFill>
                <a:latin typeface="Arial"/>
                <a:ea typeface="Arial"/>
                <a:cs typeface="Arial"/>
                <a:sym typeface="Arial"/>
              </a:rPr>
              <a:t>New Zealand has between 15,000 and 18,000 kilometre of coastline.</a:t>
            </a:r>
            <a:endParaRPr/>
          </a:p>
          <a:p>
            <a:pPr marL="406400" marR="0" lvl="0" indent="0" algn="l" rtl="0">
              <a:lnSpc>
                <a:spcPct val="100000"/>
              </a:lnSpc>
              <a:spcBef>
                <a:spcPts val="1200"/>
              </a:spcBef>
              <a:spcAft>
                <a:spcPts val="0"/>
              </a:spcAft>
              <a:buNone/>
            </a:pPr>
            <a:r>
              <a:rPr lang="en-AU" sz="2000" b="0" i="0" u="none" strike="noStrike" cap="none">
                <a:solidFill>
                  <a:schemeClr val="dk1"/>
                </a:solidFill>
                <a:latin typeface="Arial"/>
                <a:ea typeface="Arial"/>
                <a:cs typeface="Arial"/>
                <a:sym typeface="Arial"/>
              </a:rPr>
              <a:t>Nowhere is further from the coast than 130 km. </a:t>
            </a:r>
            <a:endParaRPr sz="1400" b="0" i="0" u="none" strike="noStrike" cap="none">
              <a:solidFill>
                <a:srgbClr val="000000"/>
              </a:solidFill>
              <a:latin typeface="Arial"/>
              <a:ea typeface="Arial"/>
              <a:cs typeface="Arial"/>
              <a:sym typeface="Arial"/>
            </a:endParaRPr>
          </a:p>
          <a:p>
            <a:pPr marL="406400" marR="0" lvl="0" indent="0" algn="l" rtl="0">
              <a:lnSpc>
                <a:spcPct val="100000"/>
              </a:lnSpc>
              <a:spcBef>
                <a:spcPts val="1200"/>
              </a:spcBef>
              <a:spcAft>
                <a:spcPts val="0"/>
              </a:spcAft>
              <a:buNone/>
            </a:pPr>
            <a:r>
              <a:rPr lang="en-AU" sz="2000" b="0" i="0" u="none" strike="noStrike" cap="none">
                <a:solidFill>
                  <a:schemeClr val="dk1"/>
                </a:solidFill>
                <a:latin typeface="Arial"/>
                <a:ea typeface="Arial"/>
                <a:cs typeface="Arial"/>
                <a:sym typeface="Arial"/>
              </a:rPr>
              <a:t>80% of the coastline is directly exposed to the sea. </a:t>
            </a:r>
            <a:endParaRPr sz="1400" b="0" i="0" u="none" strike="noStrike" cap="none">
              <a:solidFill>
                <a:srgbClr val="000000"/>
              </a:solidFill>
              <a:latin typeface="Arial"/>
              <a:ea typeface="Arial"/>
              <a:cs typeface="Arial"/>
              <a:sym typeface="Arial"/>
            </a:endParaRPr>
          </a:p>
          <a:p>
            <a:pPr marL="406400" marR="0" lvl="0" indent="0" algn="l" rtl="0">
              <a:lnSpc>
                <a:spcPct val="100000"/>
              </a:lnSpc>
              <a:spcBef>
                <a:spcPts val="1200"/>
              </a:spcBef>
              <a:spcAft>
                <a:spcPts val="0"/>
              </a:spcAft>
              <a:buNone/>
            </a:pPr>
            <a:r>
              <a:rPr lang="en-AU" sz="2000" b="0" i="0" u="none" strike="noStrike" cap="none">
                <a:solidFill>
                  <a:schemeClr val="dk1"/>
                </a:solidFill>
                <a:latin typeface="Arial"/>
                <a:ea typeface="Arial"/>
                <a:cs typeface="Arial"/>
                <a:sym typeface="Arial"/>
              </a:rPr>
              <a:t>Summer water temperatures range from 21°C in the north to 14°C degrees in the south, (or more if you include the more northern and southern islands). </a:t>
            </a:r>
            <a:endParaRPr sz="1400" b="0" i="0" u="none" strike="noStrike" cap="none">
              <a:solidFill>
                <a:srgbClr val="000000"/>
              </a:solidFill>
              <a:latin typeface="Arial"/>
              <a:ea typeface="Arial"/>
              <a:cs typeface="Arial"/>
              <a:sym typeface="Arial"/>
            </a:endParaRPr>
          </a:p>
        </p:txBody>
      </p:sp>
      <p:pic>
        <p:nvPicPr>
          <p:cNvPr id="72" name="Google Shape;72;p7"/>
          <p:cNvPicPr preferRelativeResize="0"/>
          <p:nvPr/>
        </p:nvPicPr>
        <p:blipFill rotWithShape="1">
          <a:blip r:embed="rId4">
            <a:alphaModFix/>
          </a:blip>
          <a:srcRect/>
          <a:stretch/>
        </p:blipFill>
        <p:spPr>
          <a:xfrm>
            <a:off x="7124159" y="6055911"/>
            <a:ext cx="1983675" cy="748874"/>
          </a:xfrm>
          <a:prstGeom prst="rect">
            <a:avLst/>
          </a:prstGeom>
          <a:noFill/>
          <a:ln w="9525" cap="flat" cmpd="sng">
            <a:solidFill>
              <a:srgbClr val="FFFFFF"/>
            </a:solidFill>
            <a:prstDash val="solid"/>
            <a:round/>
            <a:headEnd type="none" w="sm" len="sm"/>
            <a:tailEnd type="none" w="sm" len="sm"/>
          </a:ln>
        </p:spPr>
      </p:pic>
      <p:sp>
        <p:nvSpPr>
          <p:cNvPr id="73" name="Google Shape;73;p7"/>
          <p:cNvSpPr txBox="1"/>
          <p:nvPr/>
        </p:nvSpPr>
        <p:spPr>
          <a:xfrm>
            <a:off x="4629459" y="4654421"/>
            <a:ext cx="1344600" cy="32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AU" sz="1400" b="0" i="0" u="none" strike="noStrike" cap="none">
                <a:solidFill>
                  <a:srgbClr val="000000"/>
                </a:solidFill>
                <a:latin typeface="Arial"/>
                <a:ea typeface="Arial"/>
                <a:cs typeface="Arial"/>
                <a:sym typeface="Arial"/>
              </a:rPr>
              <a:t>© Eli Martinez</a:t>
            </a:r>
            <a:endParaRPr sz="1400" b="0" i="0" u="none" strike="noStrike" cap="none">
              <a:solidFill>
                <a:srgbClr val="000000"/>
              </a:solidFill>
              <a:latin typeface="Arial"/>
              <a:ea typeface="Arial"/>
              <a:cs typeface="Arial"/>
              <a:sym typeface="Arial"/>
            </a:endParaRPr>
          </a:p>
        </p:txBody>
      </p:sp>
      <p:pic>
        <p:nvPicPr>
          <p:cNvPr id="74" name="Google Shape;74;p7" descr="_MG_2857.jpeg"/>
          <p:cNvPicPr preferRelativeResize="0"/>
          <p:nvPr/>
        </p:nvPicPr>
        <p:blipFill rotWithShape="1">
          <a:blip r:embed="rId5">
            <a:alphaModFix/>
          </a:blip>
          <a:srcRect/>
          <a:stretch/>
        </p:blipFill>
        <p:spPr>
          <a:xfrm>
            <a:off x="4635500" y="1879601"/>
            <a:ext cx="4187727" cy="27939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8"/>
          <p:cNvSpPr txBox="1">
            <a:spLocks noGrp="1"/>
          </p:cNvSpPr>
          <p:nvPr>
            <p:ph type="title"/>
          </p:nvPr>
        </p:nvSpPr>
        <p:spPr>
          <a:xfrm>
            <a:off x="457200" y="320427"/>
            <a:ext cx="8229600" cy="72197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What is the 93%?</a:t>
            </a:r>
            <a:br>
              <a:rPr lang="en-AU" sz="3200" b="1" i="0" u="none" strike="noStrike" cap="none">
                <a:solidFill>
                  <a:schemeClr val="accent1"/>
                </a:solidFill>
                <a:latin typeface="Calibri"/>
                <a:ea typeface="Calibri"/>
                <a:cs typeface="Calibri"/>
                <a:sym typeface="Calibri"/>
              </a:rPr>
            </a:br>
            <a:endParaRPr sz="3200" b="1" i="0" u="none" strike="noStrike" cap="none">
              <a:solidFill>
                <a:schemeClr val="accent1"/>
              </a:solidFill>
              <a:latin typeface="Calibri"/>
              <a:ea typeface="Calibri"/>
              <a:cs typeface="Calibri"/>
              <a:sym typeface="Calibri"/>
            </a:endParaRPr>
          </a:p>
        </p:txBody>
      </p:sp>
      <p:sp>
        <p:nvSpPr>
          <p:cNvPr id="81" name="Google Shape;81;p8"/>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82" name="Google Shape;82;p8" descr="Screen Shot 2018-02-01 at 9.42.31 am.png"/>
          <p:cNvPicPr preferRelativeResize="0"/>
          <p:nvPr/>
        </p:nvPicPr>
        <p:blipFill rotWithShape="1">
          <a:blip r:embed="rId4">
            <a:alphaModFix/>
          </a:blip>
          <a:srcRect/>
          <a:stretch/>
        </p:blipFill>
        <p:spPr>
          <a:xfrm>
            <a:off x="610998" y="1837019"/>
            <a:ext cx="3814825" cy="4491307"/>
          </a:xfrm>
          <a:prstGeom prst="rect">
            <a:avLst/>
          </a:prstGeom>
          <a:noFill/>
          <a:ln w="12700" cap="flat" cmpd="sng">
            <a:solidFill>
              <a:schemeClr val="dk1"/>
            </a:solidFill>
            <a:prstDash val="solid"/>
            <a:round/>
            <a:headEnd type="none" w="sm" len="sm"/>
            <a:tailEnd type="none" w="sm" len="sm"/>
          </a:ln>
        </p:spPr>
      </p:pic>
      <p:sp>
        <p:nvSpPr>
          <p:cNvPr id="83" name="Google Shape;83;p8"/>
          <p:cNvSpPr txBox="1"/>
          <p:nvPr/>
        </p:nvSpPr>
        <p:spPr>
          <a:xfrm>
            <a:off x="738292" y="711293"/>
            <a:ext cx="7773299" cy="101566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Arial"/>
              <a:buNone/>
            </a:pPr>
            <a:r>
              <a:rPr lang="en-AU" sz="2000" b="0" i="0" u="none" strike="noStrike" cap="none">
                <a:solidFill>
                  <a:schemeClr val="dk1"/>
                </a:solidFill>
                <a:latin typeface="Arial"/>
                <a:ea typeface="Arial"/>
                <a:cs typeface="Arial"/>
                <a:sym typeface="Arial"/>
              </a:rPr>
              <a:t>The EEZ – </a:t>
            </a:r>
            <a:r>
              <a:rPr lang="en-AU" sz="2000" b="0" i="0" u="none" strike="noStrike" cap="none">
                <a:solidFill>
                  <a:srgbClr val="000000"/>
                </a:solidFill>
                <a:latin typeface="Arial"/>
                <a:ea typeface="Arial"/>
                <a:cs typeface="Arial"/>
                <a:sym typeface="Arial"/>
              </a:rPr>
              <a:t>New Zealand’s exclusive economic zone – covers 4,083,744 km</a:t>
            </a:r>
            <a:r>
              <a:rPr lang="en-AU" sz="2000" b="0" i="0" u="none" strike="noStrike" cap="none" baseline="30000">
                <a:solidFill>
                  <a:srgbClr val="000000"/>
                </a:solidFill>
                <a:latin typeface="Arial"/>
                <a:ea typeface="Arial"/>
                <a:cs typeface="Arial"/>
                <a:sym typeface="Arial"/>
              </a:rPr>
              <a:t>2</a:t>
            </a:r>
            <a:r>
              <a:rPr lang="en-AU" sz="2000" b="0" i="0" u="none" strike="noStrike" cap="none">
                <a:solidFill>
                  <a:srgbClr val="000000"/>
                </a:solidFill>
                <a:latin typeface="Arial"/>
                <a:ea typeface="Arial"/>
                <a:cs typeface="Arial"/>
                <a:sym typeface="Arial"/>
              </a:rPr>
              <a:t> – approximately 15 times the land area of the country. </a:t>
            </a:r>
            <a:r>
              <a:rPr lang="en-AU" sz="2000" b="0" i="0" u="none" strike="noStrike" cap="none">
                <a:solidFill>
                  <a:schemeClr val="dk1"/>
                </a:solidFill>
                <a:latin typeface="Arial"/>
                <a:ea typeface="Arial"/>
                <a:cs typeface="Arial"/>
                <a:sym typeface="Arial"/>
              </a:rPr>
              <a:t>93% of New Zealand is underwater. </a:t>
            </a:r>
            <a:endParaRPr sz="1400" b="0" i="0" u="none" strike="noStrike" cap="none">
              <a:solidFill>
                <a:srgbClr val="000000"/>
              </a:solidFill>
              <a:latin typeface="Arial"/>
              <a:ea typeface="Arial"/>
              <a:cs typeface="Arial"/>
              <a:sym typeface="Arial"/>
            </a:endParaRPr>
          </a:p>
        </p:txBody>
      </p:sp>
      <p:pic>
        <p:nvPicPr>
          <p:cNvPr id="84" name="Google Shape;84;p8" descr="Screen Shot 2018-02-01 at 1.26.43 pm.png"/>
          <p:cNvPicPr preferRelativeResize="0"/>
          <p:nvPr/>
        </p:nvPicPr>
        <p:blipFill rotWithShape="1">
          <a:blip r:embed="rId5">
            <a:alphaModFix/>
          </a:blip>
          <a:srcRect/>
          <a:stretch/>
        </p:blipFill>
        <p:spPr>
          <a:xfrm>
            <a:off x="5056086" y="1837019"/>
            <a:ext cx="3455505" cy="4491308"/>
          </a:xfrm>
          <a:prstGeom prst="rect">
            <a:avLst/>
          </a:prstGeom>
          <a:noFill/>
          <a:ln w="12700" cap="flat" cmpd="sng">
            <a:solidFill>
              <a:schemeClr val="dk1"/>
            </a:solidFill>
            <a:prstDash val="solid"/>
            <a:round/>
            <a:headEnd type="none" w="sm" len="sm"/>
            <a:tailEnd type="none" w="sm" len="sm"/>
          </a:ln>
        </p:spPr>
      </p:pic>
      <p:sp>
        <p:nvSpPr>
          <p:cNvPr id="85" name="Google Shape;85;p8"/>
          <p:cNvSpPr txBox="1"/>
          <p:nvPr/>
        </p:nvSpPr>
        <p:spPr>
          <a:xfrm>
            <a:off x="7492225" y="5984900"/>
            <a:ext cx="1091100" cy="27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1200" b="0" i="0" u="none" strike="noStrike" cap="none">
                <a:solidFill>
                  <a:srgbClr val="FFFFFF"/>
                </a:solidFill>
                <a:latin typeface="Arial"/>
                <a:ea typeface="Arial"/>
                <a:cs typeface="Arial"/>
                <a:sym typeface="Arial"/>
              </a:rPr>
              <a:t>© NIWA</a:t>
            </a:r>
            <a:endParaRPr sz="1400" b="0" i="0" u="none" strike="noStrike" cap="none">
              <a:solidFill>
                <a:srgbClr val="000000"/>
              </a:solidFill>
              <a:latin typeface="Arial"/>
              <a:ea typeface="Arial"/>
              <a:cs typeface="Arial"/>
              <a:sym typeface="Arial"/>
            </a:endParaRPr>
          </a:p>
        </p:txBody>
      </p:sp>
      <p:sp>
        <p:nvSpPr>
          <p:cNvPr id="86" name="Google Shape;86;p8"/>
          <p:cNvSpPr txBox="1"/>
          <p:nvPr/>
        </p:nvSpPr>
        <p:spPr>
          <a:xfrm rot="-5400000">
            <a:off x="-234725" y="4254425"/>
            <a:ext cx="2604600" cy="154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1200" b="0" i="0" u="none" strike="noStrike" cap="none">
                <a:solidFill>
                  <a:srgbClr val="000000"/>
                </a:solidFill>
                <a:latin typeface="Arial"/>
                <a:ea typeface="Arial"/>
                <a:cs typeface="Arial"/>
                <a:sym typeface="Arial"/>
              </a:rPr>
              <a:t>© LINZ/Creative Commons 4.0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9"/>
          <p:cNvSpPr txBox="1">
            <a:spLocks noGrp="1"/>
          </p:cNvSpPr>
          <p:nvPr>
            <p:ph type="title"/>
          </p:nvPr>
        </p:nvSpPr>
        <p:spPr>
          <a:xfrm>
            <a:off x="480956" y="-244236"/>
            <a:ext cx="8229600" cy="1473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Young Ocean Explorers – resources</a:t>
            </a:r>
            <a:endParaRPr sz="3200" b="1" i="0" u="none" strike="noStrike" cap="none">
              <a:solidFill>
                <a:schemeClr val="accent1"/>
              </a:solidFill>
              <a:latin typeface="Calibri"/>
              <a:ea typeface="Calibri"/>
              <a:cs typeface="Calibri"/>
              <a:sym typeface="Calibri"/>
            </a:endParaRPr>
          </a:p>
        </p:txBody>
      </p:sp>
      <p:sp>
        <p:nvSpPr>
          <p:cNvPr id="93" name="Google Shape;93;p9"/>
          <p:cNvSpPr txBox="1"/>
          <p:nvPr/>
        </p:nvSpPr>
        <p:spPr>
          <a:xfrm>
            <a:off x="0" y="6542633"/>
            <a:ext cx="5530500" cy="249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on this slide are © Steve Hathaway </a:t>
            </a:r>
            <a:endParaRPr sz="1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94" name="Google Shape;94;p9"/>
          <p:cNvSpPr txBox="1"/>
          <p:nvPr/>
        </p:nvSpPr>
        <p:spPr>
          <a:xfrm>
            <a:off x="4411090" y="3174801"/>
            <a:ext cx="18466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5" name="Google Shape;95;p9" descr="Screen Shot 2018-02-01 at 1.32.23 pm.png"/>
          <p:cNvPicPr preferRelativeResize="0"/>
          <p:nvPr/>
        </p:nvPicPr>
        <p:blipFill rotWithShape="1">
          <a:blip r:embed="rId4">
            <a:alphaModFix/>
          </a:blip>
          <a:srcRect/>
          <a:stretch/>
        </p:blipFill>
        <p:spPr>
          <a:xfrm rot="1">
            <a:off x="480942" y="1096166"/>
            <a:ext cx="2263574" cy="3594100"/>
          </a:xfrm>
          <a:prstGeom prst="rect">
            <a:avLst/>
          </a:prstGeom>
          <a:noFill/>
          <a:ln>
            <a:noFill/>
          </a:ln>
        </p:spPr>
      </p:pic>
      <p:pic>
        <p:nvPicPr>
          <p:cNvPr id="96" name="Google Shape;96;p9"/>
          <p:cNvPicPr preferRelativeResize="0"/>
          <p:nvPr/>
        </p:nvPicPr>
        <p:blipFill rotWithShape="1">
          <a:blip r:embed="rId5">
            <a:alphaModFix/>
          </a:blip>
          <a:srcRect/>
          <a:stretch/>
        </p:blipFill>
        <p:spPr>
          <a:xfrm>
            <a:off x="3462625" y="1096175"/>
            <a:ext cx="5100248" cy="3825171"/>
          </a:xfrm>
          <a:prstGeom prst="rect">
            <a:avLst/>
          </a:prstGeom>
          <a:noFill/>
          <a:ln>
            <a:noFill/>
          </a:ln>
        </p:spPr>
      </p:pic>
      <p:pic>
        <p:nvPicPr>
          <p:cNvPr id="97" name="Google Shape;97;p9" descr="Screen Shot 2018-02-01 at 1.45.27 pm.png"/>
          <p:cNvPicPr preferRelativeResize="0"/>
          <p:nvPr/>
        </p:nvPicPr>
        <p:blipFill rotWithShape="1">
          <a:blip r:embed="rId6">
            <a:alphaModFix/>
          </a:blip>
          <a:srcRect/>
          <a:stretch/>
        </p:blipFill>
        <p:spPr>
          <a:xfrm rot="-876363">
            <a:off x="872574" y="3385497"/>
            <a:ext cx="3175483" cy="2601795"/>
          </a:xfrm>
          <a:prstGeom prst="rect">
            <a:avLst/>
          </a:prstGeom>
          <a:noFill/>
          <a:ln>
            <a:noFill/>
          </a:ln>
        </p:spPr>
      </p:pic>
      <p:pic>
        <p:nvPicPr>
          <p:cNvPr id="98" name="Google Shape;98;p9" descr="Screen Shot 2018-02-01 at 12.25.04 pm.png"/>
          <p:cNvPicPr preferRelativeResize="0"/>
          <p:nvPr/>
        </p:nvPicPr>
        <p:blipFill rotWithShape="1">
          <a:blip r:embed="rId7">
            <a:alphaModFix/>
          </a:blip>
          <a:srcRect/>
          <a:stretch/>
        </p:blipFill>
        <p:spPr>
          <a:xfrm>
            <a:off x="8005857" y="5974601"/>
            <a:ext cx="1010386" cy="758855"/>
          </a:xfrm>
          <a:prstGeom prst="rect">
            <a:avLst/>
          </a:prstGeom>
          <a:noFill/>
          <a:ln>
            <a:noFill/>
          </a:ln>
        </p:spPr>
      </p:pic>
      <p:pic>
        <p:nvPicPr>
          <p:cNvPr id="99" name="Google Shape;99;p9" descr="poster06.pdf"/>
          <p:cNvPicPr preferRelativeResize="0"/>
          <p:nvPr/>
        </p:nvPicPr>
        <p:blipFill rotWithShape="1">
          <a:blip r:embed="rId8">
            <a:alphaModFix/>
          </a:blip>
          <a:srcRect/>
          <a:stretch/>
        </p:blipFill>
        <p:spPr>
          <a:xfrm>
            <a:off x="4482352" y="4377765"/>
            <a:ext cx="2894248" cy="204694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0"/>
          <p:cNvSpPr txBox="1">
            <a:spLocks noGrp="1"/>
          </p:cNvSpPr>
          <p:nvPr>
            <p:ph type="title"/>
          </p:nvPr>
        </p:nvSpPr>
        <p:spPr>
          <a:xfrm>
            <a:off x="480956" y="-193752"/>
            <a:ext cx="8229600" cy="1473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accent1"/>
              </a:buClr>
              <a:buSzPts val="800"/>
              <a:buFont typeface="Arial"/>
              <a:buNone/>
            </a:pPr>
            <a:r>
              <a:rPr lang="en-AU" sz="3200" b="1" i="0" u="none" strike="noStrike" cap="none">
                <a:solidFill>
                  <a:schemeClr val="accent1"/>
                </a:solidFill>
                <a:latin typeface="Calibri"/>
                <a:ea typeface="Calibri"/>
                <a:cs typeface="Calibri"/>
                <a:sym typeface="Calibri"/>
              </a:rPr>
              <a:t>Young Ocean Explorers</a:t>
            </a:r>
            <a:endParaRPr sz="3200" b="1" i="0" u="none" strike="noStrike" cap="none">
              <a:solidFill>
                <a:schemeClr val="accent1"/>
              </a:solidFill>
              <a:latin typeface="Calibri"/>
              <a:ea typeface="Calibri"/>
              <a:cs typeface="Calibri"/>
              <a:sym typeface="Calibri"/>
            </a:endParaRPr>
          </a:p>
        </p:txBody>
      </p:sp>
      <p:sp>
        <p:nvSpPr>
          <p:cNvPr id="106" name="Google Shape;106;p10"/>
          <p:cNvSpPr txBox="1"/>
          <p:nvPr/>
        </p:nvSpPr>
        <p:spPr>
          <a:xfrm>
            <a:off x="0" y="6492875"/>
            <a:ext cx="5530613"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107" name="Google Shape;107;p10"/>
          <p:cNvSpPr txBox="1"/>
          <p:nvPr/>
        </p:nvSpPr>
        <p:spPr>
          <a:xfrm>
            <a:off x="4411090" y="3174801"/>
            <a:ext cx="18466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 name="Google Shape;108;p10" descr="Screen Shot 2018-01-31 at 4.14.18 pm.png"/>
          <p:cNvPicPr preferRelativeResize="0"/>
          <p:nvPr/>
        </p:nvPicPr>
        <p:blipFill rotWithShape="1">
          <a:blip r:embed="rId4">
            <a:alphaModFix/>
          </a:blip>
          <a:srcRect/>
          <a:stretch/>
        </p:blipFill>
        <p:spPr>
          <a:xfrm>
            <a:off x="473206" y="947317"/>
            <a:ext cx="8197589" cy="4963358"/>
          </a:xfrm>
          <a:prstGeom prst="rect">
            <a:avLst/>
          </a:prstGeom>
          <a:noFill/>
          <a:ln>
            <a:noFill/>
          </a:ln>
        </p:spPr>
      </p:pic>
      <p:sp>
        <p:nvSpPr>
          <p:cNvPr id="109" name="Google Shape;109;p10"/>
          <p:cNvSpPr txBox="1"/>
          <p:nvPr/>
        </p:nvSpPr>
        <p:spPr>
          <a:xfrm>
            <a:off x="6088475" y="5788275"/>
            <a:ext cx="2582400" cy="41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AU" sz="1400" b="0" i="0" u="none" strike="noStrike" cap="none">
                <a:solidFill>
                  <a:srgbClr val="000000"/>
                </a:solidFill>
                <a:latin typeface="Arial"/>
                <a:ea typeface="Arial"/>
                <a:cs typeface="Arial"/>
                <a:sym typeface="Arial"/>
              </a:rPr>
              <a:t>© Steve Hathaway </a:t>
            </a:r>
            <a:endParaRPr sz="1400" b="0" i="0" u="none" strike="noStrike" cap="none">
              <a:solidFill>
                <a:srgbClr val="000000"/>
              </a:solidFill>
              <a:latin typeface="Arial"/>
              <a:ea typeface="Arial"/>
              <a:cs typeface="Arial"/>
              <a:sym typeface="Arial"/>
            </a:endParaRPr>
          </a:p>
        </p:txBody>
      </p:sp>
      <p:pic>
        <p:nvPicPr>
          <p:cNvPr id="110" name="Google Shape;110;p10" descr="Screen Shot 2018-02-01 at 12.25.04 pm.png"/>
          <p:cNvPicPr preferRelativeResize="0"/>
          <p:nvPr/>
        </p:nvPicPr>
        <p:blipFill rotWithShape="1">
          <a:blip r:embed="rId5">
            <a:alphaModFix/>
          </a:blip>
          <a:srcRect/>
          <a:stretch/>
        </p:blipFill>
        <p:spPr>
          <a:xfrm>
            <a:off x="8005857" y="5974601"/>
            <a:ext cx="1010386" cy="75885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11" descr="Screen Shot 2018-02-01 at 12.25.04 pm.png"/>
          <p:cNvPicPr preferRelativeResize="0"/>
          <p:nvPr/>
        </p:nvPicPr>
        <p:blipFill rotWithShape="1">
          <a:blip r:embed="rId3">
            <a:alphaModFix/>
          </a:blip>
          <a:srcRect/>
          <a:stretch/>
        </p:blipFill>
        <p:spPr>
          <a:xfrm>
            <a:off x="8005857" y="5974601"/>
            <a:ext cx="1010386" cy="758855"/>
          </a:xfrm>
          <a:prstGeom prst="rect">
            <a:avLst/>
          </a:prstGeom>
          <a:noFill/>
          <a:ln>
            <a:noFill/>
          </a:ln>
        </p:spPr>
      </p:pic>
      <p:sp>
        <p:nvSpPr>
          <p:cNvPr id="117" name="Google Shape;117;p11"/>
          <p:cNvSpPr txBox="1"/>
          <p:nvPr/>
        </p:nvSpPr>
        <p:spPr>
          <a:xfrm>
            <a:off x="0" y="649287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4"/>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4"/>
            </a:endParaRPr>
          </a:p>
        </p:txBody>
      </p:sp>
      <p:sp>
        <p:nvSpPr>
          <p:cNvPr id="118" name="Google Shape;118;p11"/>
          <p:cNvSpPr txBox="1"/>
          <p:nvPr/>
        </p:nvSpPr>
        <p:spPr>
          <a:xfrm>
            <a:off x="658950" y="90000"/>
            <a:ext cx="7826100" cy="1023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AU" sz="3200" b="1" i="0" u="none" strike="noStrike" cap="none">
                <a:solidFill>
                  <a:schemeClr val="accent1"/>
                </a:solidFill>
                <a:latin typeface="Calibri"/>
                <a:ea typeface="Calibri"/>
                <a:cs typeface="Calibri"/>
                <a:sym typeface="Calibri"/>
              </a:rPr>
              <a:t>Young Ocean Explorers – a quiz</a:t>
            </a:r>
            <a:endParaRPr sz="1400" b="0" i="0" u="none" strike="noStrike" cap="none">
              <a:solidFill>
                <a:srgbClr val="000000"/>
              </a:solidFill>
              <a:latin typeface="Arial"/>
              <a:ea typeface="Arial"/>
              <a:cs typeface="Arial"/>
              <a:sym typeface="Arial"/>
            </a:endParaRPr>
          </a:p>
        </p:txBody>
      </p:sp>
      <p:pic>
        <p:nvPicPr>
          <p:cNvPr id="119" name="Google Shape;119;p11"/>
          <p:cNvPicPr preferRelativeResize="0"/>
          <p:nvPr/>
        </p:nvPicPr>
        <p:blipFill rotWithShape="1">
          <a:blip r:embed="rId5">
            <a:alphaModFix/>
          </a:blip>
          <a:srcRect/>
          <a:stretch/>
        </p:blipFill>
        <p:spPr>
          <a:xfrm>
            <a:off x="303377" y="1039337"/>
            <a:ext cx="8537250" cy="4779326"/>
          </a:xfrm>
          <a:prstGeom prst="rect">
            <a:avLst/>
          </a:prstGeom>
          <a:noFill/>
          <a:ln>
            <a:noFill/>
          </a:ln>
        </p:spPr>
      </p:pic>
      <p:sp>
        <p:nvSpPr>
          <p:cNvPr id="120" name="Google Shape;120;p11"/>
          <p:cNvSpPr txBox="1"/>
          <p:nvPr/>
        </p:nvSpPr>
        <p:spPr>
          <a:xfrm>
            <a:off x="6063125" y="5712175"/>
            <a:ext cx="2536800" cy="33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1400" b="0" i="0" u="none" strike="noStrike" cap="none">
                <a:solidFill>
                  <a:schemeClr val="dk1"/>
                </a:solidFill>
                <a:latin typeface="Arial"/>
                <a:ea typeface="Arial"/>
                <a:cs typeface="Arial"/>
                <a:sym typeface="Arial"/>
              </a:rPr>
              <a:t>© Steve Hathaway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1943</Words>
  <Application>Microsoft Office PowerPoint</Application>
  <PresentationFormat>On-screen Show (4:3)</PresentationFormat>
  <Paragraphs>195</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Noto Sans Symbols</vt:lpstr>
      <vt:lpstr>Source Sans Pro</vt:lpstr>
      <vt:lpstr>Verdana</vt:lpstr>
      <vt:lpstr>10_Breeze</vt:lpstr>
      <vt:lpstr>PowerPoint Presentation</vt:lpstr>
      <vt:lpstr>Index</vt:lpstr>
      <vt:lpstr>Diving into marine resources</vt:lpstr>
      <vt:lpstr>Steve Hathaway – an introduction </vt:lpstr>
      <vt:lpstr>Why study the ocean?</vt:lpstr>
      <vt:lpstr>What is the 93%? </vt:lpstr>
      <vt:lpstr>Young Ocean Explorers – resources</vt:lpstr>
      <vt:lpstr>Young Ocean Explorers</vt:lpstr>
      <vt:lpstr>PowerPoint Presentation</vt:lpstr>
      <vt:lpstr>PowerPoint Presentation</vt:lpstr>
      <vt:lpstr>Who else is involved? – a sampling</vt:lpstr>
      <vt:lpstr>Investigating Marine Reserves</vt:lpstr>
      <vt:lpstr>Investigating Marine Reserves</vt:lpstr>
      <vt:lpstr>Investigating Marine Reserves</vt:lpstr>
      <vt:lpstr>Fostering inquiry</vt:lpstr>
      <vt:lpstr>Being there – in the environment </vt:lpstr>
      <vt:lpstr>Stimulating discussion and curiosity</vt:lpstr>
      <vt:lpstr>Te Ao Māori – values and perspectives</vt:lpstr>
      <vt:lpstr> </vt:lpstr>
      <vt:lpstr>Some more SLH marine resources </vt:lpstr>
      <vt:lpstr>Thanks – want to keep in touch?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Vanya Bootham</cp:lastModifiedBy>
  <cp:revision>1</cp:revision>
  <dcterms:modified xsi:type="dcterms:W3CDTF">2024-01-24T04:59:47Z</dcterms:modified>
</cp:coreProperties>
</file>