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6858000" type="screen4x3"/>
  <p:notesSz cx="6858000" cy="9144000"/>
  <p:embeddedFontLst>
    <p:embeddedFont>
      <p:font typeface="Source Sans Pro" panose="020B060402020202020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B6D65BD-911C-46B0-8435-4DAFDE2D6265}">
  <a:tblStyle styleId="{8B6D65BD-911C-46B0-8435-4DAFDE2D6265}"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799"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Shape 6"/>
          <p:cNvSpPr txBox="1">
            <a:spLocks noGrp="1"/>
          </p:cNvSpPr>
          <p:nvPr>
            <p:ph type="body" idx="1"/>
          </p:nvPr>
        </p:nvSpPr>
        <p:spPr>
          <a:xfrm>
            <a:off x="914400" y="4343400"/>
            <a:ext cx="5029199" cy="4114800"/>
          </a:xfrm>
          <a:prstGeom prst="rect">
            <a:avLst/>
          </a:prstGeom>
          <a:noFill/>
          <a:ln>
            <a:noFill/>
          </a:ln>
        </p:spPr>
        <p:txBody>
          <a:bodyPr spcFirstLastPara="1" wrap="square" lIns="91425" tIns="91425" rIns="91425" bIns="91425" anchor="t" anchorCtr="0"/>
          <a:lstStyle>
            <a:lvl1pPr marL="457200" marR="0" lvl="0"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36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lnSpc>
                <a:spcPct val="100000"/>
              </a:lnSpc>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6800"/>
            <a:ext cx="2971799"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doc.govt.nz/pagefiles/163549/exploring-local-resources-223.jpg"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www.doc.govt.nz/pagefiles/166044/experiencing-invertebrates-223.jpg" TargetMode="External"/><Relationship Id="rId4" Type="http://schemas.openxmlformats.org/officeDocument/2006/relationships/hyperlink" Target="http://www.doc.govt.nz/pagefiles/163237/experiencing-birds-223.jpg"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doc.govt.nz/get-involved/conservation-education/resources/exploring-your-local-environment"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sciencelearn.org.nz/images/203-tui"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iencelearn.org.nz/images/2744-whio-forever-education-resourc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doc.govt.nz/education-experiencingbirds"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www.doc.govt.nz/education-experiencinginvertebrat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andcareresearch.co.nz/science/plants-animals-fungi/animals/birds/garden-bird-survey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oc.govt.nz/get-involved/conservation-education/resources/experiencing-invertebrates-in-your-green-spac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doc.govt.nz/get-involved/conservation-education/resources/experiencing-invertebrates-in-your-green-spa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doc.govt.nz/get-involved/conservation-education/resources/experiencing-invertebrates-in-your-green-spac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doc.govt.nz/get-involved/conservation-education/what-is-conservation-education/integrated-inquiry-learning-cycle/"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eotc.tki.org.nz/EOTC-home/EOTC-Guidelines"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oc.govt.nz/get-involved/conservation-education/resources/exploring-your-local-environment/"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ciencelearn.org.nz/images/2099-species-count-at-city-stream"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doc.govt.nz/get-involved/conservation-education/resources/exploring-your-local-environmen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sciencelearn.org.nz/topics/conservation" TargetMode="External"/><Relationship Id="rId7" Type="http://schemas.openxmlformats.org/officeDocument/2006/relationships/hyperlink" Target="http://www.sciencelearn.org.nz/images/1328-male-bellbird-feeding"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www.sciencelearn.org.nz/images/1732-weta" TargetMode="External"/><Relationship Id="rId5" Type="http://schemas.openxmlformats.org/officeDocument/2006/relationships/hyperlink" Target="https://www.sciencelearn.org.nz/resources/1762-new-zealand-s-unique-ecosystems-introduction" TargetMode="External"/><Relationship Id="rId4" Type="http://schemas.openxmlformats.org/officeDocument/2006/relationships/hyperlink" Target="https://www.sciencelearn.org.nz/resources/1163-birds-roles-in-ecosystems"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doc.govt.nz/get-involved/conservation-education/resources/experiencing-birds-in-your-green-space/" TargetMode="External"/><Relationship Id="rId7" Type="http://schemas.openxmlformats.org/officeDocument/2006/relationships/hyperlink" Target="http://www.sciencelearn.org.nz/images/1313-a-banded-kaka"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sciencelearn.org.nz/images/1316-the-tui" TargetMode="External"/><Relationship Id="rId5" Type="http://schemas.openxmlformats.org/officeDocument/2006/relationships/hyperlink" Target="https://www.sciencelearn.org.nz/resources/1169-classifying-bird-adaptations" TargetMode="External"/><Relationship Id="rId4" Type="http://schemas.openxmlformats.org/officeDocument/2006/relationships/hyperlink" Target="https://www.sciencelearn.org.nz/resources/1174-conserving-native-birds-unit-plan"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landcareresearch.co.nz/__data/assets/image/0005/99806/GBS-homepage-685.jp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doc.govt.nz/get-involved/conservation-education/resources/experiencing-invertebrates-in-your-green-space/" TargetMode="External"/><Relationship Id="rId7" Type="http://schemas.openxmlformats.org/officeDocument/2006/relationships/hyperlink" Target="https://www.sciencelearn.org.nz/images/1736-vegetable-caterpillar-fungus-growin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sciencelearn.org.nz/images/2437-what-s-living-in-the-weta-motel" TargetMode="External"/><Relationship Id="rId5" Type="http://schemas.openxmlformats.org/officeDocument/2006/relationships/hyperlink" Target="https://www.sciencelearn.org.nz/resources/1964-building-homes-for-tree-weta" TargetMode="External"/><Relationship Id="rId4" Type="http://schemas.openxmlformats.org/officeDocument/2006/relationships/hyperlink" Target="https://www.sciencelearn.org.nz/resources/1447-insect-mihi"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www.sciencelearn.org.nz/images/1945-blue-penguin" TargetMode="External"/><Relationship Id="rId3" Type="http://schemas.openxmlformats.org/officeDocument/2006/relationships/hyperlink" Target="https://www.sciencelearn.org.nz/concepts/citizen-science" TargetMode="External"/><Relationship Id="rId7" Type="http://schemas.openxmlformats.org/officeDocument/2006/relationships/hyperlink" Target="https://www.sciencelearn.org.nz/images/549-tagged-butterfly"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naturewatch.org.nz/" TargetMode="External"/><Relationship Id="rId5" Type="http://schemas.openxmlformats.org/officeDocument/2006/relationships/hyperlink" Target="http://www.landcare.org.nz/files/file/2023/Inventory%20of%20Citizen%20Science.pdf" TargetMode="External"/><Relationship Id="rId4" Type="http://schemas.openxmlformats.org/officeDocument/2006/relationships/hyperlink" Target="http://www.doc.govt.nz/get-involved/" TargetMode="External"/><Relationship Id="rId9" Type="http://schemas.openxmlformats.org/officeDocument/2006/relationships/hyperlink" Target="https://www.sciencelearn.org.nz/images/3025-capow-students-from-matapu-schoo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learn.org.nz/images/1313-a-banded-kak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ciencelearn.org.nz/videos/1812-snippets-about-conservation-educatio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doc.govt.nz/pagefiles/58827/about-in-for-icon-2.jpg"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oc.govt.nz/get-involved/conservation-education/what-is-conservation-education/"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ciencelearn.org.nz/images/2436-up-close-with-a-weta"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learn.org.nz/images/3023-capow-students-investigating-what-is-in-soi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Shape 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 name="Shape 25"/>
          <p:cNvSpPr txBox="1">
            <a:spLocks noGrp="1"/>
          </p:cNvSpPr>
          <p:nvPr>
            <p:ph type="body" idx="1"/>
          </p:nvPr>
        </p:nvSpPr>
        <p:spPr>
          <a:xfrm>
            <a:off x="914400" y="4343400"/>
            <a:ext cx="5029199"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100" b="1"/>
              <a:t>Images</a:t>
            </a:r>
            <a:r>
              <a:rPr lang="en-AU" sz="1100"/>
              <a:t>: </a:t>
            </a:r>
            <a:r>
              <a:rPr lang="en-AU" sz="1100" u="sng">
                <a:solidFill>
                  <a:schemeClr val="hlink"/>
                </a:solidFill>
                <a:hlinkClick r:id="rId3"/>
              </a:rPr>
              <a:t>www.doc.govt.nz/pagefiles/163549/exploring-local-resources-223.jpg</a:t>
            </a:r>
            <a:r>
              <a:rPr lang="en-AU" sz="1100"/>
              <a:t> </a:t>
            </a:r>
            <a:endParaRPr sz="1100"/>
          </a:p>
          <a:p>
            <a:pPr marL="0" marR="0" lvl="0" indent="0" algn="l" rtl="0">
              <a:lnSpc>
                <a:spcPct val="100000"/>
              </a:lnSpc>
              <a:spcBef>
                <a:spcPts val="0"/>
              </a:spcBef>
              <a:spcAft>
                <a:spcPts val="0"/>
              </a:spcAft>
              <a:buClr>
                <a:schemeClr val="dk1"/>
              </a:buClr>
              <a:buSzPts val="300"/>
              <a:buFont typeface="Calibri"/>
              <a:buNone/>
            </a:pPr>
            <a:r>
              <a:rPr lang="en-AU" sz="1100" u="sng">
                <a:solidFill>
                  <a:schemeClr val="hlink"/>
                </a:solidFill>
                <a:hlinkClick r:id="rId4"/>
              </a:rPr>
              <a:t>www.doc.govt.nz/pagefiles/163237/experiencing-birds-223.jpg</a:t>
            </a:r>
            <a:endParaRPr sz="1100"/>
          </a:p>
          <a:p>
            <a:pPr marL="0" marR="0" lvl="0" indent="0" algn="l" rtl="0">
              <a:lnSpc>
                <a:spcPct val="100000"/>
              </a:lnSpc>
              <a:spcBef>
                <a:spcPts val="0"/>
              </a:spcBef>
              <a:spcAft>
                <a:spcPts val="0"/>
              </a:spcAft>
              <a:buClr>
                <a:schemeClr val="dk1"/>
              </a:buClr>
              <a:buSzPts val="300"/>
              <a:buFont typeface="Calibri"/>
              <a:buNone/>
            </a:pPr>
            <a:r>
              <a:rPr lang="en-AU" sz="1100" u="sng">
                <a:solidFill>
                  <a:schemeClr val="hlink"/>
                </a:solidFill>
                <a:hlinkClick r:id="rId5"/>
              </a:rPr>
              <a:t>www.doc.govt.nz/pagefiles/166044/experiencing-invertebrates-223.jpg</a:t>
            </a:r>
            <a:r>
              <a:rPr lang="en-AU" sz="1100"/>
              <a:t> </a:t>
            </a:r>
            <a:endParaRPr sz="1100"/>
          </a:p>
        </p:txBody>
      </p:sp>
      <p:sp>
        <p:nvSpPr>
          <p:cNvPr id="26" name="Shape 26"/>
          <p:cNvSpPr txBox="1">
            <a:spLocks noGrp="1"/>
          </p:cNvSpPr>
          <p:nvPr>
            <p:ph type="sldNum" idx="12"/>
          </p:nvPr>
        </p:nvSpPr>
        <p:spPr>
          <a:xfrm>
            <a:off x="3886200" y="8686800"/>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Arial"/>
              <a:buNone/>
            </a:pPr>
            <a:fld id="{00000000-1234-1234-1234-123412341234}" type="slidenum">
              <a:rPr lang="en-AU"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 name="Shape 131"/>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AU" sz="1100"/>
              <a:t>This resource introduces key concepts and includes activities to help identify a local green space and begin to explore and connect to it.</a:t>
            </a:r>
            <a:endParaRPr sz="1100"/>
          </a:p>
          <a:p>
            <a:pPr marL="0" lvl="0" indent="0" rtl="0">
              <a:lnSpc>
                <a:spcPct val="115000"/>
              </a:lnSpc>
              <a:spcBef>
                <a:spcPts val="0"/>
              </a:spcBef>
              <a:spcAft>
                <a:spcPts val="0"/>
              </a:spcAft>
              <a:buClr>
                <a:schemeClr val="dk1"/>
              </a:buClr>
              <a:buSzPts val="1100"/>
              <a:buFont typeface="Arial"/>
              <a:buNone/>
            </a:pPr>
            <a:endParaRPr sz="1100"/>
          </a:p>
          <a:p>
            <a:pPr marL="0" lvl="0" indent="0" rtl="0">
              <a:lnSpc>
                <a:spcPct val="115000"/>
              </a:lnSpc>
              <a:spcBef>
                <a:spcPts val="0"/>
              </a:spcBef>
              <a:spcAft>
                <a:spcPts val="0"/>
              </a:spcAft>
              <a:buClr>
                <a:schemeClr val="dk1"/>
              </a:buClr>
              <a:buSzPts val="1100"/>
              <a:buFont typeface="Arial"/>
              <a:buNone/>
            </a:pPr>
            <a:r>
              <a:rPr lang="en-AU" sz="1100"/>
              <a:t>Using this resource, students will:</a:t>
            </a:r>
            <a:endParaRPr sz="1100"/>
          </a:p>
          <a:p>
            <a:pPr marL="457200" lvl="0" indent="-304800" rtl="0">
              <a:lnSpc>
                <a:spcPct val="115000"/>
              </a:lnSpc>
              <a:spcBef>
                <a:spcPts val="0"/>
              </a:spcBef>
              <a:spcAft>
                <a:spcPts val="0"/>
              </a:spcAft>
              <a:buSzPts val="1200"/>
              <a:buFont typeface="Times New Roman"/>
              <a:buChar char="●"/>
            </a:pPr>
            <a:r>
              <a:rPr lang="en-AU" sz="1100">
                <a:highlight>
                  <a:schemeClr val="lt1"/>
                </a:highlight>
              </a:rPr>
              <a:t>appreciate that people are part of the natural world</a:t>
            </a:r>
            <a:endParaRPr sz="1100">
              <a:highlight>
                <a:schemeClr val="lt1"/>
              </a:highlight>
            </a:endParaRPr>
          </a:p>
          <a:p>
            <a:pPr marL="457200" lvl="0" indent="-304800" rtl="0">
              <a:lnSpc>
                <a:spcPct val="115000"/>
              </a:lnSpc>
              <a:spcBef>
                <a:spcPts val="0"/>
              </a:spcBef>
              <a:spcAft>
                <a:spcPts val="0"/>
              </a:spcAft>
              <a:buSzPts val="1200"/>
              <a:buFont typeface="Times New Roman"/>
              <a:buChar char="●"/>
            </a:pPr>
            <a:r>
              <a:rPr lang="en-AU" sz="1100">
                <a:highlight>
                  <a:schemeClr val="lt1"/>
                </a:highlight>
              </a:rPr>
              <a:t>build knowledge and understanding of ecosystems</a:t>
            </a:r>
            <a:endParaRPr sz="1100">
              <a:highlight>
                <a:schemeClr val="lt1"/>
              </a:highlight>
            </a:endParaRPr>
          </a:p>
          <a:p>
            <a:pPr marL="457200" lvl="0" indent="-304800" rtl="0">
              <a:lnSpc>
                <a:spcPct val="115000"/>
              </a:lnSpc>
              <a:spcBef>
                <a:spcPts val="0"/>
              </a:spcBef>
              <a:spcAft>
                <a:spcPts val="0"/>
              </a:spcAft>
              <a:buSzPts val="1200"/>
              <a:buFont typeface="Times New Roman"/>
              <a:buChar char="●"/>
            </a:pPr>
            <a:r>
              <a:rPr lang="en-AU" sz="1100">
                <a:highlight>
                  <a:schemeClr val="lt1"/>
                </a:highlight>
              </a:rPr>
              <a:t>begin to investigate what is living in a green space</a:t>
            </a:r>
            <a:endParaRPr sz="1100">
              <a:highlight>
                <a:schemeClr val="lt1"/>
              </a:highlight>
            </a:endParaRPr>
          </a:p>
          <a:p>
            <a:pPr marL="457200" lvl="0" indent="-304800" rtl="0">
              <a:lnSpc>
                <a:spcPct val="115000"/>
              </a:lnSpc>
              <a:spcBef>
                <a:spcPts val="0"/>
              </a:spcBef>
              <a:spcAft>
                <a:spcPts val="0"/>
              </a:spcAft>
              <a:buSzPts val="1200"/>
              <a:buFont typeface="Times New Roman"/>
              <a:buChar char="●"/>
            </a:pPr>
            <a:r>
              <a:rPr lang="en-AU" sz="1100">
                <a:highlight>
                  <a:schemeClr val="lt1"/>
                </a:highlight>
              </a:rPr>
              <a:t>begin to understand how birds, invertebrates and other native and endemic animals are part of a healthy ecosystem.</a:t>
            </a:r>
            <a:endParaRPr sz="1100"/>
          </a:p>
          <a:p>
            <a:pPr marL="0" lvl="0" indent="0" rtl="0">
              <a:lnSpc>
                <a:spcPct val="115000"/>
              </a:lnSpc>
              <a:spcBef>
                <a:spcPts val="400"/>
              </a:spcBef>
              <a:spcAft>
                <a:spcPts val="0"/>
              </a:spcAft>
              <a:buClr>
                <a:schemeClr val="dk1"/>
              </a:buClr>
              <a:buSzPts val="1100"/>
              <a:buFont typeface="Arial"/>
              <a:buNone/>
            </a:pPr>
            <a:r>
              <a:rPr lang="en-AU" sz="1100" u="sng">
                <a:solidFill>
                  <a:schemeClr val="hlink"/>
                </a:solidFill>
                <a:hlinkClick r:id="rId3"/>
              </a:rPr>
              <a:t>www.doc.govt.nz/get-involved/conservation-education/resources/exploring-your-local-environment</a:t>
            </a:r>
            <a:endParaRPr sz="1100"/>
          </a:p>
          <a:p>
            <a:pPr marL="0" lvl="0" indent="0" rtl="0">
              <a:lnSpc>
                <a:spcPct val="115000"/>
              </a:lnSpc>
              <a:spcBef>
                <a:spcPts val="400"/>
              </a:spcBef>
              <a:spcAft>
                <a:spcPts val="0"/>
              </a:spcAft>
              <a:buClr>
                <a:schemeClr val="dk1"/>
              </a:buClr>
              <a:buSzPts val="1100"/>
              <a:buFont typeface="Arial"/>
              <a:buNone/>
            </a:pPr>
            <a:r>
              <a:rPr lang="en-AU" sz="1100"/>
              <a:t>Using this resource, students can start to form an </a:t>
            </a:r>
            <a:r>
              <a:rPr lang="en-AU" sz="1100" b="1"/>
              <a:t>inquiry plan for your green space</a:t>
            </a:r>
            <a:r>
              <a:rPr lang="en-AU" sz="1100"/>
              <a:t>. We will look at this in depth a bit later in the webinar.</a:t>
            </a:r>
            <a:endParaRPr sz="1100"/>
          </a:p>
          <a:p>
            <a:pPr marL="0" lvl="0" indent="0" rtl="0">
              <a:lnSpc>
                <a:spcPct val="115000"/>
              </a:lnSpc>
              <a:spcBef>
                <a:spcPts val="400"/>
              </a:spcBef>
              <a:spcAft>
                <a:spcPts val="0"/>
              </a:spcAft>
              <a:buClr>
                <a:schemeClr val="dk1"/>
              </a:buClr>
              <a:buSzPts val="1100"/>
              <a:buFont typeface="Arial"/>
              <a:buNone/>
            </a:pPr>
            <a:r>
              <a:rPr lang="en-AU"/>
              <a:t>Image: Tui on flax, </a:t>
            </a:r>
            <a:r>
              <a:rPr lang="en-AU">
                <a:uFill>
                  <a:noFill/>
                </a:uFill>
                <a:hlinkClick r:id="rId4"/>
              </a:rPr>
              <a:t> </a:t>
            </a:r>
            <a:r>
              <a:rPr lang="en-AU" u="sng">
                <a:solidFill>
                  <a:schemeClr val="hlink"/>
                </a:solidFill>
                <a:hlinkClick r:id="rId4"/>
              </a:rPr>
              <a:t>www.sciencelearn.org.nz/images/203-tui</a:t>
            </a:r>
            <a:endParaRPr/>
          </a:p>
        </p:txBody>
      </p:sp>
      <p:sp>
        <p:nvSpPr>
          <p:cNvPr id="132" name="Shape 132"/>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3" name="Shape 143"/>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sz="1100"/>
              <a:t>Image: Whio, </a:t>
            </a:r>
            <a:r>
              <a:rPr lang="en-AU" sz="1100" u="sng">
                <a:solidFill>
                  <a:schemeClr val="hlink"/>
                </a:solidFill>
                <a:hlinkClick r:id="rId3"/>
              </a:rPr>
              <a:t>www.sciencelearn.org.nz/images/2744-whio-forever-education-resource</a:t>
            </a:r>
            <a:r>
              <a:rPr lang="en-AU" sz="1100"/>
              <a:t> </a:t>
            </a:r>
            <a:endParaRPr sz="1200" b="0" i="0" u="none" strike="noStrike" cap="none">
              <a:solidFill>
                <a:schemeClr val="dk1"/>
              </a:solidFill>
              <a:latin typeface="Calibri"/>
              <a:ea typeface="Calibri"/>
              <a:cs typeface="Calibri"/>
              <a:sym typeface="Calibri"/>
            </a:endParaRPr>
          </a:p>
        </p:txBody>
      </p:sp>
      <p:sp>
        <p:nvSpPr>
          <p:cNvPr id="144" name="Shape 14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6" name="Shape 15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AU" sz="1100"/>
              <a:t>The resource series encourages students throughout New Zealand to go outdoors, explore and connect to a local environment. </a:t>
            </a:r>
            <a:endParaRPr sz="1100"/>
          </a:p>
          <a:p>
            <a:pPr marL="0" lvl="0" indent="0" rtl="0">
              <a:lnSpc>
                <a:spcPct val="115000"/>
              </a:lnSpc>
              <a:spcBef>
                <a:spcPts val="800"/>
              </a:spcBef>
              <a:spcAft>
                <a:spcPts val="0"/>
              </a:spcAft>
              <a:buClr>
                <a:schemeClr val="dk1"/>
              </a:buClr>
              <a:buSzPts val="1100"/>
              <a:buFont typeface="Arial"/>
              <a:buNone/>
            </a:pPr>
            <a:r>
              <a:rPr lang="en-AU" sz="1100"/>
              <a:t>The resources can be used for stand-alone authentic learning experiences to a comprehensive integrated inquiry unit. We’ve designed the series so that each resource can be used by itself or joined together to create a unit of work.</a:t>
            </a:r>
            <a:endParaRPr sz="1100"/>
          </a:p>
          <a:p>
            <a:pPr marL="0" lvl="0" indent="0" rtl="0">
              <a:lnSpc>
                <a:spcPct val="115000"/>
              </a:lnSpc>
              <a:spcBef>
                <a:spcPts val="800"/>
              </a:spcBef>
              <a:spcAft>
                <a:spcPts val="0"/>
              </a:spcAft>
              <a:buClr>
                <a:schemeClr val="dk1"/>
              </a:buClr>
              <a:buSzPts val="1100"/>
              <a:buFont typeface="Arial"/>
              <a:buNone/>
            </a:pPr>
            <a:r>
              <a:rPr lang="en-AU" sz="1100"/>
              <a:t>Resources 1–6 are focussed on curriculum-based learning and inquiry as well as EOTC and participating in citizen science projects (e.g. the Garden Bird Survey). Resource 7 supports understanding connections within your green space and developing a restoration plan. This leads on to taking action for the environment (resource 8).</a:t>
            </a:r>
            <a:endParaRPr sz="1100"/>
          </a:p>
          <a:p>
            <a:pPr marL="0" lvl="0" indent="0" rtl="0">
              <a:lnSpc>
                <a:spcPct val="115000"/>
              </a:lnSpc>
              <a:spcBef>
                <a:spcPts val="800"/>
              </a:spcBef>
              <a:spcAft>
                <a:spcPts val="0"/>
              </a:spcAft>
              <a:buClr>
                <a:schemeClr val="dk1"/>
              </a:buClr>
              <a:buSzPts val="1200"/>
              <a:buFont typeface="Calibri"/>
              <a:buNone/>
            </a:pPr>
            <a:r>
              <a:rPr lang="en-AU" sz="1100"/>
              <a:t>We encourage teachers to adapt and use ideas from these resources to suit students’ needs, inquiries and interests.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57" name="Shape 15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5" name="Shape 16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400"/>
              </a:spcBef>
              <a:spcAft>
                <a:spcPts val="0"/>
              </a:spcAft>
              <a:buClr>
                <a:schemeClr val="dk1"/>
              </a:buClr>
              <a:buSzPts val="1100"/>
              <a:buFont typeface="Arial"/>
              <a:buNone/>
            </a:pPr>
            <a:r>
              <a:rPr lang="en-AU"/>
              <a:t>Introduce </a:t>
            </a:r>
            <a:r>
              <a:rPr lang="en-AU" i="1"/>
              <a:t>Experiencing Birds in Your Green Space</a:t>
            </a:r>
            <a:r>
              <a:rPr lang="en-AU"/>
              <a:t> and </a:t>
            </a:r>
            <a:r>
              <a:rPr lang="en-AU" i="1"/>
              <a:t>Experiencing Invertebrates in Your Green Space</a:t>
            </a:r>
            <a:endParaRPr i="1"/>
          </a:p>
          <a:p>
            <a:pPr marL="0" lvl="0" indent="0" rtl="0">
              <a:lnSpc>
                <a:spcPct val="115000"/>
              </a:lnSpc>
              <a:spcBef>
                <a:spcPts val="400"/>
              </a:spcBef>
              <a:spcAft>
                <a:spcPts val="0"/>
              </a:spcAft>
              <a:buClr>
                <a:schemeClr val="dk1"/>
              </a:buClr>
              <a:buSzPts val="1100"/>
              <a:buFont typeface="Arial"/>
              <a:buNone/>
            </a:pPr>
            <a:r>
              <a:rPr lang="en-AU" sz="1000">
                <a:solidFill>
                  <a:srgbClr val="333333"/>
                </a:solidFill>
                <a:highlight>
                  <a:srgbClr val="FFFFFF"/>
                </a:highlight>
                <a:latin typeface="Arial"/>
                <a:ea typeface="Arial"/>
                <a:cs typeface="Arial"/>
                <a:sym typeface="Arial"/>
              </a:rPr>
              <a:t>Web links to resources</a:t>
            </a:r>
            <a:endParaRPr sz="1000">
              <a:solidFill>
                <a:srgbClr val="333333"/>
              </a:solidFill>
              <a:highlight>
                <a:srgbClr val="FFFFFF"/>
              </a:highlight>
              <a:latin typeface="Arial"/>
              <a:ea typeface="Arial"/>
              <a:cs typeface="Arial"/>
              <a:sym typeface="Arial"/>
            </a:endParaRPr>
          </a:p>
          <a:p>
            <a:pPr marL="0" lvl="0" indent="0" rtl="0">
              <a:lnSpc>
                <a:spcPct val="115000"/>
              </a:lnSpc>
              <a:spcBef>
                <a:spcPts val="400"/>
              </a:spcBef>
              <a:spcAft>
                <a:spcPts val="0"/>
              </a:spcAft>
              <a:buClr>
                <a:schemeClr val="dk1"/>
              </a:buClr>
              <a:buSzPts val="1100"/>
              <a:buFont typeface="Arial"/>
              <a:buNone/>
            </a:pPr>
            <a:r>
              <a:rPr lang="en-AU" sz="1000" u="sng">
                <a:solidFill>
                  <a:schemeClr val="hlink"/>
                </a:solidFill>
                <a:highlight>
                  <a:srgbClr val="FFFFFF"/>
                </a:highlight>
                <a:latin typeface="Arial"/>
                <a:ea typeface="Arial"/>
                <a:cs typeface="Arial"/>
                <a:sym typeface="Arial"/>
                <a:hlinkClick r:id="rId3"/>
              </a:rPr>
              <a:t>www.doc.govt.nz/education-experiencingbirds</a:t>
            </a:r>
            <a:endParaRPr sz="1000" u="sng">
              <a:solidFill>
                <a:schemeClr val="hlink"/>
              </a:solidFill>
              <a:highlight>
                <a:srgbClr val="FFFFFF"/>
              </a:highlight>
              <a:latin typeface="Arial"/>
              <a:ea typeface="Arial"/>
              <a:cs typeface="Arial"/>
              <a:sym typeface="Arial"/>
              <a:hlinkClick r:id="rId3"/>
            </a:endParaRPr>
          </a:p>
          <a:p>
            <a:pPr marL="0" lvl="0" indent="0" rtl="0">
              <a:lnSpc>
                <a:spcPct val="115000"/>
              </a:lnSpc>
              <a:spcBef>
                <a:spcPts val="400"/>
              </a:spcBef>
              <a:spcAft>
                <a:spcPts val="0"/>
              </a:spcAft>
              <a:buClr>
                <a:schemeClr val="dk1"/>
              </a:buClr>
              <a:buSzPts val="1100"/>
              <a:buFont typeface="Arial"/>
              <a:buNone/>
            </a:pPr>
            <a:r>
              <a:rPr lang="en-AU" sz="1000" u="sng">
                <a:solidFill>
                  <a:schemeClr val="hlink"/>
                </a:solidFill>
                <a:highlight>
                  <a:srgbClr val="FFFFFF"/>
                </a:highlight>
                <a:latin typeface="Arial"/>
                <a:ea typeface="Arial"/>
                <a:cs typeface="Arial"/>
                <a:sym typeface="Arial"/>
                <a:hlinkClick r:id="rId4"/>
              </a:rPr>
              <a:t>www.doc.govt.nz/education-experiencinginvertebrates</a:t>
            </a:r>
            <a:endParaRPr sz="1000">
              <a:solidFill>
                <a:srgbClr val="333333"/>
              </a:solidFill>
              <a:highlight>
                <a:srgbClr val="FFFFFF"/>
              </a:highlight>
              <a:latin typeface="Arial"/>
              <a:ea typeface="Arial"/>
              <a:cs typeface="Arial"/>
              <a:sym typeface="Arial"/>
            </a:endParaRPr>
          </a:p>
        </p:txBody>
      </p:sp>
      <p:sp>
        <p:nvSpPr>
          <p:cNvPr id="166" name="Shape 16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5" name="Shape 17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84" name="Shape 18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Bird resource created with Landcare Research.</a:t>
            </a:r>
            <a:endParaRPr/>
          </a:p>
          <a:p>
            <a:pPr marL="0" lvl="0" indent="0" rtl="0">
              <a:spcBef>
                <a:spcPts val="360"/>
              </a:spcBef>
              <a:spcAft>
                <a:spcPts val="0"/>
              </a:spcAft>
              <a:buClr>
                <a:schemeClr val="dk1"/>
              </a:buClr>
              <a:buSzPts val="1200"/>
              <a:buFont typeface="Calibri"/>
              <a:buNone/>
            </a:pPr>
            <a:r>
              <a:rPr lang="en-AU"/>
              <a:t>Garden Bird Survey: </a:t>
            </a:r>
            <a:r>
              <a:rPr lang="en-AU" u="sng">
                <a:solidFill>
                  <a:schemeClr val="hlink"/>
                </a:solidFill>
                <a:hlinkClick r:id="rId3"/>
              </a:rPr>
              <a:t>www.landcareresearch.co.nz/science/plants-animals-fungi/animals/birds/garden-bird-surveys</a:t>
            </a:r>
            <a:r>
              <a:rPr lang="en-AU"/>
              <a:t> </a:t>
            </a:r>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85" name="Shape 18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6" name="Shape 19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PowerPoints available for NZ invertebrates- scroll down to find downloadable presentation: </a:t>
            </a:r>
            <a:r>
              <a:rPr lang="en-AU" u="sng">
                <a:solidFill>
                  <a:schemeClr val="hlink"/>
                </a:solidFill>
                <a:hlinkClick r:id="rId3"/>
              </a:rPr>
              <a:t>www.doc.govt.nz/get-involved/conservation-education/resources/experiencing-invertebrates-in-your-green-space/</a:t>
            </a:r>
            <a:r>
              <a:rPr lang="en-AU"/>
              <a:t> </a:t>
            </a:r>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197" name="Shape 19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 name="Shape 208"/>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PowerPoints available for invertebrate classification- scroll down to find downloadable presentation: </a:t>
            </a:r>
            <a:r>
              <a:rPr lang="en-AU" u="sng">
                <a:solidFill>
                  <a:schemeClr val="hlink"/>
                </a:solidFill>
                <a:hlinkClick r:id="rId3"/>
              </a:rPr>
              <a:t>www.doc.govt.nz/get-involved/conservation-education/resources/experiencing-invertebrates-in-your-green-space</a:t>
            </a:r>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09" name="Shape 209"/>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1" name="Shape 221"/>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r>
              <a:rPr lang="en-AU" sz="1200" b="0" i="0" u="none" strike="noStrike" cap="none">
                <a:solidFill>
                  <a:schemeClr val="dk1"/>
                </a:solidFill>
                <a:latin typeface="Calibri"/>
                <a:ea typeface="Calibri"/>
                <a:cs typeface="Calibri"/>
                <a:sym typeface="Calibri"/>
              </a:rPr>
              <a:t>Factsheets available for invertebrates</a:t>
            </a:r>
            <a:endParaRPr sz="12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200"/>
              <a:buFont typeface="Calibri"/>
              <a:buNone/>
            </a:pPr>
            <a:r>
              <a:rPr lang="en-AU" sz="1000" b="1" i="1" u="none" strike="noStrike" cap="none">
                <a:solidFill>
                  <a:srgbClr val="000000"/>
                </a:solidFill>
                <a:latin typeface="Arial"/>
                <a:ea typeface="Arial"/>
                <a:cs typeface="Arial"/>
                <a:sym typeface="Arial"/>
              </a:rPr>
              <a:t>Teacher question: Basic learning about flora and fauna (see next webinar for flora)</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AU" sz="1100" b="1" i="0" u="none" strike="noStrike" cap="none">
                <a:solidFill>
                  <a:schemeClr val="dk1"/>
                </a:solidFill>
                <a:latin typeface="Calibri"/>
                <a:ea typeface="Calibri"/>
                <a:cs typeface="Calibri"/>
                <a:sym typeface="Calibri"/>
              </a:rPr>
              <a:t>Timing: 30 secs</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2" name="Shape 222"/>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5" name="Shape 23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Factsheets available for invertebrates- scroll down to find downloadable presentation: </a:t>
            </a:r>
            <a:r>
              <a:rPr lang="en-AU" u="sng">
                <a:solidFill>
                  <a:schemeClr val="hlink"/>
                </a:solidFill>
                <a:hlinkClick r:id="rId3"/>
              </a:rPr>
              <a:t>www.doc.govt.nz/get-involved/conservation-education/resources/experiencing-invertebrates-in-your-green-spa</a:t>
            </a:r>
            <a:r>
              <a:rPr lang="en-AU" u="sng">
                <a:solidFill>
                  <a:schemeClr val="hlink"/>
                </a:solidFill>
                <a:hlinkClick r:id="rId3"/>
              </a:rPr>
              <a:t>ce</a:t>
            </a:r>
            <a:endParaRPr sz="1200" b="0" i="0" u="none" strike="noStrike" cap="none">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Shape 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 name="Shape 39"/>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endParaRPr/>
          </a:p>
        </p:txBody>
      </p:sp>
      <p:sp>
        <p:nvSpPr>
          <p:cNvPr id="40" name="Shape 40"/>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Arial"/>
              <a:buNone/>
            </a:pPr>
            <a:fld id="{00000000-1234-1234-1234-123412341234}" type="slidenum">
              <a:rPr lang="en-AU"/>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43" name="Shape 243"/>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4" name="Shape 24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3" name="Shape 253"/>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Before we dive in, let’s check the depth!</a:t>
            </a:r>
            <a:endParaRPr/>
          </a:p>
          <a:p>
            <a:pPr marL="0" lvl="0" indent="0" rtl="0">
              <a:spcBef>
                <a:spcPts val="360"/>
              </a:spcBef>
              <a:spcAft>
                <a:spcPts val="0"/>
              </a:spcAft>
              <a:buClr>
                <a:schemeClr val="dk1"/>
              </a:buClr>
              <a:buSzPts val="1200"/>
              <a:buFont typeface="Calibri"/>
              <a:buNone/>
            </a:pPr>
            <a:r>
              <a:rPr lang="en-AU"/>
              <a:t>Support on page 8 of Exploring your local environment, includes how you might involve students: </a:t>
            </a:r>
            <a:r>
              <a:rPr lang="en-AU" u="sng">
                <a:solidFill>
                  <a:schemeClr val="hlink"/>
                </a:solidFill>
                <a:hlinkClick r:id="rId3"/>
              </a:rPr>
              <a:t>www.doc.govt.nz/get-involved/conservation-education/what-is-conservation-education/integrated-inquiry-learning-cycle/</a:t>
            </a:r>
            <a:r>
              <a:rPr lang="en-AU"/>
              <a:t> </a:t>
            </a:r>
            <a:endParaRPr/>
          </a:p>
          <a:p>
            <a:pPr marL="0" lvl="0" indent="0" rtl="0">
              <a:spcBef>
                <a:spcPts val="360"/>
              </a:spcBef>
              <a:spcAft>
                <a:spcPts val="0"/>
              </a:spcAft>
              <a:buClr>
                <a:schemeClr val="dk1"/>
              </a:buClr>
              <a:buSzPts val="1200"/>
              <a:buFont typeface="Calibri"/>
              <a:buNone/>
            </a:pPr>
            <a:r>
              <a:rPr lang="en-AU"/>
              <a:t>EOTC Guidelines: </a:t>
            </a:r>
            <a:r>
              <a:rPr lang="en-AU" u="sng">
                <a:solidFill>
                  <a:schemeClr val="hlink"/>
                </a:solidFill>
                <a:hlinkClick r:id="rId4"/>
              </a:rPr>
              <a:t>http://eotc.tki.org.nz/EOTC-home/EOTC-Guidelines</a:t>
            </a:r>
            <a:endParaRPr/>
          </a:p>
        </p:txBody>
      </p:sp>
      <p:sp>
        <p:nvSpPr>
          <p:cNvPr id="254" name="Shape 254"/>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4" name="Shape 26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What is a green space, what might this look like in schools?</a:t>
            </a:r>
            <a:endParaRPr/>
          </a:p>
          <a:p>
            <a:pPr marL="0" lvl="0" indent="0" rtl="0">
              <a:lnSpc>
                <a:spcPct val="115000"/>
              </a:lnSpc>
              <a:spcBef>
                <a:spcPts val="400"/>
              </a:spcBef>
              <a:spcAft>
                <a:spcPts val="0"/>
              </a:spcAft>
              <a:buClr>
                <a:schemeClr val="dk1"/>
              </a:buClr>
              <a:buSzPts val="1100"/>
              <a:buFont typeface="Arial"/>
              <a:buNone/>
            </a:pPr>
            <a:r>
              <a:rPr lang="en-AU" sz="1100"/>
              <a:t>An open space containing grass, plants, animals, trees and/or forest. They are great potential habitats for endemic and native animals. Examples include school grounds, gardens, local parks or reserves. </a:t>
            </a:r>
            <a:endParaRPr sz="1100"/>
          </a:p>
          <a:p>
            <a:pPr marL="0" lvl="0" indent="0" rtl="0">
              <a:spcBef>
                <a:spcPts val="800"/>
              </a:spcBef>
              <a:spcAft>
                <a:spcPts val="0"/>
              </a:spcAft>
              <a:buClr>
                <a:schemeClr val="dk1"/>
              </a:buClr>
              <a:buSzPts val="1200"/>
              <a:buFont typeface="Calibri"/>
              <a:buNone/>
            </a:pPr>
            <a:r>
              <a:rPr lang="en-AU"/>
              <a:t>Exploring your local environment: </a:t>
            </a:r>
            <a:r>
              <a:rPr lang="en-AU" u="sng">
                <a:solidFill>
                  <a:schemeClr val="hlink"/>
                </a:solidFill>
                <a:hlinkClick r:id="rId3"/>
              </a:rPr>
              <a:t>www.doc.govt.nz/get-involved/conservation-education/resources/exploring-your-local-environment/</a:t>
            </a:r>
            <a:r>
              <a:rPr lang="en-AU"/>
              <a:t> </a:t>
            </a:r>
            <a:endParaRPr/>
          </a:p>
          <a:p>
            <a:pPr marL="0" lvl="0" indent="0" rtl="0">
              <a:spcBef>
                <a:spcPts val="360"/>
              </a:spcBef>
              <a:spcAft>
                <a:spcPts val="0"/>
              </a:spcAft>
              <a:buClr>
                <a:schemeClr val="dk1"/>
              </a:buClr>
              <a:buSzPts val="1200"/>
              <a:buFont typeface="Calibri"/>
              <a:buNone/>
            </a:pPr>
            <a:r>
              <a:rPr lang="en-AU" b="1"/>
              <a:t>Image</a:t>
            </a:r>
            <a:r>
              <a:rPr lang="en-AU"/>
              <a:t>: Students at stream: </a:t>
            </a:r>
            <a:r>
              <a:rPr lang="en-AU" u="sng">
                <a:solidFill>
                  <a:schemeClr val="hlink"/>
                </a:solidFill>
                <a:hlinkClick r:id="rId4"/>
              </a:rPr>
              <a:t>www.sciencelearn.org.nz/images/2099-species-count-at-city-stream</a:t>
            </a:r>
            <a:r>
              <a:rPr lang="en-AU"/>
              <a:t> </a:t>
            </a:r>
            <a:endParaRPr/>
          </a:p>
        </p:txBody>
      </p:sp>
      <p:sp>
        <p:nvSpPr>
          <p:cNvPr id="265" name="Shape 26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 name="Shape 27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457200" lvl="0" indent="-298450" rtl="0">
              <a:lnSpc>
                <a:spcPct val="115000"/>
              </a:lnSpc>
              <a:spcBef>
                <a:spcPts val="0"/>
              </a:spcBef>
              <a:spcAft>
                <a:spcPts val="0"/>
              </a:spcAft>
              <a:buSzPts val="1100"/>
              <a:buAutoNum type="arabicPeriod"/>
            </a:pPr>
            <a:r>
              <a:rPr lang="en-AU" sz="1100"/>
              <a:t>After completing the introductory learning experiences in the Exploring Your Local Environment resource, students could draw and/or write about their initial observations/findings in </a:t>
            </a:r>
            <a:r>
              <a:rPr lang="en-AU" sz="1100" i="1"/>
              <a:t>A) Describe your green space.</a:t>
            </a:r>
            <a:endParaRPr sz="1100" i="1"/>
          </a:p>
          <a:p>
            <a:pPr marL="457200" lvl="0" indent="-298450" rtl="0">
              <a:lnSpc>
                <a:spcPct val="115000"/>
              </a:lnSpc>
              <a:spcBef>
                <a:spcPts val="0"/>
              </a:spcBef>
              <a:spcAft>
                <a:spcPts val="0"/>
              </a:spcAft>
              <a:buSzPts val="1100"/>
              <a:buAutoNum type="arabicPeriod"/>
            </a:pPr>
            <a:r>
              <a:rPr lang="en-AU" sz="1100"/>
              <a:t>Then record questions that have come to mind in </a:t>
            </a:r>
            <a:r>
              <a:rPr lang="en-AU" sz="1100" i="1"/>
              <a:t>B) Ask</a:t>
            </a:r>
            <a:r>
              <a:rPr lang="en-AU" sz="1100"/>
              <a:t> – </a:t>
            </a:r>
            <a:r>
              <a:rPr lang="en-AU" sz="1100">
                <a:highlight>
                  <a:srgbClr val="FFFF00"/>
                </a:highlight>
              </a:rPr>
              <a:t>use these questions to form the inquiry plan</a:t>
            </a:r>
            <a:r>
              <a:rPr lang="en-AU" sz="1100"/>
              <a:t>. Ensure these questions are open and require thought and research to answer.</a:t>
            </a:r>
            <a:endParaRPr sz="1100"/>
          </a:p>
          <a:p>
            <a:pPr marL="457200" lvl="0" indent="-298450" rtl="0">
              <a:lnSpc>
                <a:spcPct val="115000"/>
              </a:lnSpc>
              <a:spcBef>
                <a:spcPts val="0"/>
              </a:spcBef>
              <a:spcAft>
                <a:spcPts val="0"/>
              </a:spcAft>
              <a:buSzPts val="1100"/>
              <a:buAutoNum type="arabicPeriod"/>
            </a:pPr>
            <a:r>
              <a:rPr lang="en-AU" sz="1100"/>
              <a:t>Groups of students or individuals could investigate a question, or a whole class could work towards answering a question.</a:t>
            </a:r>
            <a:endParaRPr sz="1100"/>
          </a:p>
          <a:p>
            <a:pPr marL="457200" lvl="0" indent="-298450" rtl="0">
              <a:lnSpc>
                <a:spcPct val="115000"/>
              </a:lnSpc>
              <a:spcBef>
                <a:spcPts val="0"/>
              </a:spcBef>
              <a:spcAft>
                <a:spcPts val="0"/>
              </a:spcAft>
              <a:buSzPts val="1100"/>
              <a:buAutoNum type="arabicPeriod"/>
            </a:pPr>
            <a:r>
              <a:rPr lang="en-AU" sz="1100"/>
              <a:t>In </a:t>
            </a:r>
            <a:r>
              <a:rPr lang="en-AU" sz="1100" i="1"/>
              <a:t>C) Investigate,</a:t>
            </a:r>
            <a:r>
              <a:rPr lang="en-AU" sz="1100"/>
              <a:t> record how it might be possible to find answers to inquiry questions.</a:t>
            </a:r>
            <a:endParaRPr sz="1100"/>
          </a:p>
          <a:p>
            <a:pPr marL="457200" lvl="0" indent="-298450" rtl="0">
              <a:lnSpc>
                <a:spcPct val="115000"/>
              </a:lnSpc>
              <a:spcBef>
                <a:spcPts val="0"/>
              </a:spcBef>
              <a:spcAft>
                <a:spcPts val="0"/>
              </a:spcAft>
              <a:buSzPts val="1100"/>
              <a:buAutoNum type="arabicPeriod"/>
            </a:pPr>
            <a:r>
              <a:rPr lang="en-AU" sz="1100"/>
              <a:t>Look into which groups of people might use or have a say in the green space you have identified. Record this in </a:t>
            </a:r>
            <a:r>
              <a:rPr lang="en-AU" sz="1100" i="1"/>
              <a:t>D) People</a:t>
            </a:r>
            <a:r>
              <a:rPr lang="en-AU" sz="1100"/>
              <a:t>. Ensure you have the support of everyone involved before you start your investigations. </a:t>
            </a:r>
            <a:endParaRPr sz="1100"/>
          </a:p>
          <a:p>
            <a:pPr marL="457200" lvl="0" indent="-298450" rtl="0">
              <a:lnSpc>
                <a:spcPct val="115000"/>
              </a:lnSpc>
              <a:spcBef>
                <a:spcPts val="0"/>
              </a:spcBef>
              <a:spcAft>
                <a:spcPts val="0"/>
              </a:spcAft>
              <a:buSzPts val="1100"/>
              <a:buAutoNum type="arabicPeriod"/>
            </a:pPr>
            <a:r>
              <a:rPr lang="en-AU" sz="1100"/>
              <a:t>Students could make a prediction about your green space based on initial observations, experiences and questions.</a:t>
            </a:r>
            <a:endParaRPr sz="1100"/>
          </a:p>
          <a:p>
            <a:pPr marL="0" lvl="0" indent="0" rtl="0">
              <a:lnSpc>
                <a:spcPct val="115000"/>
              </a:lnSpc>
              <a:spcBef>
                <a:spcPts val="800"/>
              </a:spcBef>
              <a:spcAft>
                <a:spcPts val="0"/>
              </a:spcAft>
              <a:buClr>
                <a:schemeClr val="dk1"/>
              </a:buClr>
              <a:buSzPts val="1200"/>
              <a:buFont typeface="Calibri"/>
              <a:buNone/>
            </a:pPr>
            <a:r>
              <a:rPr lang="en-AU" sz="1100"/>
              <a:t> Keep referring to and adding to this plan as learning progresses. </a:t>
            </a:r>
            <a:endParaRPr sz="1100"/>
          </a:p>
          <a:p>
            <a:pPr marL="0" lvl="0" indent="0" rtl="0">
              <a:lnSpc>
                <a:spcPct val="115000"/>
              </a:lnSpc>
              <a:spcBef>
                <a:spcPts val="800"/>
              </a:spcBef>
              <a:spcAft>
                <a:spcPts val="0"/>
              </a:spcAft>
              <a:buClr>
                <a:schemeClr val="dk1"/>
              </a:buClr>
              <a:buSzPts val="1200"/>
              <a:buFont typeface="Calibri"/>
              <a:buNone/>
            </a:pPr>
            <a:r>
              <a:rPr lang="en-AU" sz="1100"/>
              <a:t>Exploring your local environment: </a:t>
            </a:r>
            <a:r>
              <a:rPr lang="en-AU" sz="1100" u="sng">
                <a:solidFill>
                  <a:schemeClr val="hlink"/>
                </a:solidFill>
                <a:hlinkClick r:id="rId3"/>
              </a:rPr>
              <a:t>www.doc.govt.nz/get-involved/conservation-education/resources/exploring-your-local-environment/</a:t>
            </a:r>
            <a:r>
              <a:rPr lang="en-AU" sz="1100"/>
              <a:t> </a:t>
            </a:r>
            <a:endParaRPr sz="1100"/>
          </a:p>
        </p:txBody>
      </p:sp>
      <p:sp>
        <p:nvSpPr>
          <p:cNvPr id="277" name="Shape 27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6" name="Shape 28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87" name="Shape 28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5" name="Shape 29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spcBef>
                <a:spcPts val="360"/>
              </a:spcBef>
              <a:spcAft>
                <a:spcPts val="0"/>
              </a:spcAft>
              <a:buClr>
                <a:schemeClr val="dk1"/>
              </a:buClr>
              <a:buSzPts val="1100"/>
              <a:buFont typeface="Arial"/>
              <a:buNone/>
            </a:pPr>
            <a:r>
              <a:rPr lang="en-AU"/>
              <a:t>Lots of supporting Science Learning Hub resources.</a:t>
            </a:r>
            <a:endParaRPr/>
          </a:p>
          <a:p>
            <a:pPr marL="0" lvl="0" indent="0">
              <a:spcBef>
                <a:spcPts val="360"/>
              </a:spcBef>
              <a:spcAft>
                <a:spcPts val="0"/>
              </a:spcAft>
              <a:buClr>
                <a:schemeClr val="dk1"/>
              </a:buClr>
              <a:buSzPts val="1100"/>
              <a:buFont typeface="Arial"/>
              <a:buNone/>
            </a:pPr>
            <a:r>
              <a:rPr lang="en-AU"/>
              <a:t>For example:</a:t>
            </a:r>
            <a:endParaRPr/>
          </a:p>
          <a:p>
            <a:pPr marL="0" lvl="0" indent="0">
              <a:spcBef>
                <a:spcPts val="360"/>
              </a:spcBef>
              <a:spcAft>
                <a:spcPts val="0"/>
              </a:spcAft>
              <a:buClr>
                <a:schemeClr val="dk1"/>
              </a:buClr>
              <a:buSzPts val="1100"/>
              <a:buFont typeface="Arial"/>
              <a:buNone/>
            </a:pPr>
            <a:r>
              <a:rPr lang="en-AU" u="sng">
                <a:solidFill>
                  <a:schemeClr val="hlink"/>
                </a:solidFill>
                <a:hlinkClick r:id="rId3"/>
              </a:rPr>
              <a:t>www.sciencelearn.org.nz/topics/conservation</a:t>
            </a:r>
            <a:r>
              <a:rPr lang="en-AU"/>
              <a:t>, </a:t>
            </a:r>
            <a:r>
              <a:rPr lang="en-AU" u="sng">
                <a:solidFill>
                  <a:schemeClr val="hlink"/>
                </a:solidFill>
                <a:hlinkClick r:id="rId4"/>
              </a:rPr>
              <a:t>www.sciencelearn.org.nz/resources/1163-birds-roles-in-ecosystems</a:t>
            </a:r>
            <a:r>
              <a:rPr lang="en-AU"/>
              <a:t>, </a:t>
            </a:r>
            <a:r>
              <a:rPr lang="en-AU" u="sng">
                <a:solidFill>
                  <a:schemeClr val="hlink"/>
                </a:solidFill>
                <a:hlinkClick r:id="rId5"/>
              </a:rPr>
              <a:t>www.sciencelearn.org.nz/resources/1762-new-zealand-s-unique-ecosystems-introduction</a:t>
            </a:r>
            <a:r>
              <a:rPr lang="en-AU"/>
              <a:t> </a:t>
            </a:r>
            <a:endParaRPr/>
          </a:p>
          <a:p>
            <a:pPr marL="0" lvl="0" indent="0">
              <a:spcBef>
                <a:spcPts val="360"/>
              </a:spcBef>
              <a:spcAft>
                <a:spcPts val="0"/>
              </a:spcAft>
              <a:buClr>
                <a:schemeClr val="dk1"/>
              </a:buClr>
              <a:buSzPts val="1200"/>
              <a:buFont typeface="Calibri"/>
              <a:buNone/>
            </a:pPr>
            <a:endParaRPr b="1"/>
          </a:p>
          <a:p>
            <a:pPr marL="0" lvl="0" indent="0">
              <a:spcBef>
                <a:spcPts val="360"/>
              </a:spcBef>
              <a:spcAft>
                <a:spcPts val="0"/>
              </a:spcAft>
              <a:buClr>
                <a:schemeClr val="dk1"/>
              </a:buClr>
              <a:buSzPts val="1200"/>
              <a:buFont typeface="Calibri"/>
              <a:buNone/>
            </a:pPr>
            <a:r>
              <a:rPr lang="en-AU" b="1"/>
              <a:t>Images</a:t>
            </a:r>
            <a:r>
              <a:rPr lang="en-AU"/>
              <a:t>: </a:t>
            </a:r>
            <a:endParaRPr/>
          </a:p>
          <a:p>
            <a:pPr marL="0" lvl="0" indent="0">
              <a:spcBef>
                <a:spcPts val="360"/>
              </a:spcBef>
              <a:spcAft>
                <a:spcPts val="0"/>
              </a:spcAft>
              <a:buClr>
                <a:schemeClr val="dk1"/>
              </a:buClr>
              <a:buSzPts val="1200"/>
              <a:buFont typeface="Calibri"/>
              <a:buNone/>
            </a:pPr>
            <a:r>
              <a:rPr lang="en-AU"/>
              <a:t>Wētā: </a:t>
            </a:r>
            <a:r>
              <a:rPr lang="en-AU" u="sng">
                <a:solidFill>
                  <a:schemeClr val="hlink"/>
                </a:solidFill>
                <a:hlinkClick r:id="rId6"/>
              </a:rPr>
              <a:t>www.sciencelearn.org.nz/images/1732-weta</a:t>
            </a:r>
            <a:endParaRPr/>
          </a:p>
          <a:p>
            <a:pPr marL="0" lvl="0" indent="0" rtl="0">
              <a:spcBef>
                <a:spcPts val="360"/>
              </a:spcBef>
              <a:spcAft>
                <a:spcPts val="0"/>
              </a:spcAft>
              <a:buClr>
                <a:schemeClr val="dk1"/>
              </a:buClr>
              <a:buSzPts val="1200"/>
              <a:buFont typeface="Calibri"/>
              <a:buNone/>
            </a:pPr>
            <a:r>
              <a:rPr lang="en-AU"/>
              <a:t>Bellbird: </a:t>
            </a:r>
            <a:r>
              <a:rPr lang="en-AU" u="sng">
                <a:solidFill>
                  <a:schemeClr val="hlink"/>
                </a:solidFill>
                <a:hlinkClick r:id="rId7"/>
              </a:rPr>
              <a:t>www.sciencelearn.org.nz/images/1328-male-bellbird-feeding</a:t>
            </a:r>
            <a:r>
              <a:rPr lang="en-AU"/>
              <a:t> </a:t>
            </a:r>
            <a:endParaRPr/>
          </a:p>
        </p:txBody>
      </p:sp>
      <p:sp>
        <p:nvSpPr>
          <p:cNvPr id="296" name="Shape 29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1" name="Shape 311"/>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2" name="Shape 312"/>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0" name="Shape 320"/>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1100"/>
          </a:p>
          <a:p>
            <a:pPr marL="0" lvl="0" indent="0" rtl="0">
              <a:spcBef>
                <a:spcPts val="0"/>
              </a:spcBef>
              <a:spcAft>
                <a:spcPts val="0"/>
              </a:spcAft>
              <a:buClr>
                <a:schemeClr val="dk1"/>
              </a:buClr>
              <a:buSzPts val="1100"/>
              <a:buFont typeface="Arial"/>
              <a:buNone/>
            </a:pPr>
            <a:r>
              <a:rPr lang="en-AU" sz="1100"/>
              <a:t>Experiencing birds in your green space: </a:t>
            </a:r>
            <a:r>
              <a:rPr lang="en-AU" sz="1100" u="sng">
                <a:solidFill>
                  <a:schemeClr val="hlink"/>
                </a:solidFill>
                <a:hlinkClick r:id="rId3"/>
              </a:rPr>
              <a:t>www.doc.govt.nz/get-involved/conservation-education/resources/experiencing-birds-in-your-green-space/</a:t>
            </a:r>
            <a:endParaRPr sz="1100"/>
          </a:p>
          <a:p>
            <a:pPr marL="0" lvl="0" indent="0" rtl="0">
              <a:spcBef>
                <a:spcPts val="0"/>
              </a:spcBef>
              <a:spcAft>
                <a:spcPts val="0"/>
              </a:spcAft>
              <a:buClr>
                <a:schemeClr val="dk1"/>
              </a:buClr>
              <a:buSzPts val="1100"/>
              <a:buFont typeface="Arial"/>
              <a:buNone/>
            </a:pPr>
            <a:endParaRPr sz="1100"/>
          </a:p>
          <a:p>
            <a:pPr marL="0" lvl="0" indent="0" rtl="0">
              <a:spcBef>
                <a:spcPts val="0"/>
              </a:spcBef>
              <a:spcAft>
                <a:spcPts val="0"/>
              </a:spcAft>
              <a:buClr>
                <a:schemeClr val="dk1"/>
              </a:buClr>
              <a:buSzPts val="1100"/>
              <a:buFont typeface="Arial"/>
              <a:buNone/>
            </a:pPr>
            <a:r>
              <a:rPr lang="en-AU" sz="1100"/>
              <a:t>Science Learning Hub resources: </a:t>
            </a:r>
            <a:r>
              <a:rPr lang="en-AU" sz="1100" u="sng">
                <a:solidFill>
                  <a:schemeClr val="hlink"/>
                </a:solidFill>
                <a:hlinkClick r:id="rId4"/>
              </a:rPr>
              <a:t>www.sciencelearn.org.nz/resources/1174-conserving-native-birds-unit-plan</a:t>
            </a:r>
            <a:r>
              <a:rPr lang="en-AU" sz="1100"/>
              <a:t> </a:t>
            </a:r>
            <a:endParaRPr sz="1100"/>
          </a:p>
          <a:p>
            <a:pPr marL="0" lvl="0" indent="0" rtl="0">
              <a:spcBef>
                <a:spcPts val="0"/>
              </a:spcBef>
              <a:spcAft>
                <a:spcPts val="0"/>
              </a:spcAft>
              <a:buClr>
                <a:schemeClr val="dk1"/>
              </a:buClr>
              <a:buSzPts val="1100"/>
              <a:buFont typeface="Arial"/>
              <a:buNone/>
            </a:pPr>
            <a:r>
              <a:rPr lang="en-AU" sz="1100" u="sng">
                <a:solidFill>
                  <a:schemeClr val="hlink"/>
                </a:solidFill>
                <a:hlinkClick r:id="rId5"/>
              </a:rPr>
              <a:t>www.sciencelearn.org.nz/resources/1169-classifying-bird-adaptations</a:t>
            </a:r>
            <a:r>
              <a:rPr lang="en-AU" sz="1100"/>
              <a:t> </a:t>
            </a:r>
            <a:endParaRPr sz="1100"/>
          </a:p>
          <a:p>
            <a:pPr marL="0" lvl="0" indent="0" rtl="0">
              <a:spcBef>
                <a:spcPts val="0"/>
              </a:spcBef>
              <a:spcAft>
                <a:spcPts val="0"/>
              </a:spcAft>
              <a:buClr>
                <a:schemeClr val="dk1"/>
              </a:buClr>
              <a:buSzPts val="1100"/>
              <a:buFont typeface="Arial"/>
              <a:buNone/>
            </a:pPr>
            <a:r>
              <a:rPr lang="en-AU" b="1"/>
              <a:t>Images: </a:t>
            </a:r>
            <a:endParaRPr b="1"/>
          </a:p>
          <a:p>
            <a:pPr marL="0" lvl="0" indent="0" rtl="0">
              <a:spcBef>
                <a:spcPts val="360"/>
              </a:spcBef>
              <a:spcAft>
                <a:spcPts val="0"/>
              </a:spcAft>
              <a:buClr>
                <a:schemeClr val="dk1"/>
              </a:buClr>
              <a:buSzPts val="1200"/>
              <a:buFont typeface="Calibri"/>
              <a:buNone/>
            </a:pPr>
            <a:r>
              <a:rPr lang="en-AU"/>
              <a:t>Tui: </a:t>
            </a:r>
            <a:r>
              <a:rPr lang="en-AU" u="sng">
                <a:solidFill>
                  <a:schemeClr val="hlink"/>
                </a:solidFill>
                <a:hlinkClick r:id="rId6"/>
              </a:rPr>
              <a:t>www.sciencelearn.org.nz/images/1316-the-tui</a:t>
            </a:r>
            <a:r>
              <a:rPr lang="en-AU"/>
              <a:t> </a:t>
            </a:r>
            <a:endParaRPr/>
          </a:p>
          <a:p>
            <a:pPr marL="0" lvl="0" indent="0" rtl="0">
              <a:spcBef>
                <a:spcPts val="360"/>
              </a:spcBef>
              <a:spcAft>
                <a:spcPts val="0"/>
              </a:spcAft>
              <a:buClr>
                <a:schemeClr val="dk1"/>
              </a:buClr>
              <a:buSzPts val="1200"/>
              <a:buFont typeface="Calibri"/>
              <a:buNone/>
            </a:pPr>
            <a:r>
              <a:rPr lang="en-AU"/>
              <a:t>Kiwi: </a:t>
            </a:r>
            <a:r>
              <a:rPr lang="en-AU" u="sng">
                <a:solidFill>
                  <a:schemeClr val="hlink"/>
                </a:solidFill>
                <a:hlinkClick r:id="rId7"/>
              </a:rPr>
              <a:t>www.sciencelearn.org.nz/images/1313-a-banded-kaka</a:t>
            </a:r>
            <a:r>
              <a:rPr lang="en-AU"/>
              <a:t> </a:t>
            </a:r>
            <a:endParaRPr sz="1100"/>
          </a:p>
        </p:txBody>
      </p:sp>
      <p:sp>
        <p:nvSpPr>
          <p:cNvPr id="321" name="Shape 321"/>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4" name="Shape 33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AU" sz="1100"/>
              <a:t>The survey can be done by anyone, individually or in small groups. In 2018, the official survey is from 30 June to 8 July. If you are planning on doing the survey during this week, you can upload your findings to the Landcare Research website.</a:t>
            </a:r>
            <a:endParaRPr sz="1100"/>
          </a:p>
          <a:p>
            <a:pPr marL="0" lvl="0" indent="0" rtl="0">
              <a:lnSpc>
                <a:spcPct val="115000"/>
              </a:lnSpc>
              <a:spcBef>
                <a:spcPts val="0"/>
              </a:spcBef>
              <a:spcAft>
                <a:spcPts val="0"/>
              </a:spcAft>
              <a:buClr>
                <a:schemeClr val="dk1"/>
              </a:buClr>
              <a:buSzPts val="1100"/>
              <a:buFont typeface="Arial"/>
              <a:buNone/>
            </a:pPr>
            <a:r>
              <a:rPr lang="en-AU" sz="1100"/>
              <a:t>However, the survey can be done at any time – there is a data collection sheet in the Experiencing Birds resource.</a:t>
            </a:r>
            <a:endParaRPr sz="1100"/>
          </a:p>
          <a:p>
            <a:pPr marL="0" lvl="0" indent="0" rtl="0">
              <a:lnSpc>
                <a:spcPct val="115000"/>
              </a:lnSpc>
              <a:spcBef>
                <a:spcPts val="0"/>
              </a:spcBef>
              <a:spcAft>
                <a:spcPts val="0"/>
              </a:spcAft>
              <a:buClr>
                <a:schemeClr val="dk1"/>
              </a:buClr>
              <a:buSzPts val="1100"/>
              <a:buFont typeface="Arial"/>
              <a:buNone/>
            </a:pPr>
            <a:r>
              <a:rPr lang="en-AU" sz="1100"/>
              <a:t>The official survey requires you to observe birds for 1 hour and record the highest number of each species seen at any one time.</a:t>
            </a:r>
            <a:endParaRPr sz="1100"/>
          </a:p>
          <a:p>
            <a:pPr marL="457200" lvl="0" indent="-304800" rtl="0">
              <a:lnSpc>
                <a:spcPct val="115000"/>
              </a:lnSpc>
              <a:spcBef>
                <a:spcPts val="0"/>
              </a:spcBef>
              <a:spcAft>
                <a:spcPts val="0"/>
              </a:spcAft>
              <a:buSzPts val="1200"/>
              <a:buFont typeface="Times New Roman"/>
              <a:buChar char="●"/>
            </a:pPr>
            <a:r>
              <a:rPr lang="en-AU" sz="1100"/>
              <a:t>For younger students, this could be broken up into four observation sessions of 15 minutes or six sessions of 10 minutes.</a:t>
            </a:r>
            <a:endParaRPr sz="1100"/>
          </a:p>
          <a:p>
            <a:pPr marL="457200" lvl="0" indent="-304800" rtl="0">
              <a:lnSpc>
                <a:spcPct val="115000"/>
              </a:lnSpc>
              <a:spcBef>
                <a:spcPts val="0"/>
              </a:spcBef>
              <a:spcAft>
                <a:spcPts val="0"/>
              </a:spcAft>
              <a:buSzPts val="1200"/>
              <a:buFont typeface="Times New Roman"/>
              <a:buChar char="●"/>
            </a:pPr>
            <a:r>
              <a:rPr lang="en-AU" sz="1100"/>
              <a:t>Another option is to break the hour session into six parts and have six pairs of students each do 10 minutes of the hour, one after the other, all recording on the same sheet.</a:t>
            </a:r>
            <a:endParaRPr sz="1100"/>
          </a:p>
          <a:p>
            <a:pPr marL="0" lvl="0" indent="0" rtl="0">
              <a:lnSpc>
                <a:spcPct val="115000"/>
              </a:lnSpc>
              <a:spcBef>
                <a:spcPts val="400"/>
              </a:spcBef>
              <a:spcAft>
                <a:spcPts val="0"/>
              </a:spcAft>
              <a:buClr>
                <a:schemeClr val="dk1"/>
              </a:buClr>
              <a:buSzPts val="1100"/>
              <a:buFont typeface="Arial"/>
              <a:buNone/>
            </a:pPr>
            <a:r>
              <a:rPr lang="en-AU" sz="1100" b="1"/>
              <a:t> </a:t>
            </a:r>
            <a:r>
              <a:rPr lang="en-AU" sz="1100"/>
              <a:t>See the </a:t>
            </a:r>
            <a:r>
              <a:rPr lang="en-AU" sz="1100" i="1"/>
              <a:t>Experiencing Birds</a:t>
            </a:r>
            <a:r>
              <a:rPr lang="en-AU" sz="1100"/>
              <a:t> resource for more guidance, and there are some great ‘how to’ videos on the Landcare Research website too.</a:t>
            </a:r>
            <a:endParaRPr sz="1100"/>
          </a:p>
          <a:p>
            <a:pPr marL="0" lvl="0" indent="0" rtl="0">
              <a:spcBef>
                <a:spcPts val="360"/>
              </a:spcBef>
              <a:spcAft>
                <a:spcPts val="0"/>
              </a:spcAft>
              <a:buClr>
                <a:schemeClr val="dk1"/>
              </a:buClr>
              <a:buSzPts val="1200"/>
              <a:buFont typeface="Calibri"/>
              <a:buNone/>
            </a:pPr>
            <a:r>
              <a:rPr lang="en-AU" u="sng">
                <a:solidFill>
                  <a:schemeClr val="hlink"/>
                </a:solidFill>
                <a:hlinkClick r:id="rId3"/>
              </a:rPr>
              <a:t>www.landcareresearch.co.nz/__data/assets/image/0005/99806/GBS-homepage-685.jpg</a:t>
            </a:r>
            <a:endParaRPr/>
          </a:p>
        </p:txBody>
      </p:sp>
      <p:sp>
        <p:nvSpPr>
          <p:cNvPr id="335" name="Shape 33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5" name="Shape 34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AU" sz="1100"/>
              <a:t>Experiencing invertebrates in your green space: </a:t>
            </a:r>
            <a:r>
              <a:rPr lang="en-AU" sz="1100" u="sng">
                <a:solidFill>
                  <a:schemeClr val="hlink"/>
                </a:solidFill>
                <a:hlinkClick r:id="rId3"/>
              </a:rPr>
              <a:t>www.doc.govt.nz/get-involved/conservation-education/resources/experiencing-invertebrates-in-your-green-space</a:t>
            </a:r>
            <a:endParaRPr sz="1100"/>
          </a:p>
          <a:p>
            <a:pPr marL="0" lvl="0" indent="0" rtl="0">
              <a:spcBef>
                <a:spcPts val="0"/>
              </a:spcBef>
              <a:spcAft>
                <a:spcPts val="0"/>
              </a:spcAft>
              <a:buClr>
                <a:schemeClr val="dk1"/>
              </a:buClr>
              <a:buSzPts val="1100"/>
              <a:buFont typeface="Arial"/>
              <a:buNone/>
            </a:pPr>
            <a:endParaRPr sz="1100"/>
          </a:p>
          <a:p>
            <a:pPr marL="0" lvl="0" indent="0" rtl="0">
              <a:spcBef>
                <a:spcPts val="0"/>
              </a:spcBef>
              <a:spcAft>
                <a:spcPts val="0"/>
              </a:spcAft>
              <a:buClr>
                <a:schemeClr val="dk1"/>
              </a:buClr>
              <a:buSzPts val="1100"/>
              <a:buFont typeface="Arial"/>
              <a:buNone/>
            </a:pPr>
            <a:r>
              <a:rPr lang="en-AU" sz="1100"/>
              <a:t>Science Learning Hub resources:  </a:t>
            </a:r>
            <a:r>
              <a:rPr lang="en-AU" sz="1100" u="sng">
                <a:solidFill>
                  <a:schemeClr val="hlink"/>
                </a:solidFill>
                <a:hlinkClick r:id="rId4"/>
              </a:rPr>
              <a:t>www.sciencelearn.org.nz/resources/1447-insect-mihi</a:t>
            </a:r>
            <a:r>
              <a:rPr lang="en-AU" sz="1100"/>
              <a:t>,  </a:t>
            </a:r>
            <a:r>
              <a:rPr lang="en-AU" sz="1100" u="sng">
                <a:solidFill>
                  <a:schemeClr val="hlink"/>
                </a:solidFill>
                <a:hlinkClick r:id="rId5"/>
              </a:rPr>
              <a:t>https://www.sciencelearn.org.nz/resources/1964-building-homes-for-tree-weta</a:t>
            </a:r>
            <a:r>
              <a:rPr lang="en-AU" sz="1100"/>
              <a:t> </a:t>
            </a:r>
            <a:endParaRPr/>
          </a:p>
          <a:p>
            <a:pPr marL="0" lvl="0" indent="0" rtl="0">
              <a:spcBef>
                <a:spcPts val="360"/>
              </a:spcBef>
              <a:spcAft>
                <a:spcPts val="0"/>
              </a:spcAft>
              <a:buClr>
                <a:schemeClr val="dk1"/>
              </a:buClr>
              <a:buSzPts val="1100"/>
              <a:buFont typeface="Arial"/>
              <a:buNone/>
            </a:pPr>
            <a:endParaRPr/>
          </a:p>
          <a:p>
            <a:pPr marL="0" lvl="0" indent="0" rtl="0">
              <a:spcBef>
                <a:spcPts val="360"/>
              </a:spcBef>
              <a:spcAft>
                <a:spcPts val="0"/>
              </a:spcAft>
              <a:buClr>
                <a:schemeClr val="dk1"/>
              </a:buClr>
              <a:buSzPts val="1100"/>
              <a:buFont typeface="Arial"/>
              <a:buNone/>
            </a:pPr>
            <a:r>
              <a:rPr lang="en-AU" b="1"/>
              <a:t>Images</a:t>
            </a:r>
            <a:endParaRPr b="1"/>
          </a:p>
          <a:p>
            <a:pPr marL="0" lvl="0" indent="0" rtl="0">
              <a:spcBef>
                <a:spcPts val="360"/>
              </a:spcBef>
              <a:spcAft>
                <a:spcPts val="0"/>
              </a:spcAft>
              <a:buClr>
                <a:schemeClr val="dk1"/>
              </a:buClr>
              <a:buSzPts val="1100"/>
              <a:buFont typeface="Arial"/>
              <a:buNone/>
            </a:pPr>
            <a:r>
              <a:rPr lang="en-AU"/>
              <a:t>Looking in a Weta motel: </a:t>
            </a:r>
            <a:r>
              <a:rPr lang="en-AU" u="sng">
                <a:solidFill>
                  <a:srgbClr val="009999"/>
                </a:solidFill>
                <a:highlight>
                  <a:schemeClr val="lt1"/>
                </a:highlight>
                <a:hlinkClick r:id="rId6"/>
              </a:rPr>
              <a:t>www.sciencelearn.org.nz/images/2437-what-s-living-in-the-weta-motel</a:t>
            </a:r>
            <a:endParaRPr>
              <a:solidFill>
                <a:srgbClr val="009999"/>
              </a:solidFill>
            </a:endParaRPr>
          </a:p>
          <a:p>
            <a:pPr marL="0" lvl="0" indent="0" rtl="0">
              <a:spcBef>
                <a:spcPts val="360"/>
              </a:spcBef>
              <a:spcAft>
                <a:spcPts val="0"/>
              </a:spcAft>
              <a:buClr>
                <a:schemeClr val="dk1"/>
              </a:buClr>
              <a:buSzPts val="1100"/>
              <a:buFont typeface="Arial"/>
              <a:buNone/>
            </a:pPr>
            <a:r>
              <a:rPr lang="en-AU"/>
              <a:t>Fungi: </a:t>
            </a:r>
            <a:r>
              <a:rPr lang="en-AU" u="sng">
                <a:solidFill>
                  <a:schemeClr val="hlink"/>
                </a:solidFill>
                <a:hlinkClick r:id="rId7"/>
              </a:rPr>
              <a:t>www.sciencelearn.org.nz/images/1736-vegetable-caterpillar-fungus-growing</a:t>
            </a:r>
            <a:r>
              <a:rPr lang="en-AU"/>
              <a:t> </a:t>
            </a:r>
            <a:endParaRPr/>
          </a:p>
          <a:p>
            <a:pPr marL="0" lvl="0" indent="0" rtl="0">
              <a:spcBef>
                <a:spcPts val="0"/>
              </a:spcBef>
              <a:spcAft>
                <a:spcPts val="0"/>
              </a:spcAft>
              <a:buClr>
                <a:schemeClr val="dk1"/>
              </a:buClr>
              <a:buSzPts val="1200"/>
              <a:buFont typeface="Calibri"/>
              <a:buNone/>
            </a:pPr>
            <a:r>
              <a:rPr lang="en-AU" sz="1100"/>
              <a:t>Weta motel</a:t>
            </a:r>
            <a:r>
              <a:rPr lang="en-AU" sz="1100" b="1"/>
              <a:t>: </a:t>
            </a:r>
            <a:r>
              <a:rPr lang="en-AU" sz="1100" u="sng">
                <a:solidFill>
                  <a:srgbClr val="009999"/>
                </a:solidFill>
              </a:rPr>
              <a:t>www.sciencelearn.org.nz/images/2439-weta-motel</a:t>
            </a:r>
            <a:endParaRPr/>
          </a:p>
        </p:txBody>
      </p:sp>
      <p:sp>
        <p:nvSpPr>
          <p:cNvPr id="346" name="Shape 34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Shape 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 name="Shape 47"/>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48" name="Shape 48"/>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Arial"/>
              <a:buNone/>
            </a:pPr>
            <a:fld id="{00000000-1234-1234-1234-123412341234}" type="slidenum">
              <a:rPr lang="en-AU"/>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0" name="Shape 360"/>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AU" sz="1100" b="0" i="0" u="none" strike="noStrike" cap="none">
                <a:solidFill>
                  <a:schemeClr val="dk1"/>
                </a:solidFill>
                <a:latin typeface="Calibri"/>
                <a:ea typeface="Calibri"/>
                <a:cs typeface="Calibri"/>
                <a:sym typeface="Calibri"/>
              </a:rPr>
              <a:t>Going further, an opportunity to evaluate learning (student driven).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61" name="Shape 361"/>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AU"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Shape 3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9" name="Shape 369"/>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AU" sz="1100"/>
              <a:t>Science Learning Hub resources: </a:t>
            </a:r>
            <a:r>
              <a:rPr lang="en-AU" sz="1100" u="sng">
                <a:solidFill>
                  <a:schemeClr val="hlink"/>
                </a:solidFill>
                <a:hlinkClick r:id="rId3"/>
              </a:rPr>
              <a:t>www.sciencelearn.org.nz/concepts/citizen-science</a:t>
            </a:r>
            <a:r>
              <a:rPr lang="en-AU" sz="1100"/>
              <a:t> </a:t>
            </a:r>
            <a:endParaRPr/>
          </a:p>
          <a:p>
            <a:pPr marL="0" lvl="0" indent="0" rtl="0">
              <a:spcBef>
                <a:spcPts val="360"/>
              </a:spcBef>
              <a:spcAft>
                <a:spcPts val="0"/>
              </a:spcAft>
              <a:buClr>
                <a:schemeClr val="dk1"/>
              </a:buClr>
              <a:buSzPts val="1200"/>
              <a:buFont typeface="Calibri"/>
              <a:buNone/>
            </a:pPr>
            <a:r>
              <a:rPr lang="en-AU" b="1"/>
              <a:t>Useful links: </a:t>
            </a:r>
            <a:endParaRPr b="1"/>
          </a:p>
          <a:p>
            <a:pPr marL="0" lvl="0" indent="0" rtl="0">
              <a:spcBef>
                <a:spcPts val="360"/>
              </a:spcBef>
              <a:spcAft>
                <a:spcPts val="0"/>
              </a:spcAft>
              <a:buClr>
                <a:schemeClr val="dk1"/>
              </a:buClr>
              <a:buSzPts val="1200"/>
              <a:buFont typeface="Calibri"/>
              <a:buNone/>
            </a:pPr>
            <a:r>
              <a:rPr lang="en-AU" u="sng">
                <a:solidFill>
                  <a:schemeClr val="hlink"/>
                </a:solidFill>
                <a:hlinkClick r:id="rId4"/>
              </a:rPr>
              <a:t>www.doc.govt.nz/get-involved/</a:t>
            </a:r>
            <a:r>
              <a:rPr lang="en-AU"/>
              <a:t> </a:t>
            </a:r>
            <a:endParaRPr/>
          </a:p>
          <a:p>
            <a:pPr marL="0" lvl="0" indent="0" rtl="0">
              <a:spcBef>
                <a:spcPts val="360"/>
              </a:spcBef>
              <a:spcAft>
                <a:spcPts val="0"/>
              </a:spcAft>
              <a:buClr>
                <a:schemeClr val="dk1"/>
              </a:buClr>
              <a:buSzPts val="1200"/>
              <a:buFont typeface="Calibri"/>
              <a:buNone/>
            </a:pPr>
            <a:r>
              <a:rPr lang="en-AU" u="sng">
                <a:solidFill>
                  <a:schemeClr val="hlink"/>
                </a:solidFill>
                <a:hlinkClick r:id="rId5"/>
              </a:rPr>
              <a:t>www.landcare.org.nz/files/file/2023/Inventory%20of%20Citizen%20Science.pdf</a:t>
            </a:r>
            <a:r>
              <a:rPr lang="en-AU"/>
              <a:t> </a:t>
            </a:r>
            <a:endParaRPr/>
          </a:p>
          <a:p>
            <a:pPr marL="0" lvl="0" indent="0" rtl="0">
              <a:spcBef>
                <a:spcPts val="360"/>
              </a:spcBef>
              <a:spcAft>
                <a:spcPts val="0"/>
              </a:spcAft>
              <a:buClr>
                <a:schemeClr val="dk1"/>
              </a:buClr>
              <a:buSzPts val="1200"/>
              <a:buFont typeface="Calibri"/>
              <a:buNone/>
            </a:pPr>
            <a:r>
              <a:rPr lang="en-AU" u="sng">
                <a:solidFill>
                  <a:schemeClr val="hlink"/>
                </a:solidFill>
                <a:hlinkClick r:id="rId6"/>
              </a:rPr>
              <a:t>http://naturewatch.org.nz/</a:t>
            </a:r>
            <a:r>
              <a:rPr lang="en-AU"/>
              <a:t> </a:t>
            </a:r>
            <a:endParaRPr/>
          </a:p>
          <a:p>
            <a:pPr marL="0" lvl="0" indent="0" rtl="0">
              <a:spcBef>
                <a:spcPts val="360"/>
              </a:spcBef>
              <a:spcAft>
                <a:spcPts val="0"/>
              </a:spcAft>
              <a:buClr>
                <a:schemeClr val="dk1"/>
              </a:buClr>
              <a:buSzPts val="1100"/>
              <a:buFont typeface="Arial"/>
              <a:buNone/>
            </a:pPr>
            <a:endParaRPr b="1"/>
          </a:p>
          <a:p>
            <a:pPr marL="0" lvl="0" indent="0" rtl="0">
              <a:spcBef>
                <a:spcPts val="360"/>
              </a:spcBef>
              <a:spcAft>
                <a:spcPts val="0"/>
              </a:spcAft>
              <a:buClr>
                <a:schemeClr val="dk1"/>
              </a:buClr>
              <a:buSzPts val="1100"/>
              <a:buFont typeface="Arial"/>
              <a:buNone/>
            </a:pPr>
            <a:r>
              <a:rPr lang="en-AU" b="1"/>
              <a:t>Images </a:t>
            </a:r>
            <a:endParaRPr b="1"/>
          </a:p>
          <a:p>
            <a:pPr marL="0" lvl="0" indent="0" rtl="0">
              <a:spcBef>
                <a:spcPts val="360"/>
              </a:spcBef>
              <a:spcAft>
                <a:spcPts val="0"/>
              </a:spcAft>
              <a:buClr>
                <a:schemeClr val="dk1"/>
              </a:buClr>
              <a:buSzPts val="1100"/>
              <a:buFont typeface="Arial"/>
              <a:buNone/>
            </a:pPr>
            <a:r>
              <a:rPr lang="en-AU"/>
              <a:t>Butterfly: </a:t>
            </a:r>
            <a:r>
              <a:rPr lang="en-AU" u="sng">
                <a:solidFill>
                  <a:schemeClr val="hlink"/>
                </a:solidFill>
                <a:hlinkClick r:id="rId7"/>
              </a:rPr>
              <a:t>www.sciencelearn.org.nz/images/549-tagged-butterfly</a:t>
            </a:r>
            <a:endParaRPr/>
          </a:p>
          <a:p>
            <a:pPr marL="0" lvl="0" indent="0" rtl="0">
              <a:spcBef>
                <a:spcPts val="360"/>
              </a:spcBef>
              <a:spcAft>
                <a:spcPts val="0"/>
              </a:spcAft>
              <a:buClr>
                <a:schemeClr val="dk1"/>
              </a:buClr>
              <a:buSzPts val="1100"/>
              <a:buFont typeface="Arial"/>
              <a:buNone/>
            </a:pPr>
            <a:r>
              <a:rPr lang="en-AU"/>
              <a:t>Penguin: </a:t>
            </a:r>
            <a:r>
              <a:rPr lang="en-AU" u="sng">
                <a:solidFill>
                  <a:schemeClr val="hlink"/>
                </a:solidFill>
                <a:hlinkClick r:id="rId8"/>
              </a:rPr>
              <a:t>www.sciencelearn.org.nz/images/1945-blue-penguin</a:t>
            </a:r>
            <a:r>
              <a:rPr lang="en-AU"/>
              <a:t> </a:t>
            </a:r>
            <a:endParaRPr/>
          </a:p>
          <a:p>
            <a:pPr marL="0" lvl="0" indent="0" rtl="0">
              <a:spcBef>
                <a:spcPts val="360"/>
              </a:spcBef>
              <a:spcAft>
                <a:spcPts val="0"/>
              </a:spcAft>
              <a:buClr>
                <a:schemeClr val="dk1"/>
              </a:buClr>
              <a:buSzPts val="1200"/>
              <a:buFont typeface="Calibri"/>
              <a:buNone/>
            </a:pPr>
            <a:r>
              <a:rPr lang="en-AU"/>
              <a:t>Students: </a:t>
            </a:r>
            <a:r>
              <a:rPr lang="en-AU" u="sng">
                <a:solidFill>
                  <a:srgbClr val="1155CC"/>
                </a:solidFill>
                <a:highlight>
                  <a:schemeClr val="lt1"/>
                </a:highlight>
                <a:hlinkClick r:id="rId9"/>
              </a:rPr>
              <a:t>www.sciencelearn.org.nz/images/3025-capow-students-from-matapu-school</a:t>
            </a:r>
            <a:r>
              <a:rPr lang="en-AU"/>
              <a:t> </a:t>
            </a:r>
            <a:endParaRPr>
              <a:solidFill>
                <a:srgbClr val="333333"/>
              </a:solidFill>
              <a:highlight>
                <a:srgbClr val="FFFFFF"/>
              </a:highlight>
            </a:endParaRPr>
          </a:p>
        </p:txBody>
      </p:sp>
      <p:sp>
        <p:nvSpPr>
          <p:cNvPr id="370" name="Shape 370"/>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450"/>
              <a:buFont typeface="Calibri"/>
              <a:buNone/>
            </a:pPr>
            <a:r>
              <a:rPr lang="en-AU" sz="1200" b="0" i="0" u="none" strike="noStrike" cap="none">
                <a:solidFill>
                  <a:schemeClr val="dk1"/>
                </a:solidFill>
                <a:latin typeface="Calibri"/>
                <a:ea typeface="Calibri"/>
                <a:cs typeface="Calibri"/>
                <a:sym typeface="Calibri"/>
              </a:rPr>
              <a:t>Want to continue the conversation? Lots of opportunities to keep in touch.</a:t>
            </a:r>
            <a:endParaRPr sz="1800" b="0" i="0" u="none" strike="noStrike" cap="none">
              <a:solidFill>
                <a:srgbClr val="000000"/>
              </a:solidFill>
              <a:latin typeface="Arial"/>
              <a:ea typeface="Arial"/>
              <a:cs typeface="Arial"/>
              <a:sym typeface="Arial"/>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2" name="Shape 402"/>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Clr>
                <a:schemeClr val="dk1"/>
              </a:buClr>
              <a:buSzPts val="450"/>
              <a:buFont typeface="Calibri"/>
              <a:buNone/>
            </a:pPr>
            <a:r>
              <a:rPr lang="en-AU"/>
              <a:t>Want to continue the conversation? Lots of opportunities to keep in touch.</a:t>
            </a:r>
            <a:endParaRPr/>
          </a:p>
        </p:txBody>
      </p:sp>
      <p:sp>
        <p:nvSpPr>
          <p:cNvPr id="403" name="Shape 403"/>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Clr>
                <a:schemeClr val="dk1"/>
              </a:buClr>
              <a:buSzPts val="300"/>
              <a:buFont typeface="Arial"/>
              <a:buNone/>
            </a:pPr>
            <a:fld id="{00000000-1234-1234-1234-123412341234}" type="slidenum">
              <a:rPr lang="en-AU"/>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 name="Shape 55"/>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300"/>
              <a:buFont typeface="Calibri"/>
              <a:buNone/>
            </a:pPr>
            <a:r>
              <a:rPr lang="en-AU" sz="1100"/>
              <a:t>Image: </a:t>
            </a:r>
            <a:r>
              <a:rPr lang="en-AU" sz="1100" u="sng">
                <a:solidFill>
                  <a:schemeClr val="hlink"/>
                </a:solidFill>
                <a:hlinkClick r:id="rId3"/>
              </a:rPr>
              <a:t>www.sciencelearn.org.nz/images/1313-a-banded-kaka</a:t>
            </a:r>
            <a:r>
              <a:rPr lang="en-AU" sz="1100"/>
              <a:t> </a:t>
            </a:r>
            <a:endParaRPr sz="1100"/>
          </a:p>
          <a:p>
            <a:pPr marL="0" marR="0" lvl="0" indent="0" algn="l" rtl="0">
              <a:lnSpc>
                <a:spcPct val="100000"/>
              </a:lnSpc>
              <a:spcBef>
                <a:spcPts val="36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p:txBody>
      </p:sp>
      <p:sp>
        <p:nvSpPr>
          <p:cNvPr id="56" name="Shape 56"/>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 name="Shape 6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AU" sz="1100"/>
              <a:t>Conservation education provides </a:t>
            </a:r>
            <a:r>
              <a:rPr lang="en-AU" sz="1100" b="1"/>
              <a:t>authentic opportunities for learning</a:t>
            </a:r>
            <a:r>
              <a:rPr lang="en-AU" sz="1100"/>
              <a:t> and gives schools an </a:t>
            </a:r>
            <a:r>
              <a:rPr lang="en-AU" sz="1100" b="1"/>
              <a:t>opportunity to connect with their local community in a meaningful way</a:t>
            </a:r>
            <a:r>
              <a:rPr lang="en-AU" sz="1100"/>
              <a:t>. It’s about providing your students with a </a:t>
            </a:r>
            <a:r>
              <a:rPr lang="en-AU" sz="1100" b="1"/>
              <a:t>real-life context on which to base their learning</a:t>
            </a:r>
            <a:r>
              <a:rPr lang="en-AU" sz="1100"/>
              <a:t> and an </a:t>
            </a:r>
            <a:r>
              <a:rPr lang="en-AU" sz="1100" b="1"/>
              <a:t>opportunity to apply their learning to authentic local community opportunities. </a:t>
            </a:r>
            <a:r>
              <a:rPr lang="en-AU" sz="1100"/>
              <a:t>DOC sees conservation education as a component of the larger umbrella that is environmental education or education for sustainability. It integrates three dimensions of learning. </a:t>
            </a:r>
            <a:endParaRPr/>
          </a:p>
          <a:p>
            <a:pPr marL="0" lvl="0" indent="0" rtl="0">
              <a:spcBef>
                <a:spcPts val="0"/>
              </a:spcBef>
              <a:spcAft>
                <a:spcPts val="0"/>
              </a:spcAft>
              <a:buClr>
                <a:schemeClr val="dk1"/>
              </a:buClr>
              <a:buSzPts val="300"/>
              <a:buFont typeface="Calibri"/>
              <a:buNone/>
            </a:pPr>
            <a:r>
              <a:rPr lang="en-AU" sz="1100" b="1"/>
              <a:t>Postcast on Conservation education:</a:t>
            </a:r>
            <a:r>
              <a:rPr lang="en-AU" sz="1100"/>
              <a:t> </a:t>
            </a:r>
            <a:r>
              <a:rPr lang="en-AU" sz="1100" u="sng">
                <a:solidFill>
                  <a:schemeClr val="hlink"/>
                </a:solidFill>
                <a:hlinkClick r:id="rId3"/>
              </a:rPr>
              <a:t>www.sciencelearn.org.nz/videos/1812-snippets-about-conservation-education</a:t>
            </a:r>
            <a:r>
              <a:rPr lang="en-AU" sz="1100" b="1"/>
              <a:t> </a:t>
            </a:r>
            <a:endParaRPr sz="1100" b="1"/>
          </a:p>
          <a:p>
            <a:pPr marL="0" lvl="0" indent="0" rtl="0">
              <a:spcBef>
                <a:spcPts val="0"/>
              </a:spcBef>
              <a:spcAft>
                <a:spcPts val="0"/>
              </a:spcAft>
              <a:buClr>
                <a:schemeClr val="dk1"/>
              </a:buClr>
              <a:buSzPts val="300"/>
              <a:buFont typeface="Calibri"/>
              <a:buNone/>
            </a:pPr>
            <a:r>
              <a:rPr lang="en-AU" sz="1100" b="1"/>
              <a:t>Image: </a:t>
            </a:r>
            <a:r>
              <a:rPr lang="en-AU" sz="1100" u="sng">
                <a:solidFill>
                  <a:schemeClr val="hlink"/>
                </a:solidFill>
                <a:hlinkClick r:id="rId4"/>
              </a:rPr>
              <a:t>www.doc.govt.nz/pagefiles/58827/about-in-for-icon-2.jpg</a:t>
            </a:r>
            <a:r>
              <a:rPr lang="en-AU" sz="1100"/>
              <a:t> </a:t>
            </a:r>
            <a:endParaRPr/>
          </a:p>
        </p:txBody>
      </p:sp>
      <p:sp>
        <p:nvSpPr>
          <p:cNvPr id="67" name="Shape 6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6" name="Shape 76"/>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400"/>
              </a:spcBef>
              <a:spcAft>
                <a:spcPts val="0"/>
              </a:spcAft>
              <a:buClr>
                <a:schemeClr val="dk1"/>
              </a:buClr>
              <a:buSzPts val="1100"/>
              <a:buFont typeface="Arial"/>
              <a:buNone/>
            </a:pPr>
            <a:r>
              <a:rPr lang="en-AU"/>
              <a:t>DOC to touch on DOC perspective of importance of conservation education – big picture ideas</a:t>
            </a:r>
            <a:endParaRPr/>
          </a:p>
          <a:p>
            <a:pPr marL="0" lvl="0" indent="0" rtl="0">
              <a:lnSpc>
                <a:spcPct val="115000"/>
              </a:lnSpc>
              <a:spcBef>
                <a:spcPts val="0"/>
              </a:spcBef>
              <a:spcAft>
                <a:spcPts val="0"/>
              </a:spcAft>
              <a:buClr>
                <a:schemeClr val="dk1"/>
              </a:buClr>
              <a:buSzPts val="1100"/>
              <a:buFont typeface="Arial"/>
              <a:buNone/>
            </a:pPr>
            <a:r>
              <a:rPr lang="en-AU" sz="1100"/>
              <a:t>For life to survive and thrive on Earth, we need to understand that we are all part of one natural world.</a:t>
            </a:r>
            <a:endParaRPr sz="1100"/>
          </a:p>
          <a:p>
            <a:pPr marL="0" lvl="0" indent="0" rtl="0">
              <a:lnSpc>
                <a:spcPct val="115000"/>
              </a:lnSpc>
              <a:spcBef>
                <a:spcPts val="0"/>
              </a:spcBef>
              <a:spcAft>
                <a:spcPts val="0"/>
              </a:spcAft>
              <a:buClr>
                <a:schemeClr val="dk1"/>
              </a:buClr>
              <a:buSzPts val="1100"/>
              <a:buFont typeface="Arial"/>
              <a:buNone/>
            </a:pPr>
            <a:r>
              <a:rPr lang="en-AU" sz="1100"/>
              <a:t>Without fresh air, water, seas, fertile soils, forests, animals and plants, we humans couldn’t survive.</a:t>
            </a:r>
            <a:endParaRPr sz="1100"/>
          </a:p>
          <a:p>
            <a:pPr marL="0" lvl="0" indent="0" rtl="0">
              <a:lnSpc>
                <a:spcPct val="115000"/>
              </a:lnSpc>
              <a:spcBef>
                <a:spcPts val="0"/>
              </a:spcBef>
              <a:spcAft>
                <a:spcPts val="0"/>
              </a:spcAft>
              <a:buClr>
                <a:schemeClr val="dk1"/>
              </a:buClr>
              <a:buSzPts val="1100"/>
              <a:buFont typeface="Arial"/>
              <a:buNone/>
            </a:pPr>
            <a:r>
              <a:rPr lang="en-AU" sz="1100"/>
              <a:t>Everything, even the tiniest of bugs, has a role to play, and that includes us.</a:t>
            </a:r>
            <a:endParaRPr sz="1100"/>
          </a:p>
          <a:p>
            <a:pPr marL="0" lvl="0" indent="0" rtl="0">
              <a:lnSpc>
                <a:spcPct val="115000"/>
              </a:lnSpc>
              <a:spcBef>
                <a:spcPts val="0"/>
              </a:spcBef>
              <a:spcAft>
                <a:spcPts val="0"/>
              </a:spcAft>
              <a:buClr>
                <a:schemeClr val="dk1"/>
              </a:buClr>
              <a:buSzPts val="1100"/>
              <a:buFont typeface="Arial"/>
              <a:buNone/>
            </a:pPr>
            <a:r>
              <a:rPr lang="en-AU" sz="1100"/>
              <a:t>You are part of your local environment. You, your school and your neighbourhood are all part of a bigger ecosystem. Everything is connected – from the deepest ocean to outer space – and what we do does make a difference.</a:t>
            </a:r>
            <a:endParaRPr sz="1100"/>
          </a:p>
          <a:p>
            <a:pPr marL="0" lvl="0" indent="0" rtl="0">
              <a:lnSpc>
                <a:spcPct val="115000"/>
              </a:lnSpc>
              <a:spcBef>
                <a:spcPts val="800"/>
              </a:spcBef>
              <a:spcAft>
                <a:spcPts val="0"/>
              </a:spcAft>
              <a:buClr>
                <a:schemeClr val="dk1"/>
              </a:buClr>
              <a:buSzPts val="1100"/>
              <a:buFont typeface="Arial"/>
              <a:buNone/>
            </a:pPr>
            <a:r>
              <a:rPr lang="en-AU" sz="1100"/>
              <a:t>5 big picture values, and 4 big picture ideas are integrated into conservation education. These are drawn from the Māori perspective of the natural world. These could be used as a starting point to explore your own ideas and values about the natural world.</a:t>
            </a:r>
            <a:endParaRPr sz="1100"/>
          </a:p>
          <a:p>
            <a:pPr marL="0" lvl="0" indent="0" rtl="0">
              <a:lnSpc>
                <a:spcPct val="115000"/>
              </a:lnSpc>
              <a:spcBef>
                <a:spcPts val="800"/>
              </a:spcBef>
              <a:spcAft>
                <a:spcPts val="0"/>
              </a:spcAft>
              <a:buClr>
                <a:schemeClr val="dk1"/>
              </a:buClr>
              <a:buSzPts val="1100"/>
              <a:buFont typeface="Arial"/>
              <a:buNone/>
            </a:pPr>
            <a:r>
              <a:rPr lang="en-AU" sz="1000" u="sng">
                <a:solidFill>
                  <a:schemeClr val="hlink"/>
                </a:solidFill>
                <a:highlight>
                  <a:srgbClr val="FFFFFF"/>
                </a:highlight>
                <a:latin typeface="Arial"/>
                <a:ea typeface="Arial"/>
                <a:cs typeface="Arial"/>
                <a:sym typeface="Arial"/>
                <a:hlinkClick r:id="rId3"/>
              </a:rPr>
              <a:t>www.doc.govt.nz/get-involved/conservation-education/what-is-conservation-education/#big-picture</a:t>
            </a:r>
            <a:endParaRPr sz="1000" u="sng">
              <a:solidFill>
                <a:schemeClr val="hlink"/>
              </a:solidFill>
              <a:highlight>
                <a:srgbClr val="FFFFFF"/>
              </a:highlight>
              <a:latin typeface="Arial"/>
              <a:ea typeface="Arial"/>
              <a:cs typeface="Arial"/>
              <a:sym typeface="Arial"/>
              <a:hlinkClick r:id="rId3"/>
            </a:endParaRPr>
          </a:p>
          <a:p>
            <a:pPr marL="0" lvl="0" indent="0" rtl="0">
              <a:lnSpc>
                <a:spcPct val="115000"/>
              </a:lnSpc>
              <a:spcBef>
                <a:spcPts val="0"/>
              </a:spcBef>
              <a:spcAft>
                <a:spcPts val="0"/>
              </a:spcAft>
              <a:buClr>
                <a:schemeClr val="dk1"/>
              </a:buClr>
              <a:buSzPts val="1100"/>
              <a:buFont typeface="Arial"/>
              <a:buNone/>
            </a:pPr>
            <a:r>
              <a:rPr lang="en-AU" sz="1100" b="1"/>
              <a:t>Timing: 2 min</a:t>
            </a:r>
            <a:endParaRPr sz="1100" b="1"/>
          </a:p>
          <a:p>
            <a:pPr marL="0" lvl="0" indent="0" rtl="0">
              <a:lnSpc>
                <a:spcPct val="115000"/>
              </a:lnSpc>
              <a:spcBef>
                <a:spcPts val="0"/>
              </a:spcBef>
              <a:spcAft>
                <a:spcPts val="0"/>
              </a:spcAft>
              <a:buClr>
                <a:schemeClr val="dk1"/>
              </a:buClr>
              <a:buSzPts val="1100"/>
              <a:buFont typeface="Arial"/>
              <a:buNone/>
            </a:pPr>
            <a:r>
              <a:rPr lang="en-AU" sz="1100"/>
              <a:t>Image:</a:t>
            </a:r>
            <a:r>
              <a:rPr lang="en-AU" sz="1100">
                <a:uFill>
                  <a:noFill/>
                </a:uFill>
                <a:hlinkClick r:id="rId4"/>
              </a:rPr>
              <a:t> </a:t>
            </a:r>
            <a:r>
              <a:rPr lang="en-AU" sz="1100" u="sng">
                <a:solidFill>
                  <a:schemeClr val="hlink"/>
                </a:solidFill>
                <a:hlinkClick r:id="rId4"/>
              </a:rPr>
              <a:t>www.sciencelearn.org.nz/images/2436-up-close-with-a-weta</a:t>
            </a:r>
            <a:endParaRPr/>
          </a:p>
        </p:txBody>
      </p:sp>
      <p:sp>
        <p:nvSpPr>
          <p:cNvPr id="77" name="Shape 77"/>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7" name="Shape 87"/>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AU"/>
              <a:t>Thank you to everyone who contributed their ideas.</a:t>
            </a:r>
            <a:endParaRPr sz="1100" b="1"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88" name="Shape 88"/>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4" name="Shape 10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200"/>
              <a:buFont typeface="Calibri"/>
              <a:buNone/>
            </a:pPr>
            <a:r>
              <a:rPr lang="en-AU"/>
              <a:t>Conservation education connects to and supports learning in many other areas. Look for cross-curricular synergies.</a:t>
            </a:r>
            <a:endParaRPr/>
          </a:p>
          <a:p>
            <a:pPr marL="0" lvl="0" indent="0" rtl="0">
              <a:spcBef>
                <a:spcPts val="360"/>
              </a:spcBef>
              <a:spcAft>
                <a:spcPts val="0"/>
              </a:spcAft>
              <a:buClr>
                <a:schemeClr val="dk1"/>
              </a:buClr>
              <a:buSzPts val="1200"/>
              <a:buFont typeface="Calibri"/>
              <a:buNone/>
            </a:pPr>
            <a:r>
              <a:rPr lang="en-AU"/>
              <a:t>Whole-school inquiries focused on overarching concepts such as connectedness work really well with conservation education</a:t>
            </a:r>
            <a:endParaRPr/>
          </a:p>
          <a:p>
            <a:pPr marL="0" lvl="0" indent="0" rtl="0">
              <a:spcBef>
                <a:spcPts val="0"/>
              </a:spcBef>
              <a:spcAft>
                <a:spcPts val="0"/>
              </a:spcAft>
              <a:buClr>
                <a:schemeClr val="dk1"/>
              </a:buClr>
              <a:buSzPts val="1100"/>
              <a:buFont typeface="Arial"/>
              <a:buNone/>
            </a:pPr>
            <a:r>
              <a:rPr lang="en-AU" sz="1100" b="1"/>
              <a:t>Image: </a:t>
            </a:r>
            <a:r>
              <a:rPr lang="en-AU" sz="1100" u="sng">
                <a:solidFill>
                  <a:schemeClr val="hlink"/>
                </a:solidFill>
                <a:hlinkClick r:id="rId3"/>
              </a:rPr>
              <a:t>www.sciencelearn.org.nz/images/3023-capow-students-investigating-what-is-in-soil</a:t>
            </a:r>
            <a:r>
              <a:rPr lang="en-AU" sz="1100" b="1"/>
              <a:t> </a:t>
            </a:r>
            <a:endParaRPr/>
          </a:p>
          <a:p>
            <a:pPr marL="0" marR="0" lvl="0" indent="0" algn="l" rtl="0">
              <a:lnSpc>
                <a:spcPct val="100000"/>
              </a:lnSpc>
              <a:spcBef>
                <a:spcPts val="0"/>
              </a:spcBef>
              <a:spcAft>
                <a:spcPts val="0"/>
              </a:spcAft>
              <a:buClr>
                <a:schemeClr val="dk1"/>
              </a:buClr>
              <a:buSzPts val="1100"/>
              <a:buFont typeface="Arial"/>
              <a:buNone/>
            </a:pPr>
            <a:endParaRPr sz="1100" b="1"/>
          </a:p>
        </p:txBody>
      </p:sp>
      <p:sp>
        <p:nvSpPr>
          <p:cNvPr id="105" name="Shape 105"/>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8" name="Shape 118"/>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AU"/>
              <a:t>Thank you to everyone who contributed their ideas.</a:t>
            </a:r>
            <a:endParaRPr/>
          </a:p>
        </p:txBody>
      </p:sp>
      <p:sp>
        <p:nvSpPr>
          <p:cNvPr id="119" name="Shape 119"/>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Arial"/>
              <a:buNone/>
            </a:pPr>
            <a:fld id="{00000000-1234-1234-1234-123412341234}" type="slidenum">
              <a:rPr lang="en-AU"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5"/>
        <p:cNvGrpSpPr/>
        <p:nvPr/>
      </p:nvGrpSpPr>
      <p:grpSpPr>
        <a:xfrm>
          <a:off x="0" y="0"/>
          <a:ext cx="0" cy="0"/>
          <a:chOff x="0" y="0"/>
          <a:chExt cx="0" cy="0"/>
        </a:xfrm>
      </p:grpSpPr>
      <p:pic>
        <p:nvPicPr>
          <p:cNvPr id="16" name="Shape 16"/>
          <p:cNvPicPr preferRelativeResize="0"/>
          <p:nvPr/>
        </p:nvPicPr>
        <p:blipFill rotWithShape="1">
          <a:blip r:embed="rId2">
            <a:alphaModFix/>
          </a:blip>
          <a:srcRect l="5023" t="10311" r="4997" b="11444"/>
          <a:stretch/>
        </p:blipFill>
        <p:spPr>
          <a:xfrm>
            <a:off x="7362825" y="0"/>
            <a:ext cx="1717675" cy="754063"/>
          </a:xfrm>
          <a:prstGeom prst="rect">
            <a:avLst/>
          </a:prstGeom>
          <a:noFill/>
          <a:ln>
            <a:noFill/>
          </a:ln>
        </p:spPr>
      </p:pic>
      <p:sp>
        <p:nvSpPr>
          <p:cNvPr id="17" name="Shape 17"/>
          <p:cNvSpPr txBox="1">
            <a:spLocks noGrp="1"/>
          </p:cNvSpPr>
          <p:nvPr>
            <p:ph type="title"/>
          </p:nvPr>
        </p:nvSpPr>
        <p:spPr>
          <a:xfrm>
            <a:off x="533399" y="611872"/>
            <a:ext cx="3840479" cy="1162048"/>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8" name="Shape 18"/>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lstStyle>
            <a:lvl1pPr marL="457200" marR="0" lvl="0" indent="-382270" algn="l" rtl="0">
              <a:lnSpc>
                <a:spcPct val="100000"/>
              </a:lnSpc>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914400" marR="0" lvl="1"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1371600" marR="0" lvl="2"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 name="Shape 19"/>
          <p:cNvSpPr txBox="1">
            <a:spLocks noGrp="1"/>
          </p:cNvSpPr>
          <p:nvPr>
            <p:ph type="body" idx="2"/>
          </p:nvPr>
        </p:nvSpPr>
        <p:spPr>
          <a:xfrm>
            <a:off x="533399" y="1787856"/>
            <a:ext cx="3840479" cy="3720152"/>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2000"/>
              </a:spcBef>
              <a:spcAft>
                <a:spcPts val="0"/>
              </a:spcAft>
              <a:buClr>
                <a:srgbClr val="6FB7D7"/>
              </a:buClr>
              <a:buSzPts val="1980"/>
              <a:buFont typeface="Noto Sans Symbols"/>
              <a:buNone/>
              <a:defRPr sz="1800" b="0" i="0" u="none" strike="noStrike" cap="none">
                <a:solidFill>
                  <a:srgbClr val="595959"/>
                </a:solidFill>
                <a:latin typeface="Arial"/>
                <a:ea typeface="Arial"/>
                <a:cs typeface="Arial"/>
                <a:sym typeface="Arial"/>
              </a:defRPr>
            </a:lvl1pPr>
            <a:lvl2pPr marL="914400" marR="0" lvl="1" indent="-228600" algn="l" rtl="0">
              <a:lnSpc>
                <a:spcPct val="100000"/>
              </a:lnSpc>
              <a:spcBef>
                <a:spcPts val="600"/>
              </a:spcBef>
              <a:spcAft>
                <a:spcPts val="0"/>
              </a:spcAft>
              <a:buClr>
                <a:schemeClr val="accent1"/>
              </a:buClr>
              <a:buSzPts val="1320"/>
              <a:buFont typeface="Noto Sans Symbols"/>
              <a:buNone/>
              <a:defRPr sz="1200" b="0" i="0" u="none" strike="noStrike" cap="none">
                <a:solidFill>
                  <a:srgbClr val="595959"/>
                </a:solidFill>
                <a:latin typeface="Arial"/>
                <a:ea typeface="Arial"/>
                <a:cs typeface="Arial"/>
                <a:sym typeface="Arial"/>
              </a:defRPr>
            </a:lvl2pPr>
            <a:lvl3pPr marL="1371600" marR="0" lvl="2" indent="-228600" algn="l" rtl="0">
              <a:lnSpc>
                <a:spcPct val="100000"/>
              </a:lnSpc>
              <a:spcBef>
                <a:spcPts val="600"/>
              </a:spcBef>
              <a:spcAft>
                <a:spcPts val="0"/>
              </a:spcAft>
              <a:buClr>
                <a:schemeClr val="accent1"/>
              </a:buClr>
              <a:buSzPts val="1100"/>
              <a:buFont typeface="Noto Sans Symbols"/>
              <a:buNone/>
              <a:defRPr sz="1000" b="0" i="0" u="none" strike="noStrike" cap="none">
                <a:solidFill>
                  <a:srgbClr val="595959"/>
                </a:solidFill>
                <a:latin typeface="Arial"/>
                <a:ea typeface="Arial"/>
                <a:cs typeface="Arial"/>
                <a:sym typeface="Arial"/>
              </a:defRPr>
            </a:lvl3pPr>
            <a:lvl4pPr marL="1828800" marR="0" lvl="3"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4pPr>
            <a:lvl5pPr marL="2286000" marR="0" lvl="4" indent="-228600" algn="l" rtl="0">
              <a:lnSpc>
                <a:spcPct val="100000"/>
              </a:lnSpc>
              <a:spcBef>
                <a:spcPts val="600"/>
              </a:spcBef>
              <a:spcAft>
                <a:spcPts val="0"/>
              </a:spcAft>
              <a:buClr>
                <a:schemeClr val="accent1"/>
              </a:buClr>
              <a:buSzPts val="990"/>
              <a:buFont typeface="Noto Sans Symbols"/>
              <a:buNone/>
              <a:defRPr sz="900" b="0" i="0" u="none" strike="noStrike" cap="none">
                <a:solidFill>
                  <a:srgbClr val="595959"/>
                </a:solidFill>
                <a:latin typeface="Arial"/>
                <a:ea typeface="Arial"/>
                <a:cs typeface="Arial"/>
                <a:sym typeface="Arial"/>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49275" y="533400"/>
            <a:ext cx="8042273" cy="911224"/>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1pPr>
            <a:lvl2pPr marR="0" lvl="1"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2pPr>
            <a:lvl3pPr marR="0" lvl="2"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3pPr>
            <a:lvl4pPr marR="0" lvl="3"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4pPr>
            <a:lvl5pPr marR="0" lvl="4" algn="ctr" rtl="0">
              <a:lnSpc>
                <a:spcPct val="100000"/>
              </a:lnSpc>
              <a:spcBef>
                <a:spcPts val="0"/>
              </a:spcBef>
              <a:spcAft>
                <a:spcPts val="0"/>
              </a:spcAft>
              <a:buClr>
                <a:schemeClr val="accent1"/>
              </a:buClr>
              <a:buSzPts val="3600"/>
              <a:buFont typeface="Arial"/>
              <a:buNone/>
              <a:defRPr sz="3600" b="0" i="0" u="none" strike="noStrike" cap="none">
                <a:solidFill>
                  <a:schemeClr val="accent1"/>
                </a:solidFill>
                <a:latin typeface="Arial"/>
                <a:ea typeface="Arial"/>
                <a:cs typeface="Arial"/>
                <a:sym typeface="Arial"/>
              </a:defRPr>
            </a:lvl5pPr>
            <a:lvl6pPr marR="0" lvl="5"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6pPr>
            <a:lvl7pPr marR="0" lvl="6"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7pPr>
            <a:lvl8pPr marR="0" lvl="7"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8pPr>
            <a:lvl9pPr marR="0" lvl="8" algn="ctr" rtl="0">
              <a:lnSpc>
                <a:spcPct val="100000"/>
              </a:lnSpc>
              <a:spcBef>
                <a:spcPts val="0"/>
              </a:spcBef>
              <a:spcAft>
                <a:spcPts val="0"/>
              </a:spcAft>
              <a:buClr>
                <a:schemeClr val="accent1"/>
              </a:buClr>
              <a:buSzPts val="3600"/>
              <a:buFont typeface="Source Sans Pro"/>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1" name="Shape 11"/>
          <p:cNvSpPr txBox="1">
            <a:spLocks noGrp="1"/>
          </p:cNvSpPr>
          <p:nvPr>
            <p:ph type="body" idx="1"/>
          </p:nvPr>
        </p:nvSpPr>
        <p:spPr>
          <a:xfrm>
            <a:off x="549275" y="1600200"/>
            <a:ext cx="8042273" cy="4343400"/>
          </a:xfrm>
          <a:prstGeom prst="rect">
            <a:avLst/>
          </a:prstGeom>
          <a:noFill/>
          <a:ln>
            <a:noFill/>
          </a:ln>
        </p:spPr>
        <p:txBody>
          <a:bodyPr spcFirstLastPara="1" wrap="square" lIns="91425" tIns="91425" rIns="91425" bIns="91425" anchor="t" anchorCtr="0"/>
          <a:lstStyle>
            <a:lvl1pPr marL="457200" marR="0" lvl="0" indent="-396240" algn="l" rtl="0">
              <a:lnSpc>
                <a:spcPct val="100000"/>
              </a:lnSpc>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914400" marR="0" lvl="1" indent="-382269" algn="l" rtl="0">
              <a:lnSpc>
                <a:spcPct val="100000"/>
              </a:lnSpc>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1371600" marR="0" lvl="2" indent="-368300" algn="l" rtl="0">
              <a:lnSpc>
                <a:spcPct val="100000"/>
              </a:lnSpc>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828800" marR="0" lvl="3" indent="-354330"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2286000" marR="0" lvl="4" indent="-354329" algn="l" rtl="0">
              <a:lnSpc>
                <a:spcPct val="100000"/>
              </a:lnSpc>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 name="Shape 12"/>
          <p:cNvSpPr txBox="1">
            <a:spLocks noGrp="1"/>
          </p:cNvSpPr>
          <p:nvPr>
            <p:ph type="dt" idx="10"/>
          </p:nvPr>
        </p:nvSpPr>
        <p:spPr>
          <a:xfrm>
            <a:off x="6781800" y="6275387"/>
            <a:ext cx="981074" cy="365125"/>
          </a:xfrm>
          <a:prstGeom prst="rect">
            <a:avLst/>
          </a:prstGeom>
          <a:noFill/>
          <a:ln>
            <a:noFill/>
          </a:ln>
        </p:spPr>
        <p:txBody>
          <a:bodyPr spcFirstLastPara="1" wrap="square" lIns="91425" tIns="91425" rIns="91425" bIns="91425" anchor="ctr" anchorCtr="0"/>
          <a:lstStyle>
            <a:lvl1pPr marR="0" lvl="0" algn="r"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3" name="Shape 13"/>
          <p:cNvSpPr txBox="1">
            <a:spLocks noGrp="1"/>
          </p:cNvSpPr>
          <p:nvPr>
            <p:ph type="ftr" idx="11"/>
          </p:nvPr>
        </p:nvSpPr>
        <p:spPr>
          <a:xfrm>
            <a:off x="265112" y="6275387"/>
            <a:ext cx="5983285"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sldNum" idx="12"/>
          </p:nvPr>
        </p:nvSpPr>
        <p:spPr>
          <a:xfrm>
            <a:off x="7897813" y="6275387"/>
            <a:ext cx="990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900"/>
              <a:buFont typeface="Arial"/>
              <a:buNone/>
              <a:defRPr sz="3600" b="0" i="0" u="none" strike="noStrike" cap="none">
                <a:solidFill>
                  <a:schemeClr val="lt1"/>
                </a:solidFill>
                <a:latin typeface="Arial"/>
                <a:ea typeface="Arial"/>
                <a:cs typeface="Arial"/>
                <a:sym typeface="Arial"/>
              </a:defRPr>
            </a:lvl9pPr>
          </a:lstStyle>
          <a:p>
            <a:pPr marL="0" lvl="0" indent="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www.sciencelearn.org.nz/"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4.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hyperlink" Target="https://www.landcareresearch.co.nz/science/plants-animals-fungi/animals/birds/garden-bird-surveys" TargetMode="External"/><Relationship Id="rId3" Type="http://schemas.openxmlformats.org/officeDocument/2006/relationships/hyperlink" Target="http://www.sciencelearn.org.nz/" TargetMode="External"/><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www.sciencelearn.org.nz/"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sciencelearn.org.nz/" TargetMode="External"/><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hyperlink" Target="http://www.sciencelearn.org.nz/" TargetMode="External"/><Relationship Id="rId9"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www.sciencelearn.org.nz/" TargetMode="External"/><Relationship Id="rId5" Type="http://schemas.openxmlformats.org/officeDocument/2006/relationships/image" Target="../media/image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www.sciencelearn.org.nz/"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www.sciencelearn.org.nz/" TargetMode="External"/><Relationship Id="rId7"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hyperlink" Target="mailto:enquiries@sciencelearn.org.nz"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4" Type="http://schemas.openxmlformats.org/officeDocument/2006/relationships/image" Target="../media/image4.png"/><Relationship Id="rId9"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sciencelearn.org.nz/" TargetMode="External"/><Relationship Id="rId7" Type="http://schemas.openxmlformats.org/officeDocument/2006/relationships/hyperlink" Target="https://www.landcareresearch.co.nz/science/plants-animals-fungi/animals/birds/garden-bird-surveys/taking-part"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mailto:enquiries@sciencelearn.org.nz" TargetMode="External"/><Relationship Id="rId9"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hyperlink" Target="http://www.sciencelearn.org.nz/" TargetMode="External"/><Relationship Id="rId7"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sciencelearn.org.nz/" TargetMode="External"/><Relationship Id="rId7"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hyperlink" Target="mailto:enquiries@sciencelearn.org.nz"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2.png"/><Relationship Id="rId7"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hyperlink" Target="http://www.doc.govt.nz/education" TargetMode="External"/><Relationship Id="rId3" Type="http://schemas.openxmlformats.org/officeDocument/2006/relationships/image" Target="../media/image45.jpg"/><Relationship Id="rId7" Type="http://schemas.openxmlformats.org/officeDocument/2006/relationships/image" Target="../media/image49.jpg"/><Relationship Id="rId12" Type="http://schemas.openxmlformats.org/officeDocument/2006/relationships/image" Target="../media/image54.png"/><Relationship Id="rId17" Type="http://schemas.openxmlformats.org/officeDocument/2006/relationships/image" Target="../media/image4.png"/><Relationship Id="rId2" Type="http://schemas.openxmlformats.org/officeDocument/2006/relationships/notesSlide" Target="../notesSlides/notesSlide32.xml"/><Relationship Id="rId16" Type="http://schemas.openxmlformats.org/officeDocument/2006/relationships/hyperlink" Target="https://www.pond.co.nz/community/721642/department-of-conservation/1" TargetMode="External"/><Relationship Id="rId1" Type="http://schemas.openxmlformats.org/officeDocument/2006/relationships/slideLayout" Target="../slideLayouts/slideLayout1.xml"/><Relationship Id="rId6" Type="http://schemas.openxmlformats.org/officeDocument/2006/relationships/image" Target="../media/image48.jpg"/><Relationship Id="rId11" Type="http://schemas.openxmlformats.org/officeDocument/2006/relationships/image" Target="../media/image53.jpg"/><Relationship Id="rId5" Type="http://schemas.openxmlformats.org/officeDocument/2006/relationships/image" Target="../media/image47.jpg"/><Relationship Id="rId15" Type="http://schemas.openxmlformats.org/officeDocument/2006/relationships/hyperlink" Target="http://www.doc.govt.nz/news/newsletters/conservation-education/" TargetMode="External"/><Relationship Id="rId10" Type="http://schemas.openxmlformats.org/officeDocument/2006/relationships/image" Target="../media/image52.png"/><Relationship Id="rId4" Type="http://schemas.openxmlformats.org/officeDocument/2006/relationships/image" Target="../media/image46.jpg"/><Relationship Id="rId9" Type="http://schemas.openxmlformats.org/officeDocument/2006/relationships/image" Target="../media/image51.jpg"/><Relationship Id="rId14" Type="http://schemas.openxmlformats.org/officeDocument/2006/relationships/hyperlink" Target="mailto:conserved@doc.govt.nz"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55.png"/><Relationship Id="rId7" Type="http://schemas.openxmlformats.org/officeDocument/2006/relationships/image" Target="../media/image53.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54.png"/><Relationship Id="rId5" Type="http://schemas.openxmlformats.org/officeDocument/2006/relationships/image" Target="../media/image57.png"/><Relationship Id="rId10" Type="http://schemas.openxmlformats.org/officeDocument/2006/relationships/image" Target="../media/image46.jpg"/><Relationship Id="rId4" Type="http://schemas.openxmlformats.org/officeDocument/2006/relationships/image" Target="../media/image56.png"/><Relationship Id="rId9"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www.sciencelearn.org.nz/" TargetMode="Externa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www.sciencelearn.org.nz/"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www.sciencelearn.org.nz/"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sciencelearn.org.nz/"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jpg"/><Relationship Id="rId4" Type="http://schemas.openxmlformats.org/officeDocument/2006/relationships/hyperlink" Target="http://www.sciencelearn.org.nz/"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pic>
        <p:nvPicPr>
          <p:cNvPr id="28" name="Shape 28"/>
          <p:cNvPicPr preferRelativeResize="0"/>
          <p:nvPr/>
        </p:nvPicPr>
        <p:blipFill rotWithShape="1">
          <a:blip r:embed="rId3">
            <a:alphaModFix/>
          </a:blip>
          <a:srcRect/>
          <a:stretch/>
        </p:blipFill>
        <p:spPr>
          <a:xfrm rot="-816725">
            <a:off x="441315" y="1884253"/>
            <a:ext cx="2896869" cy="4065969"/>
          </a:xfrm>
          <a:prstGeom prst="rect">
            <a:avLst/>
          </a:prstGeom>
          <a:noFill/>
          <a:ln>
            <a:noFill/>
          </a:ln>
        </p:spPr>
      </p:pic>
      <p:sp>
        <p:nvSpPr>
          <p:cNvPr id="29" name="Shape 29"/>
          <p:cNvSpPr txBox="1"/>
          <p:nvPr/>
        </p:nvSpPr>
        <p:spPr>
          <a:xfrm>
            <a:off x="23813" y="390525"/>
            <a:ext cx="6934199" cy="36512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accent2"/>
              </a:solidFill>
              <a:latin typeface="Arial"/>
              <a:ea typeface="Arial"/>
              <a:cs typeface="Arial"/>
              <a:sym typeface="Arial"/>
            </a:endParaRPr>
          </a:p>
        </p:txBody>
      </p:sp>
      <p:sp>
        <p:nvSpPr>
          <p:cNvPr id="30" name="Shape 30"/>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31" name="Shape 31"/>
          <p:cNvSpPr txBox="1"/>
          <p:nvPr/>
        </p:nvSpPr>
        <p:spPr>
          <a:xfrm>
            <a:off x="5922450" y="2263525"/>
            <a:ext cx="3116100" cy="3004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AU" sz="2400" b="1" i="0" u="none" strike="noStrike" cap="none">
                <a:solidFill>
                  <a:srgbClr val="575757"/>
                </a:solidFill>
                <a:latin typeface="Arial"/>
                <a:ea typeface="Arial"/>
                <a:cs typeface="Arial"/>
                <a:sym typeface="Arial"/>
              </a:rPr>
              <a:t>with</a:t>
            </a:r>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AU" sz="2400" b="1" i="0" u="none" strike="noStrike" cap="none">
                <a:solidFill>
                  <a:srgbClr val="575757"/>
                </a:solidFill>
                <a:latin typeface="Arial"/>
                <a:ea typeface="Arial"/>
                <a:cs typeface="Arial"/>
                <a:sym typeface="Arial"/>
              </a:rPr>
              <a:t>Greta Dromgool </a:t>
            </a:r>
            <a:endParaRPr sz="24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AU" sz="2400" b="1" i="0" u="none" strike="noStrike" cap="none">
                <a:solidFill>
                  <a:srgbClr val="575757"/>
                </a:solidFill>
                <a:latin typeface="Arial"/>
                <a:ea typeface="Arial"/>
                <a:cs typeface="Arial"/>
                <a:sym typeface="Arial"/>
              </a:rPr>
              <a:t>and</a:t>
            </a:r>
            <a:endParaRPr sz="24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AU" sz="2400" b="1">
                <a:solidFill>
                  <a:srgbClr val="575757"/>
                </a:solidFill>
              </a:rPr>
              <a:t>Ben Moorhouse</a:t>
            </a:r>
            <a:r>
              <a:rPr lang="en-AU" sz="2400" b="1" i="0" u="none" strike="noStrike" cap="none">
                <a:solidFill>
                  <a:srgbClr val="575757"/>
                </a:solidFill>
                <a:latin typeface="Arial"/>
                <a:ea typeface="Arial"/>
                <a:cs typeface="Arial"/>
                <a:sym typeface="Arial"/>
              </a:rPr>
              <a:t> </a:t>
            </a:r>
            <a:endParaRPr sz="24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AU" sz="2400" b="1" i="0" u="none" strike="noStrike" cap="none">
                <a:solidFill>
                  <a:srgbClr val="575757"/>
                </a:solidFill>
                <a:latin typeface="Arial"/>
                <a:ea typeface="Arial"/>
                <a:cs typeface="Arial"/>
                <a:sym typeface="Arial"/>
              </a:rPr>
              <a:t>3 May 2018</a:t>
            </a:r>
            <a:endParaRPr sz="2400" b="1" i="0" u="none" strike="noStrike" cap="none">
              <a:solidFill>
                <a:srgbClr val="575757"/>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Shape 32"/>
          <p:cNvSpPr txBox="1"/>
          <p:nvPr/>
        </p:nvSpPr>
        <p:spPr>
          <a:xfrm>
            <a:off x="3314850" y="3678375"/>
            <a:ext cx="1725000" cy="291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0" i="0" u="none" strike="noStrike" cap="none">
                <a:solidFill>
                  <a:srgbClr val="FFFFFF"/>
                </a:solidFill>
                <a:latin typeface="Arial"/>
                <a:ea typeface="Arial"/>
                <a:cs typeface="Arial"/>
                <a:sym typeface="Arial"/>
              </a:rPr>
              <a:t>© Steve Hathaway</a:t>
            </a:r>
            <a:endParaRPr sz="1200" b="0" i="0" u="none" strike="noStrike" cap="none">
              <a:solidFill>
                <a:srgbClr val="FFFFFF"/>
              </a:solidFill>
              <a:latin typeface="Arial"/>
              <a:ea typeface="Arial"/>
              <a:cs typeface="Arial"/>
              <a:sym typeface="Arial"/>
            </a:endParaRPr>
          </a:p>
        </p:txBody>
      </p:sp>
      <p:pic>
        <p:nvPicPr>
          <p:cNvPr id="33" name="Shape 33"/>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34" name="Shape 34"/>
          <p:cNvSpPr txBox="1"/>
          <p:nvPr/>
        </p:nvSpPr>
        <p:spPr>
          <a:xfrm>
            <a:off x="628526" y="952192"/>
            <a:ext cx="7939200" cy="7251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4800" b="1" i="0" u="none" strike="noStrike" cap="none">
                <a:solidFill>
                  <a:schemeClr val="accent1"/>
                </a:solidFill>
                <a:latin typeface="Arial"/>
                <a:ea typeface="Arial"/>
                <a:cs typeface="Arial"/>
                <a:sym typeface="Arial"/>
              </a:rPr>
              <a:t>Eco-explorers</a:t>
            </a:r>
            <a:endParaRPr sz="4800" b="1" i="0" u="none" strike="noStrike" cap="none">
              <a:solidFill>
                <a:schemeClr val="accent1"/>
              </a:solidFill>
              <a:latin typeface="Arial"/>
              <a:ea typeface="Arial"/>
              <a:cs typeface="Arial"/>
              <a:sym typeface="Arial"/>
            </a:endParaRPr>
          </a:p>
        </p:txBody>
      </p:sp>
      <p:pic>
        <p:nvPicPr>
          <p:cNvPr id="35" name="Shape 35"/>
          <p:cNvPicPr preferRelativeResize="0"/>
          <p:nvPr/>
        </p:nvPicPr>
        <p:blipFill rotWithShape="1">
          <a:blip r:embed="rId6">
            <a:alphaModFix/>
          </a:blip>
          <a:srcRect/>
          <a:stretch/>
        </p:blipFill>
        <p:spPr>
          <a:xfrm>
            <a:off x="1760544" y="1873850"/>
            <a:ext cx="2893156" cy="4086775"/>
          </a:xfrm>
          <a:prstGeom prst="rect">
            <a:avLst/>
          </a:prstGeom>
          <a:noFill/>
          <a:ln>
            <a:noFill/>
          </a:ln>
        </p:spPr>
      </p:pic>
      <p:pic>
        <p:nvPicPr>
          <p:cNvPr id="36" name="Shape 36"/>
          <p:cNvPicPr preferRelativeResize="0"/>
          <p:nvPr/>
        </p:nvPicPr>
        <p:blipFill rotWithShape="1">
          <a:blip r:embed="rId7">
            <a:alphaModFix/>
          </a:blip>
          <a:srcRect/>
          <a:stretch/>
        </p:blipFill>
        <p:spPr>
          <a:xfrm rot="629954">
            <a:off x="2970230" y="2058165"/>
            <a:ext cx="2823038" cy="405399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135" name="Shape 135"/>
          <p:cNvPicPr preferRelativeResize="0"/>
          <p:nvPr/>
        </p:nvPicPr>
        <p:blipFill rotWithShape="1">
          <a:blip r:embed="rId3">
            <a:alphaModFix/>
          </a:blip>
          <a:srcRect/>
          <a:stretch/>
        </p:blipFill>
        <p:spPr>
          <a:xfrm>
            <a:off x="715625" y="1419496"/>
            <a:ext cx="3333861" cy="4787553"/>
          </a:xfrm>
          <a:prstGeom prst="rect">
            <a:avLst/>
          </a:prstGeom>
          <a:noFill/>
          <a:ln>
            <a:noFill/>
          </a:ln>
        </p:spPr>
      </p:pic>
      <p:sp>
        <p:nvSpPr>
          <p:cNvPr id="136" name="Shape 136"/>
          <p:cNvSpPr txBox="1"/>
          <p:nvPr/>
        </p:nvSpPr>
        <p:spPr>
          <a:xfrm>
            <a:off x="4171406" y="3078425"/>
            <a:ext cx="4972594" cy="297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AU" sz="2400" b="1" i="0" u="none" strike="noStrike" cap="none">
                <a:solidFill>
                  <a:schemeClr val="dk1"/>
                </a:solidFill>
                <a:latin typeface="Arial"/>
                <a:ea typeface="Arial"/>
                <a:cs typeface="Arial"/>
                <a:sym typeface="Arial"/>
              </a:rPr>
              <a:t>Science Learning Hub resources</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575757"/>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r>
              <a:rPr lang="en-AU" sz="2400" b="1" i="0" u="none" strike="noStrike" cap="none">
                <a:solidFill>
                  <a:schemeClr val="dk1"/>
                </a:solidFill>
                <a:latin typeface="Arial"/>
                <a:ea typeface="Arial"/>
                <a:cs typeface="Arial"/>
                <a:sym typeface="Arial"/>
              </a:rPr>
              <a:t>Concepts and topics</a:t>
            </a:r>
            <a:r>
              <a:rPr lang="en-AU" sz="2400" b="0" i="0" u="none" strike="noStrike" cap="none">
                <a:solidFill>
                  <a:schemeClr val="dk1"/>
                </a:solidFill>
                <a:latin typeface="Arial"/>
                <a:ea typeface="Arial"/>
                <a:cs typeface="Arial"/>
                <a:sym typeface="Arial"/>
              </a:rPr>
              <a:t>: biodiversity, ecosystems, native species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r>
              <a:rPr lang="en-AU" sz="2400" b="1" i="0" u="none" strike="noStrike" cap="none">
                <a:solidFill>
                  <a:schemeClr val="dk1"/>
                </a:solidFill>
                <a:latin typeface="Arial"/>
                <a:ea typeface="Arial"/>
                <a:cs typeface="Arial"/>
                <a:sym typeface="Arial"/>
              </a:rPr>
              <a:t>PLD: </a:t>
            </a:r>
            <a:r>
              <a:rPr lang="en-AU" sz="2400" b="0" i="0" u="none" strike="noStrike" cap="none">
                <a:solidFill>
                  <a:schemeClr val="dk1"/>
                </a:solidFill>
                <a:latin typeface="Arial"/>
                <a:ea typeface="Arial"/>
                <a:cs typeface="Arial"/>
                <a:sym typeface="Arial"/>
              </a:rPr>
              <a:t>webinars, </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planning, </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pedagogy</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57575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57575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Add Links</a:t>
            </a:r>
            <a:endParaRPr sz="1400" b="0" i="0" u="none" strike="noStrike" cap="none">
              <a:solidFill>
                <a:srgbClr val="000000"/>
              </a:solidFill>
              <a:latin typeface="Arial"/>
              <a:ea typeface="Arial"/>
              <a:cs typeface="Arial"/>
              <a:sym typeface="Arial"/>
            </a:endParaRPr>
          </a:p>
        </p:txBody>
      </p:sp>
      <p:sp>
        <p:nvSpPr>
          <p:cNvPr id="137" name="Shape 137"/>
          <p:cNvSpPr txBox="1"/>
          <p:nvPr/>
        </p:nvSpPr>
        <p:spPr>
          <a:xfrm>
            <a:off x="4171406" y="1341725"/>
            <a:ext cx="3878700" cy="173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AU" sz="2400" b="0" i="0" u="none" strike="noStrike" cap="none">
                <a:solidFill>
                  <a:schemeClr val="dk1"/>
                </a:solidFill>
                <a:latin typeface="Arial"/>
                <a:ea typeface="Arial"/>
                <a:cs typeface="Arial"/>
                <a:sym typeface="Arial"/>
              </a:rPr>
              <a:t>To enable students to learn about, connect to and make a difference in their local environment.</a:t>
            </a:r>
            <a:endParaRPr sz="2400" b="0" i="0" u="none" strike="noStrike" cap="none">
              <a:solidFill>
                <a:schemeClr val="dk1"/>
              </a:solidFill>
              <a:latin typeface="Arial"/>
              <a:ea typeface="Arial"/>
              <a:cs typeface="Arial"/>
              <a:sym typeface="Arial"/>
            </a:endParaRPr>
          </a:p>
        </p:txBody>
      </p:sp>
      <p:pic>
        <p:nvPicPr>
          <p:cNvPr id="138" name="Shape 138"/>
          <p:cNvPicPr preferRelativeResize="0"/>
          <p:nvPr/>
        </p:nvPicPr>
        <p:blipFill rotWithShape="1">
          <a:blip r:embed="rId4">
            <a:alphaModFix/>
          </a:blip>
          <a:srcRect/>
          <a:stretch/>
        </p:blipFill>
        <p:spPr>
          <a:xfrm rot="-404197">
            <a:off x="6690174" y="5651325"/>
            <a:ext cx="2124075" cy="1085850"/>
          </a:xfrm>
          <a:prstGeom prst="rect">
            <a:avLst/>
          </a:prstGeom>
          <a:noFill/>
          <a:ln>
            <a:noFill/>
          </a:ln>
        </p:spPr>
      </p:pic>
      <p:pic>
        <p:nvPicPr>
          <p:cNvPr id="139" name="Shape 139"/>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140" name="Shape 140"/>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6"/>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147" name="Shape 147"/>
          <p:cNvPicPr preferRelativeResize="0"/>
          <p:nvPr/>
        </p:nvPicPr>
        <p:blipFill rotWithShape="1">
          <a:blip r:embed="rId3">
            <a:alphaModFix/>
          </a:blip>
          <a:srcRect/>
          <a:stretch/>
        </p:blipFill>
        <p:spPr>
          <a:xfrm rot="-404197">
            <a:off x="6690174" y="5651325"/>
            <a:ext cx="2124075" cy="1085850"/>
          </a:xfrm>
          <a:prstGeom prst="rect">
            <a:avLst/>
          </a:prstGeom>
          <a:noFill/>
          <a:ln>
            <a:noFill/>
          </a:ln>
        </p:spPr>
      </p:pic>
      <p:pic>
        <p:nvPicPr>
          <p:cNvPr id="148" name="Shape 148"/>
          <p:cNvPicPr preferRelativeResize="0"/>
          <p:nvPr/>
        </p:nvPicPr>
        <p:blipFill rotWithShape="1">
          <a:blip r:embed="rId4">
            <a:alphaModFix/>
          </a:blip>
          <a:srcRect/>
          <a:stretch/>
        </p:blipFill>
        <p:spPr>
          <a:xfrm rot="-450703">
            <a:off x="6604992" y="4808948"/>
            <a:ext cx="2281664" cy="1830403"/>
          </a:xfrm>
          <a:prstGeom prst="rect">
            <a:avLst/>
          </a:prstGeom>
          <a:noFill/>
          <a:ln>
            <a:noFill/>
          </a:ln>
        </p:spPr>
      </p:pic>
      <p:pic>
        <p:nvPicPr>
          <p:cNvPr id="149" name="Shape 149"/>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150" name="Shape 150"/>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6"/>
            </a:endParaRPr>
          </a:p>
        </p:txBody>
      </p:sp>
      <p:pic>
        <p:nvPicPr>
          <p:cNvPr id="151" name="Shape 151"/>
          <p:cNvPicPr preferRelativeResize="0"/>
          <p:nvPr/>
        </p:nvPicPr>
        <p:blipFill rotWithShape="1">
          <a:blip r:embed="rId7">
            <a:alphaModFix/>
          </a:blip>
          <a:srcRect/>
          <a:stretch/>
        </p:blipFill>
        <p:spPr>
          <a:xfrm>
            <a:off x="715625" y="1419496"/>
            <a:ext cx="3333861" cy="4787553"/>
          </a:xfrm>
          <a:prstGeom prst="rect">
            <a:avLst/>
          </a:prstGeom>
          <a:noFill/>
          <a:ln>
            <a:noFill/>
          </a:ln>
        </p:spPr>
      </p:pic>
      <p:sp>
        <p:nvSpPr>
          <p:cNvPr id="152" name="Shape 152"/>
          <p:cNvSpPr txBox="1"/>
          <p:nvPr/>
        </p:nvSpPr>
        <p:spPr>
          <a:xfrm>
            <a:off x="4171406" y="3078425"/>
            <a:ext cx="4972594" cy="2971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AU" sz="2400" b="1" i="0" u="none" strike="noStrike" cap="none">
                <a:solidFill>
                  <a:schemeClr val="dk1"/>
                </a:solidFill>
                <a:latin typeface="Arial"/>
                <a:ea typeface="Arial"/>
                <a:cs typeface="Arial"/>
                <a:sym typeface="Arial"/>
              </a:rPr>
              <a:t>Science Learning Hub resources</a:t>
            </a: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575757"/>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r>
              <a:rPr lang="en-AU" sz="2400" b="1" i="0" u="none" strike="noStrike" cap="none">
                <a:solidFill>
                  <a:schemeClr val="dk1"/>
                </a:solidFill>
                <a:latin typeface="Arial"/>
                <a:ea typeface="Arial"/>
                <a:cs typeface="Arial"/>
                <a:sym typeface="Arial"/>
              </a:rPr>
              <a:t>Concepts and topics</a:t>
            </a:r>
            <a:r>
              <a:rPr lang="en-AU" sz="2400" b="0" i="0" u="none" strike="noStrike" cap="none">
                <a:solidFill>
                  <a:schemeClr val="dk1"/>
                </a:solidFill>
                <a:latin typeface="Arial"/>
                <a:ea typeface="Arial"/>
                <a:cs typeface="Arial"/>
                <a:sym typeface="Arial"/>
              </a:rPr>
              <a:t>: biodiversity, ecosystems, native species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endParaRPr sz="24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r>
              <a:rPr lang="en-AU" sz="2400" b="1" i="0" u="none" strike="noStrike" cap="none">
                <a:solidFill>
                  <a:schemeClr val="dk1"/>
                </a:solidFill>
                <a:latin typeface="Arial"/>
                <a:ea typeface="Arial"/>
                <a:cs typeface="Arial"/>
                <a:sym typeface="Arial"/>
              </a:rPr>
              <a:t>PLD: </a:t>
            </a:r>
            <a:r>
              <a:rPr lang="en-AU" sz="2400" b="0" i="0" u="none" strike="noStrike" cap="none">
                <a:solidFill>
                  <a:schemeClr val="dk1"/>
                </a:solidFill>
                <a:latin typeface="Arial"/>
                <a:ea typeface="Arial"/>
                <a:cs typeface="Arial"/>
                <a:sym typeface="Arial"/>
              </a:rPr>
              <a:t>webinars, </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planning, </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pedagogy</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57575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575757"/>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Add Links</a:t>
            </a:r>
            <a:endParaRPr sz="1400" b="0" i="0" u="none" strike="noStrike" cap="none">
              <a:solidFill>
                <a:srgbClr val="000000"/>
              </a:solidFill>
              <a:latin typeface="Arial"/>
              <a:ea typeface="Arial"/>
              <a:cs typeface="Arial"/>
              <a:sym typeface="Arial"/>
            </a:endParaRPr>
          </a:p>
        </p:txBody>
      </p:sp>
      <p:sp>
        <p:nvSpPr>
          <p:cNvPr id="153" name="Shape 153"/>
          <p:cNvSpPr txBox="1"/>
          <p:nvPr/>
        </p:nvSpPr>
        <p:spPr>
          <a:xfrm>
            <a:off x="4171406" y="1341725"/>
            <a:ext cx="3878700" cy="1736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AU" sz="2400" b="0" i="0" u="none" strike="noStrike" cap="none">
                <a:solidFill>
                  <a:schemeClr val="dk1"/>
                </a:solidFill>
                <a:latin typeface="Arial"/>
                <a:ea typeface="Arial"/>
                <a:cs typeface="Arial"/>
                <a:sym typeface="Arial"/>
              </a:rPr>
              <a:t>To enable students to learn about, connect to and make a difference in their local environment.</a:t>
            </a: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60" name="Shape 160"/>
          <p:cNvPicPr preferRelativeResize="0"/>
          <p:nvPr/>
        </p:nvPicPr>
        <p:blipFill rotWithShape="1">
          <a:blip r:embed="rId4">
            <a:alphaModFix/>
          </a:blip>
          <a:srcRect/>
          <a:stretch/>
        </p:blipFill>
        <p:spPr>
          <a:xfrm>
            <a:off x="2007235" y="657850"/>
            <a:ext cx="5667889" cy="6123925"/>
          </a:xfrm>
          <a:prstGeom prst="rect">
            <a:avLst/>
          </a:prstGeom>
          <a:noFill/>
          <a:ln>
            <a:noFill/>
          </a:ln>
        </p:spPr>
      </p:pic>
      <p:cxnSp>
        <p:nvCxnSpPr>
          <p:cNvPr id="161" name="Shape 161"/>
          <p:cNvCxnSpPr/>
          <p:nvPr/>
        </p:nvCxnSpPr>
        <p:spPr>
          <a:xfrm rot="10800000">
            <a:off x="7006375" y="1159675"/>
            <a:ext cx="1697700" cy="33300"/>
          </a:xfrm>
          <a:prstGeom prst="straightConnector1">
            <a:avLst/>
          </a:prstGeom>
          <a:noFill/>
          <a:ln w="152400" cap="flat" cmpd="sng">
            <a:solidFill>
              <a:schemeClr val="dk2"/>
            </a:solidFill>
            <a:prstDash val="solid"/>
            <a:round/>
            <a:headEnd type="none" w="sm" len="sm"/>
            <a:tailEnd type="triangle" w="med" len="med"/>
          </a:ln>
        </p:spPr>
      </p:cxnSp>
      <p:pic>
        <p:nvPicPr>
          <p:cNvPr id="162" name="Shape 162"/>
          <p:cNvPicPr preferRelativeResize="0"/>
          <p:nvPr/>
        </p:nvPicPr>
        <p:blipFill rotWithShape="1">
          <a:blip r:embed="rId5">
            <a:alphaModFix/>
          </a:blip>
          <a:srcRect/>
          <a:stretch/>
        </p:blipFill>
        <p:spPr>
          <a:xfrm>
            <a:off x="-4" y="0"/>
            <a:ext cx="3779500" cy="65784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169" name="Shape 169"/>
          <p:cNvPicPr preferRelativeResize="0"/>
          <p:nvPr/>
        </p:nvPicPr>
        <p:blipFill rotWithShape="1">
          <a:blip r:embed="rId3">
            <a:alphaModFix/>
          </a:blip>
          <a:srcRect/>
          <a:stretch/>
        </p:blipFill>
        <p:spPr>
          <a:xfrm>
            <a:off x="516024" y="1255049"/>
            <a:ext cx="3537025" cy="4996250"/>
          </a:xfrm>
          <a:prstGeom prst="rect">
            <a:avLst/>
          </a:prstGeom>
          <a:noFill/>
          <a:ln>
            <a:noFill/>
          </a:ln>
        </p:spPr>
      </p:pic>
      <p:pic>
        <p:nvPicPr>
          <p:cNvPr id="170" name="Shape 170"/>
          <p:cNvPicPr preferRelativeResize="0"/>
          <p:nvPr/>
        </p:nvPicPr>
        <p:blipFill rotWithShape="1">
          <a:blip r:embed="rId4">
            <a:alphaModFix/>
          </a:blip>
          <a:srcRect/>
          <a:stretch/>
        </p:blipFill>
        <p:spPr>
          <a:xfrm>
            <a:off x="4860525" y="1357625"/>
            <a:ext cx="3472743" cy="4874275"/>
          </a:xfrm>
          <a:prstGeom prst="rect">
            <a:avLst/>
          </a:prstGeom>
          <a:noFill/>
          <a:ln>
            <a:noFill/>
          </a:ln>
        </p:spPr>
      </p:pic>
      <p:pic>
        <p:nvPicPr>
          <p:cNvPr id="171" name="Shape 171"/>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172" name="Shape 172"/>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6"/>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179" name="Shape 179"/>
          <p:cNvPicPr preferRelativeResize="0"/>
          <p:nvPr/>
        </p:nvPicPr>
        <p:blipFill rotWithShape="1">
          <a:blip r:embed="rId4">
            <a:alphaModFix/>
          </a:blip>
          <a:srcRect/>
          <a:stretch/>
        </p:blipFill>
        <p:spPr>
          <a:xfrm>
            <a:off x="2007235" y="657850"/>
            <a:ext cx="5667889" cy="6123925"/>
          </a:xfrm>
          <a:prstGeom prst="rect">
            <a:avLst/>
          </a:prstGeom>
          <a:noFill/>
          <a:ln>
            <a:noFill/>
          </a:ln>
        </p:spPr>
      </p:pic>
      <p:cxnSp>
        <p:nvCxnSpPr>
          <p:cNvPr id="180" name="Shape 180"/>
          <p:cNvCxnSpPr/>
          <p:nvPr/>
        </p:nvCxnSpPr>
        <p:spPr>
          <a:xfrm rot="10800000">
            <a:off x="7168900" y="2297250"/>
            <a:ext cx="1697700" cy="33300"/>
          </a:xfrm>
          <a:prstGeom prst="straightConnector1">
            <a:avLst/>
          </a:prstGeom>
          <a:noFill/>
          <a:ln w="152400" cap="flat" cmpd="sng">
            <a:solidFill>
              <a:schemeClr val="dk2"/>
            </a:solidFill>
            <a:prstDash val="solid"/>
            <a:round/>
            <a:headEnd type="none" w="sm" len="sm"/>
            <a:tailEnd type="triangle" w="med" len="med"/>
          </a:ln>
        </p:spPr>
      </p:cxnSp>
      <p:pic>
        <p:nvPicPr>
          <p:cNvPr id="181" name="Shape 181"/>
          <p:cNvPicPr preferRelativeResize="0"/>
          <p:nvPr/>
        </p:nvPicPr>
        <p:blipFill rotWithShape="1">
          <a:blip r:embed="rId5">
            <a:alphaModFix/>
          </a:blip>
          <a:srcRect/>
          <a:stretch/>
        </p:blipFill>
        <p:spPr>
          <a:xfrm>
            <a:off x="-4" y="0"/>
            <a:ext cx="3779500" cy="65784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188" name="Shape 188"/>
          <p:cNvSpPr txBox="1">
            <a:spLocks noGrp="1"/>
          </p:cNvSpPr>
          <p:nvPr>
            <p:ph type="title"/>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189" name="Shape 189"/>
          <p:cNvPicPr preferRelativeResize="0"/>
          <p:nvPr/>
        </p:nvPicPr>
        <p:blipFill rotWithShape="1">
          <a:blip r:embed="rId4">
            <a:alphaModFix/>
          </a:blip>
          <a:srcRect/>
          <a:stretch/>
        </p:blipFill>
        <p:spPr>
          <a:xfrm>
            <a:off x="-4" y="0"/>
            <a:ext cx="3779500" cy="657844"/>
          </a:xfrm>
          <a:prstGeom prst="rect">
            <a:avLst/>
          </a:prstGeom>
          <a:noFill/>
          <a:ln>
            <a:noFill/>
          </a:ln>
        </p:spPr>
      </p:pic>
      <p:pic>
        <p:nvPicPr>
          <p:cNvPr id="190" name="Shape 190"/>
          <p:cNvPicPr preferRelativeResize="0"/>
          <p:nvPr/>
        </p:nvPicPr>
        <p:blipFill rotWithShape="1">
          <a:blip r:embed="rId5">
            <a:alphaModFix/>
          </a:blip>
          <a:srcRect/>
          <a:stretch/>
        </p:blipFill>
        <p:spPr>
          <a:xfrm>
            <a:off x="516024" y="1255049"/>
            <a:ext cx="3537025" cy="4996250"/>
          </a:xfrm>
          <a:prstGeom prst="rect">
            <a:avLst/>
          </a:prstGeom>
          <a:noFill/>
          <a:ln>
            <a:noFill/>
          </a:ln>
        </p:spPr>
      </p:pic>
      <p:pic>
        <p:nvPicPr>
          <p:cNvPr id="191" name="Shape 191"/>
          <p:cNvPicPr preferRelativeResize="0"/>
          <p:nvPr/>
        </p:nvPicPr>
        <p:blipFill rotWithShape="1">
          <a:blip r:embed="rId6">
            <a:alphaModFix/>
          </a:blip>
          <a:srcRect/>
          <a:stretch/>
        </p:blipFill>
        <p:spPr>
          <a:xfrm>
            <a:off x="4965660" y="1207903"/>
            <a:ext cx="3472743" cy="4874275"/>
          </a:xfrm>
          <a:prstGeom prst="rect">
            <a:avLst/>
          </a:prstGeom>
          <a:noFill/>
          <a:ln>
            <a:noFill/>
          </a:ln>
        </p:spPr>
      </p:pic>
      <p:pic>
        <p:nvPicPr>
          <p:cNvPr id="192" name="Shape 192"/>
          <p:cNvPicPr preferRelativeResize="0"/>
          <p:nvPr/>
        </p:nvPicPr>
        <p:blipFill rotWithShape="1">
          <a:blip r:embed="rId7">
            <a:alphaModFix/>
          </a:blip>
          <a:srcRect/>
          <a:stretch/>
        </p:blipFill>
        <p:spPr>
          <a:xfrm rot="-558217">
            <a:off x="427075" y="1451612"/>
            <a:ext cx="5029199" cy="4686300"/>
          </a:xfrm>
          <a:prstGeom prst="rect">
            <a:avLst/>
          </a:prstGeom>
          <a:noFill/>
          <a:ln>
            <a:noFill/>
          </a:ln>
        </p:spPr>
      </p:pic>
      <p:sp>
        <p:nvSpPr>
          <p:cNvPr id="193" name="Shape 193"/>
          <p:cNvSpPr txBox="1"/>
          <p:nvPr/>
        </p:nvSpPr>
        <p:spPr>
          <a:xfrm>
            <a:off x="2588665" y="6130475"/>
            <a:ext cx="8025600" cy="72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AU" sz="1200" b="0" i="0" u="sng" strike="noStrike" cap="none">
                <a:solidFill>
                  <a:schemeClr val="hlink"/>
                </a:solidFill>
                <a:highlight>
                  <a:srgbClr val="FFFFFF"/>
                </a:highlight>
                <a:latin typeface="Arial"/>
                <a:ea typeface="Arial"/>
                <a:cs typeface="Arial"/>
                <a:sym typeface="Arial"/>
                <a:hlinkClick r:id="rId8"/>
              </a:rPr>
              <a:t>www.landcareresearch.co.nz/science/plants-animals-fungi/animals/birds/garden-bird-surveys</a:t>
            </a:r>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200" name="Shape 200"/>
          <p:cNvPicPr preferRelativeResize="0"/>
          <p:nvPr/>
        </p:nvPicPr>
        <p:blipFill rotWithShape="1">
          <a:blip r:embed="rId3">
            <a:alphaModFix/>
          </a:blip>
          <a:srcRect/>
          <a:stretch/>
        </p:blipFill>
        <p:spPr>
          <a:xfrm>
            <a:off x="-4" y="0"/>
            <a:ext cx="3779500" cy="657844"/>
          </a:xfrm>
          <a:prstGeom prst="rect">
            <a:avLst/>
          </a:prstGeom>
          <a:noFill/>
          <a:ln>
            <a:noFill/>
          </a:ln>
        </p:spPr>
      </p:pic>
      <p:sp>
        <p:nvSpPr>
          <p:cNvPr id="201" name="Shape 201"/>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pic>
        <p:nvPicPr>
          <p:cNvPr id="202" name="Shape 202"/>
          <p:cNvPicPr preferRelativeResize="0"/>
          <p:nvPr/>
        </p:nvPicPr>
        <p:blipFill rotWithShape="1">
          <a:blip r:embed="rId5">
            <a:alphaModFix/>
          </a:blip>
          <a:srcRect/>
          <a:stretch/>
        </p:blipFill>
        <p:spPr>
          <a:xfrm>
            <a:off x="516024" y="1255049"/>
            <a:ext cx="3537025" cy="4996250"/>
          </a:xfrm>
          <a:prstGeom prst="rect">
            <a:avLst/>
          </a:prstGeom>
          <a:noFill/>
          <a:ln>
            <a:noFill/>
          </a:ln>
        </p:spPr>
      </p:pic>
      <p:pic>
        <p:nvPicPr>
          <p:cNvPr id="203" name="Shape 203"/>
          <p:cNvPicPr preferRelativeResize="0"/>
          <p:nvPr/>
        </p:nvPicPr>
        <p:blipFill rotWithShape="1">
          <a:blip r:embed="rId6">
            <a:alphaModFix/>
          </a:blip>
          <a:srcRect/>
          <a:stretch/>
        </p:blipFill>
        <p:spPr>
          <a:xfrm>
            <a:off x="4965660" y="1207903"/>
            <a:ext cx="3472743" cy="4874275"/>
          </a:xfrm>
          <a:prstGeom prst="rect">
            <a:avLst/>
          </a:prstGeom>
          <a:noFill/>
          <a:ln>
            <a:noFill/>
          </a:ln>
        </p:spPr>
      </p:pic>
      <p:pic>
        <p:nvPicPr>
          <p:cNvPr id="204" name="Shape 204"/>
          <p:cNvPicPr preferRelativeResize="0"/>
          <p:nvPr/>
        </p:nvPicPr>
        <p:blipFill rotWithShape="1">
          <a:blip r:embed="rId7">
            <a:alphaModFix/>
          </a:blip>
          <a:srcRect/>
          <a:stretch/>
        </p:blipFill>
        <p:spPr>
          <a:xfrm rot="-558217">
            <a:off x="427075" y="1451612"/>
            <a:ext cx="5029199" cy="4686300"/>
          </a:xfrm>
          <a:prstGeom prst="rect">
            <a:avLst/>
          </a:prstGeom>
          <a:noFill/>
          <a:ln>
            <a:noFill/>
          </a:ln>
        </p:spPr>
      </p:pic>
      <p:pic>
        <p:nvPicPr>
          <p:cNvPr id="205" name="Shape 205"/>
          <p:cNvPicPr preferRelativeResize="0"/>
          <p:nvPr/>
        </p:nvPicPr>
        <p:blipFill rotWithShape="1">
          <a:blip r:embed="rId8">
            <a:alphaModFix/>
          </a:blip>
          <a:srcRect/>
          <a:stretch/>
        </p:blipFill>
        <p:spPr>
          <a:xfrm rot="-585614">
            <a:off x="3353900" y="1704575"/>
            <a:ext cx="5200650" cy="3752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12" name="Shape 212"/>
          <p:cNvSpPr txBox="1">
            <a:spLocks noGrp="1"/>
          </p:cNvSpPr>
          <p:nvPr>
            <p:ph type="title"/>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213" name="Shape 213"/>
          <p:cNvPicPr preferRelativeResize="0"/>
          <p:nvPr/>
        </p:nvPicPr>
        <p:blipFill rotWithShape="1">
          <a:blip r:embed="rId4">
            <a:alphaModFix/>
          </a:blip>
          <a:srcRect/>
          <a:stretch/>
        </p:blipFill>
        <p:spPr>
          <a:xfrm>
            <a:off x="516024" y="1255049"/>
            <a:ext cx="3537025" cy="4996250"/>
          </a:xfrm>
          <a:prstGeom prst="rect">
            <a:avLst/>
          </a:prstGeom>
          <a:noFill/>
          <a:ln>
            <a:noFill/>
          </a:ln>
        </p:spPr>
      </p:pic>
      <p:pic>
        <p:nvPicPr>
          <p:cNvPr id="214" name="Shape 214"/>
          <p:cNvPicPr preferRelativeResize="0"/>
          <p:nvPr/>
        </p:nvPicPr>
        <p:blipFill rotWithShape="1">
          <a:blip r:embed="rId5">
            <a:alphaModFix/>
          </a:blip>
          <a:srcRect/>
          <a:stretch/>
        </p:blipFill>
        <p:spPr>
          <a:xfrm>
            <a:off x="4965660" y="1207903"/>
            <a:ext cx="3472743" cy="4874275"/>
          </a:xfrm>
          <a:prstGeom prst="rect">
            <a:avLst/>
          </a:prstGeom>
          <a:noFill/>
          <a:ln>
            <a:noFill/>
          </a:ln>
        </p:spPr>
      </p:pic>
      <p:pic>
        <p:nvPicPr>
          <p:cNvPr id="215" name="Shape 215"/>
          <p:cNvPicPr preferRelativeResize="0"/>
          <p:nvPr/>
        </p:nvPicPr>
        <p:blipFill rotWithShape="1">
          <a:blip r:embed="rId6">
            <a:alphaModFix/>
          </a:blip>
          <a:srcRect/>
          <a:stretch/>
        </p:blipFill>
        <p:spPr>
          <a:xfrm rot="-558217">
            <a:off x="427075" y="1451612"/>
            <a:ext cx="5029199" cy="4686300"/>
          </a:xfrm>
          <a:prstGeom prst="rect">
            <a:avLst/>
          </a:prstGeom>
          <a:noFill/>
          <a:ln>
            <a:noFill/>
          </a:ln>
        </p:spPr>
      </p:pic>
      <p:pic>
        <p:nvPicPr>
          <p:cNvPr id="216" name="Shape 216"/>
          <p:cNvPicPr preferRelativeResize="0"/>
          <p:nvPr/>
        </p:nvPicPr>
        <p:blipFill rotWithShape="1">
          <a:blip r:embed="rId7">
            <a:alphaModFix/>
          </a:blip>
          <a:srcRect/>
          <a:stretch/>
        </p:blipFill>
        <p:spPr>
          <a:xfrm rot="-585614">
            <a:off x="3353900" y="1704575"/>
            <a:ext cx="5200650" cy="3752850"/>
          </a:xfrm>
          <a:prstGeom prst="rect">
            <a:avLst/>
          </a:prstGeom>
          <a:noFill/>
          <a:ln>
            <a:noFill/>
          </a:ln>
        </p:spPr>
      </p:pic>
      <p:pic>
        <p:nvPicPr>
          <p:cNvPr id="217" name="Shape 217"/>
          <p:cNvPicPr preferRelativeResize="0"/>
          <p:nvPr/>
        </p:nvPicPr>
        <p:blipFill rotWithShape="1">
          <a:blip r:embed="rId8">
            <a:alphaModFix/>
          </a:blip>
          <a:srcRect/>
          <a:stretch/>
        </p:blipFill>
        <p:spPr>
          <a:xfrm rot="-578481">
            <a:off x="3057265" y="3017638"/>
            <a:ext cx="4585045" cy="2699653"/>
          </a:xfrm>
          <a:prstGeom prst="rect">
            <a:avLst/>
          </a:prstGeom>
          <a:noFill/>
          <a:ln>
            <a:noFill/>
          </a:ln>
        </p:spPr>
      </p:pic>
      <p:pic>
        <p:nvPicPr>
          <p:cNvPr id="218" name="Shape 218"/>
          <p:cNvPicPr preferRelativeResize="0"/>
          <p:nvPr/>
        </p:nvPicPr>
        <p:blipFill rotWithShape="1">
          <a:blip r:embed="rId9">
            <a:alphaModFix/>
          </a:blip>
          <a:srcRect/>
          <a:stretch/>
        </p:blipFill>
        <p:spPr>
          <a:xfrm>
            <a:off x="-4" y="0"/>
            <a:ext cx="3779500" cy="6578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p:cNvPicPr preferRelativeResize="0"/>
          <p:nvPr/>
        </p:nvPicPr>
        <p:blipFill rotWithShape="1">
          <a:blip r:embed="rId3">
            <a:alphaModFix/>
          </a:blip>
          <a:srcRect/>
          <a:stretch/>
        </p:blipFill>
        <p:spPr>
          <a:xfrm>
            <a:off x="-4" y="0"/>
            <a:ext cx="3779500" cy="657844"/>
          </a:xfrm>
          <a:prstGeom prst="rect">
            <a:avLst/>
          </a:prstGeom>
          <a:noFill/>
          <a:ln>
            <a:noFill/>
          </a:ln>
        </p:spPr>
      </p:pic>
      <p:sp>
        <p:nvSpPr>
          <p:cNvPr id="225" name="Shape 225"/>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226" name="Shape 226"/>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DOC resources</a:t>
            </a:r>
            <a:endParaRPr sz="3600" b="1" i="0" u="none" strike="noStrike" cap="none">
              <a:solidFill>
                <a:schemeClr val="accent1"/>
              </a:solidFill>
              <a:latin typeface="Arial"/>
              <a:ea typeface="Arial"/>
              <a:cs typeface="Arial"/>
              <a:sym typeface="Arial"/>
            </a:endParaRPr>
          </a:p>
        </p:txBody>
      </p:sp>
      <p:pic>
        <p:nvPicPr>
          <p:cNvPr id="227" name="Shape 227"/>
          <p:cNvPicPr preferRelativeResize="0"/>
          <p:nvPr/>
        </p:nvPicPr>
        <p:blipFill rotWithShape="1">
          <a:blip r:embed="rId5">
            <a:alphaModFix/>
          </a:blip>
          <a:srcRect/>
          <a:stretch/>
        </p:blipFill>
        <p:spPr>
          <a:xfrm>
            <a:off x="516024" y="1255049"/>
            <a:ext cx="3537025" cy="4996250"/>
          </a:xfrm>
          <a:prstGeom prst="rect">
            <a:avLst/>
          </a:prstGeom>
          <a:noFill/>
          <a:ln>
            <a:noFill/>
          </a:ln>
        </p:spPr>
      </p:pic>
      <p:pic>
        <p:nvPicPr>
          <p:cNvPr id="228" name="Shape 228"/>
          <p:cNvPicPr preferRelativeResize="0"/>
          <p:nvPr/>
        </p:nvPicPr>
        <p:blipFill rotWithShape="1">
          <a:blip r:embed="rId6">
            <a:alphaModFix/>
          </a:blip>
          <a:srcRect/>
          <a:stretch/>
        </p:blipFill>
        <p:spPr>
          <a:xfrm>
            <a:off x="4965660" y="1207903"/>
            <a:ext cx="3472743" cy="4874275"/>
          </a:xfrm>
          <a:prstGeom prst="rect">
            <a:avLst/>
          </a:prstGeom>
          <a:noFill/>
          <a:ln>
            <a:noFill/>
          </a:ln>
        </p:spPr>
      </p:pic>
      <p:pic>
        <p:nvPicPr>
          <p:cNvPr id="229" name="Shape 229"/>
          <p:cNvPicPr preferRelativeResize="0"/>
          <p:nvPr/>
        </p:nvPicPr>
        <p:blipFill rotWithShape="1">
          <a:blip r:embed="rId7">
            <a:alphaModFix/>
          </a:blip>
          <a:srcRect/>
          <a:stretch/>
        </p:blipFill>
        <p:spPr>
          <a:xfrm rot="-558217">
            <a:off x="427075" y="1451612"/>
            <a:ext cx="5029199" cy="4686300"/>
          </a:xfrm>
          <a:prstGeom prst="rect">
            <a:avLst/>
          </a:prstGeom>
          <a:noFill/>
          <a:ln>
            <a:noFill/>
          </a:ln>
        </p:spPr>
      </p:pic>
      <p:pic>
        <p:nvPicPr>
          <p:cNvPr id="230" name="Shape 230"/>
          <p:cNvPicPr preferRelativeResize="0"/>
          <p:nvPr/>
        </p:nvPicPr>
        <p:blipFill rotWithShape="1">
          <a:blip r:embed="rId8">
            <a:alphaModFix/>
          </a:blip>
          <a:srcRect/>
          <a:stretch/>
        </p:blipFill>
        <p:spPr>
          <a:xfrm rot="-585614">
            <a:off x="3353900" y="1704575"/>
            <a:ext cx="5200650" cy="3752850"/>
          </a:xfrm>
          <a:prstGeom prst="rect">
            <a:avLst/>
          </a:prstGeom>
          <a:noFill/>
          <a:ln>
            <a:noFill/>
          </a:ln>
        </p:spPr>
      </p:pic>
      <p:pic>
        <p:nvPicPr>
          <p:cNvPr id="231" name="Shape 231"/>
          <p:cNvPicPr preferRelativeResize="0"/>
          <p:nvPr/>
        </p:nvPicPr>
        <p:blipFill rotWithShape="1">
          <a:blip r:embed="rId9">
            <a:alphaModFix/>
          </a:blip>
          <a:srcRect/>
          <a:stretch/>
        </p:blipFill>
        <p:spPr>
          <a:xfrm rot="-578481">
            <a:off x="3057265" y="3017638"/>
            <a:ext cx="4585045" cy="2699653"/>
          </a:xfrm>
          <a:prstGeom prst="rect">
            <a:avLst/>
          </a:prstGeom>
          <a:noFill/>
          <a:ln>
            <a:noFill/>
          </a:ln>
        </p:spPr>
      </p:pic>
      <p:pic>
        <p:nvPicPr>
          <p:cNvPr id="232" name="Shape 232"/>
          <p:cNvPicPr preferRelativeResize="0"/>
          <p:nvPr/>
        </p:nvPicPr>
        <p:blipFill rotWithShape="1">
          <a:blip r:embed="rId10">
            <a:alphaModFix/>
          </a:blip>
          <a:srcRect/>
          <a:stretch/>
        </p:blipFill>
        <p:spPr>
          <a:xfrm rot="-603469">
            <a:off x="4040618" y="1370514"/>
            <a:ext cx="3827214" cy="515127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39" name="Shape 239"/>
          <p:cNvPicPr preferRelativeResize="0"/>
          <p:nvPr/>
        </p:nvPicPr>
        <p:blipFill rotWithShape="1">
          <a:blip r:embed="rId4">
            <a:alphaModFix/>
          </a:blip>
          <a:srcRect/>
          <a:stretch/>
        </p:blipFill>
        <p:spPr>
          <a:xfrm>
            <a:off x="2243800" y="274150"/>
            <a:ext cx="4656400" cy="6459999"/>
          </a:xfrm>
          <a:prstGeom prst="rect">
            <a:avLst/>
          </a:prstGeom>
          <a:noFill/>
          <a:ln>
            <a:noFill/>
          </a:ln>
        </p:spPr>
      </p:pic>
      <p:pic>
        <p:nvPicPr>
          <p:cNvPr id="240" name="Shape 240"/>
          <p:cNvPicPr preferRelativeResize="0"/>
          <p:nvPr/>
        </p:nvPicPr>
        <p:blipFill rotWithShape="1">
          <a:blip r:embed="rId5">
            <a:alphaModFix/>
          </a:blip>
          <a:srcRect/>
          <a:stretch/>
        </p:blipFill>
        <p:spPr>
          <a:xfrm>
            <a:off x="-4" y="0"/>
            <a:ext cx="3779500" cy="6578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380475" y="139200"/>
            <a:ext cx="3993300" cy="872400"/>
          </a:xfrm>
          <a:prstGeom prst="rect">
            <a:avLst/>
          </a:prstGeom>
        </p:spPr>
        <p:txBody>
          <a:bodyPr spcFirstLastPara="1" wrap="square" lIns="91425" tIns="91425" rIns="91425" bIns="91425" anchor="b" anchorCtr="0">
            <a:noAutofit/>
          </a:bodyPr>
          <a:lstStyle/>
          <a:p>
            <a:pPr marL="0" lvl="0" indent="0" algn="l">
              <a:spcBef>
                <a:spcPts val="0"/>
              </a:spcBef>
              <a:spcAft>
                <a:spcPts val="0"/>
              </a:spcAft>
              <a:buNone/>
            </a:pPr>
            <a:r>
              <a:rPr lang="en-AU"/>
              <a:t>Index</a:t>
            </a:r>
            <a:endParaRPr/>
          </a:p>
        </p:txBody>
      </p:sp>
      <p:graphicFrame>
        <p:nvGraphicFramePr>
          <p:cNvPr id="43" name="Shape 43"/>
          <p:cNvGraphicFramePr/>
          <p:nvPr/>
        </p:nvGraphicFramePr>
        <p:xfrm>
          <a:off x="291600" y="1201075"/>
          <a:ext cx="3000000" cy="3000000"/>
        </p:xfrm>
        <a:graphic>
          <a:graphicData uri="http://schemas.openxmlformats.org/drawingml/2006/table">
            <a:tbl>
              <a:tblPr>
                <a:noFill/>
                <a:tableStyleId>{8B6D65BD-911C-46B0-8435-4DAFDE2D6265}</a:tableStyleId>
              </a:tblPr>
              <a:tblGrid>
                <a:gridCol w="5929925">
                  <a:extLst>
                    <a:ext uri="{9D8B030D-6E8A-4147-A177-3AD203B41FA5}">
                      <a16:colId xmlns:a16="http://schemas.microsoft.com/office/drawing/2014/main" val="20000"/>
                    </a:ext>
                  </a:extLst>
                </a:gridCol>
                <a:gridCol w="1582025">
                  <a:extLst>
                    <a:ext uri="{9D8B030D-6E8A-4147-A177-3AD203B41FA5}">
                      <a16:colId xmlns:a16="http://schemas.microsoft.com/office/drawing/2014/main" val="20001"/>
                    </a:ext>
                  </a:extLst>
                </a:gridCol>
                <a:gridCol w="1053500">
                  <a:extLst>
                    <a:ext uri="{9D8B030D-6E8A-4147-A177-3AD203B41FA5}">
                      <a16:colId xmlns:a16="http://schemas.microsoft.com/office/drawing/2014/main" val="20002"/>
                    </a:ext>
                  </a:extLst>
                </a:gridCol>
              </a:tblGrid>
              <a:tr h="696550">
                <a:tc>
                  <a:txBody>
                    <a:bodyPr/>
                    <a:lstStyle/>
                    <a:p>
                      <a:pPr marL="0" lvl="0" indent="0" rtl="0">
                        <a:spcBef>
                          <a:spcPts val="0"/>
                        </a:spcBef>
                        <a:spcAft>
                          <a:spcPts val="0"/>
                        </a:spcAft>
                        <a:buNone/>
                      </a:pPr>
                      <a:r>
                        <a:rPr lang="en-AU" b="1"/>
                        <a:t>Topic</a:t>
                      </a:r>
                      <a:endParaRPr b="1"/>
                    </a:p>
                  </a:txBody>
                  <a:tcPr marL="91425" marR="91425" marT="91425" marB="91425"/>
                </a:tc>
                <a:tc>
                  <a:txBody>
                    <a:bodyPr/>
                    <a:lstStyle/>
                    <a:p>
                      <a:pPr marL="0" lvl="0" indent="0" rtl="0">
                        <a:spcBef>
                          <a:spcPts val="0"/>
                        </a:spcBef>
                        <a:spcAft>
                          <a:spcPts val="0"/>
                        </a:spcAft>
                        <a:buNone/>
                      </a:pPr>
                      <a:r>
                        <a:rPr lang="en-AU" b="1"/>
                        <a:t>PowerPoint slide number(s )</a:t>
                      </a:r>
                      <a:endParaRPr b="1"/>
                    </a:p>
                  </a:txBody>
                  <a:tcPr marL="91425" marR="91425" marT="91425" marB="91425"/>
                </a:tc>
                <a:tc>
                  <a:txBody>
                    <a:bodyPr/>
                    <a:lstStyle/>
                    <a:p>
                      <a:pPr marL="0" lvl="0" indent="0" rtl="0">
                        <a:spcBef>
                          <a:spcPts val="0"/>
                        </a:spcBef>
                        <a:spcAft>
                          <a:spcPts val="0"/>
                        </a:spcAft>
                        <a:buNone/>
                      </a:pPr>
                      <a:r>
                        <a:rPr lang="en-AU" b="1"/>
                        <a:t>Video timecode</a:t>
                      </a:r>
                      <a:endParaRPr b="1"/>
                    </a:p>
                  </a:txBody>
                  <a:tcPr marL="91425" marR="91425" marT="91425" marB="91425"/>
                </a:tc>
                <a:extLst>
                  <a:ext uri="{0D108BD9-81ED-4DB2-BD59-A6C34878D82A}">
                    <a16:rowId xmlns:a16="http://schemas.microsoft.com/office/drawing/2014/main" val="10000"/>
                  </a:ext>
                </a:extLst>
              </a:tr>
              <a:tr h="498125">
                <a:tc>
                  <a:txBody>
                    <a:bodyPr/>
                    <a:lstStyle/>
                    <a:p>
                      <a:pPr marL="0" lvl="0" indent="0" rtl="0">
                        <a:spcBef>
                          <a:spcPts val="0"/>
                        </a:spcBef>
                        <a:spcAft>
                          <a:spcPts val="0"/>
                        </a:spcAft>
                        <a:buNone/>
                      </a:pPr>
                      <a:r>
                        <a:rPr lang="en-AU"/>
                        <a:t>Introducing the Science Learning Hub and presenters</a:t>
                      </a:r>
                      <a:endParaRPr/>
                    </a:p>
                  </a:txBody>
                  <a:tcPr marL="91425" marR="91425" marT="91425" marB="91425"/>
                </a:tc>
                <a:tc>
                  <a:txBody>
                    <a:bodyPr/>
                    <a:lstStyle/>
                    <a:p>
                      <a:pPr marL="0" lvl="0" indent="0" algn="r" rtl="0">
                        <a:lnSpc>
                          <a:spcPct val="115000"/>
                        </a:lnSpc>
                        <a:spcBef>
                          <a:spcPts val="0"/>
                        </a:spcBef>
                        <a:spcAft>
                          <a:spcPts val="0"/>
                        </a:spcAft>
                        <a:buNone/>
                      </a:pPr>
                      <a:r>
                        <a:rPr lang="en-AU"/>
                        <a:t>1</a:t>
                      </a:r>
                      <a:endParaRPr/>
                    </a:p>
                  </a:txBody>
                  <a:tcPr marL="91425" marR="91425" marT="91425" marB="91425"/>
                </a:tc>
                <a:tc>
                  <a:txBody>
                    <a:bodyPr/>
                    <a:lstStyle/>
                    <a:p>
                      <a:pPr marL="0" lvl="0" indent="0" algn="r" rtl="0">
                        <a:lnSpc>
                          <a:spcPct val="115000"/>
                        </a:lnSpc>
                        <a:spcBef>
                          <a:spcPts val="0"/>
                        </a:spcBef>
                        <a:spcAft>
                          <a:spcPts val="0"/>
                        </a:spcAft>
                        <a:buNone/>
                      </a:pPr>
                      <a:r>
                        <a:rPr lang="en-AU"/>
                        <a:t>00:00</a:t>
                      </a:r>
                      <a:endParaRPr/>
                    </a:p>
                  </a:txBody>
                  <a:tcPr marL="91425" marR="91425" marT="91425" marB="91425"/>
                </a:tc>
                <a:extLst>
                  <a:ext uri="{0D108BD9-81ED-4DB2-BD59-A6C34878D82A}">
                    <a16:rowId xmlns:a16="http://schemas.microsoft.com/office/drawing/2014/main" val="10001"/>
                  </a:ext>
                </a:extLst>
              </a:tr>
              <a:tr h="498125">
                <a:tc>
                  <a:txBody>
                    <a:bodyPr/>
                    <a:lstStyle/>
                    <a:p>
                      <a:pPr marL="0" lvl="0" indent="0" rtl="0">
                        <a:spcBef>
                          <a:spcPts val="0"/>
                        </a:spcBef>
                        <a:spcAft>
                          <a:spcPts val="0"/>
                        </a:spcAft>
                        <a:buNone/>
                      </a:pPr>
                      <a:r>
                        <a:rPr lang="en-AU"/>
                        <a:t>Index</a:t>
                      </a:r>
                      <a:endParaRPr/>
                    </a:p>
                  </a:txBody>
                  <a:tcPr marL="91425" marR="91425" marT="91425" marB="91425"/>
                </a:tc>
                <a:tc>
                  <a:txBody>
                    <a:bodyPr/>
                    <a:lstStyle/>
                    <a:p>
                      <a:pPr marL="0" lvl="0" indent="0" algn="r" rtl="0">
                        <a:lnSpc>
                          <a:spcPct val="115000"/>
                        </a:lnSpc>
                        <a:spcBef>
                          <a:spcPts val="0"/>
                        </a:spcBef>
                        <a:spcAft>
                          <a:spcPts val="0"/>
                        </a:spcAft>
                        <a:buNone/>
                      </a:pPr>
                      <a:r>
                        <a:rPr lang="en-AU"/>
                        <a:t>2–3</a:t>
                      </a:r>
                      <a:endParaRPr/>
                    </a:p>
                  </a:txBody>
                  <a:tcPr marL="91425" marR="91425" marT="91425" marB="91425"/>
                </a:tc>
                <a:tc>
                  <a:txBody>
                    <a:bodyPr/>
                    <a:lstStyle/>
                    <a:p>
                      <a:pPr marL="0" lvl="0" indent="0" algn="r" rtl="0">
                        <a:lnSpc>
                          <a:spcPct val="115000"/>
                        </a:lnSpc>
                        <a:spcBef>
                          <a:spcPts val="0"/>
                        </a:spcBef>
                        <a:spcAft>
                          <a:spcPts val="0"/>
                        </a:spcAft>
                        <a:buNone/>
                      </a:pPr>
                      <a:r>
                        <a:rPr lang="en-AU"/>
                        <a:t>00:10</a:t>
                      </a:r>
                      <a:endParaRPr/>
                    </a:p>
                  </a:txBody>
                  <a:tcPr marL="91425" marR="91425" marT="91425" marB="91425"/>
                </a:tc>
                <a:extLst>
                  <a:ext uri="{0D108BD9-81ED-4DB2-BD59-A6C34878D82A}">
                    <a16:rowId xmlns:a16="http://schemas.microsoft.com/office/drawing/2014/main" val="10002"/>
                  </a:ext>
                </a:extLst>
              </a:tr>
              <a:tr h="498125">
                <a:tc>
                  <a:txBody>
                    <a:bodyPr/>
                    <a:lstStyle/>
                    <a:p>
                      <a:pPr marL="0" lvl="0" indent="0" rtl="0">
                        <a:spcBef>
                          <a:spcPts val="0"/>
                        </a:spcBef>
                        <a:spcAft>
                          <a:spcPts val="0"/>
                        </a:spcAft>
                        <a:buNone/>
                      </a:pPr>
                      <a:r>
                        <a:rPr lang="en-AU"/>
                        <a:t>Purpose</a:t>
                      </a:r>
                      <a:endParaRPr/>
                    </a:p>
                  </a:txBody>
                  <a:tcPr marL="91425" marR="91425" marT="91425" marB="91425"/>
                </a:tc>
                <a:tc>
                  <a:txBody>
                    <a:bodyPr/>
                    <a:lstStyle/>
                    <a:p>
                      <a:pPr marL="0" lvl="0" indent="0" algn="r" rtl="0">
                        <a:lnSpc>
                          <a:spcPct val="115000"/>
                        </a:lnSpc>
                        <a:spcBef>
                          <a:spcPts val="0"/>
                        </a:spcBef>
                        <a:spcAft>
                          <a:spcPts val="0"/>
                        </a:spcAft>
                        <a:buNone/>
                      </a:pPr>
                      <a:r>
                        <a:rPr lang="en-AU"/>
                        <a:t>4</a:t>
                      </a:r>
                      <a:endParaRPr/>
                    </a:p>
                  </a:txBody>
                  <a:tcPr marL="91425" marR="91425" marT="91425" marB="91425"/>
                </a:tc>
                <a:tc>
                  <a:txBody>
                    <a:bodyPr/>
                    <a:lstStyle/>
                    <a:p>
                      <a:pPr marL="0" lvl="0" indent="0" algn="r" rtl="0">
                        <a:lnSpc>
                          <a:spcPct val="115000"/>
                        </a:lnSpc>
                        <a:spcBef>
                          <a:spcPts val="0"/>
                        </a:spcBef>
                        <a:spcAft>
                          <a:spcPts val="0"/>
                        </a:spcAft>
                        <a:buNone/>
                      </a:pPr>
                      <a:r>
                        <a:rPr lang="en-AU"/>
                        <a:t>00:27</a:t>
                      </a:r>
                      <a:endParaRPr/>
                    </a:p>
                  </a:txBody>
                  <a:tcPr marL="91425" marR="91425" marT="91425" marB="91425"/>
                </a:tc>
                <a:extLst>
                  <a:ext uri="{0D108BD9-81ED-4DB2-BD59-A6C34878D82A}">
                    <a16:rowId xmlns:a16="http://schemas.microsoft.com/office/drawing/2014/main" val="10003"/>
                  </a:ext>
                </a:extLst>
              </a:tr>
              <a:tr h="498125">
                <a:tc>
                  <a:txBody>
                    <a:bodyPr/>
                    <a:lstStyle/>
                    <a:p>
                      <a:pPr marL="0" lvl="0" indent="0" rtl="0">
                        <a:spcBef>
                          <a:spcPts val="0"/>
                        </a:spcBef>
                        <a:spcAft>
                          <a:spcPts val="0"/>
                        </a:spcAft>
                        <a:buNone/>
                      </a:pPr>
                      <a:r>
                        <a:rPr lang="en-AU"/>
                        <a:t>What is conservation education?</a:t>
                      </a:r>
                      <a:endParaRPr/>
                    </a:p>
                  </a:txBody>
                  <a:tcPr marL="91425" marR="91425" marT="91425" marB="91425"/>
                </a:tc>
                <a:tc>
                  <a:txBody>
                    <a:bodyPr/>
                    <a:lstStyle/>
                    <a:p>
                      <a:pPr marL="0" lvl="0" indent="0" algn="r" rtl="0">
                        <a:lnSpc>
                          <a:spcPct val="115000"/>
                        </a:lnSpc>
                        <a:spcBef>
                          <a:spcPts val="0"/>
                        </a:spcBef>
                        <a:spcAft>
                          <a:spcPts val="0"/>
                        </a:spcAft>
                        <a:buNone/>
                      </a:pPr>
                      <a:r>
                        <a:rPr lang="en-AU"/>
                        <a:t>5</a:t>
                      </a:r>
                      <a:endParaRPr/>
                    </a:p>
                  </a:txBody>
                  <a:tcPr marL="91425" marR="91425" marT="91425" marB="91425"/>
                </a:tc>
                <a:tc>
                  <a:txBody>
                    <a:bodyPr/>
                    <a:lstStyle/>
                    <a:p>
                      <a:pPr marL="0" lvl="0" indent="0" algn="r" rtl="0">
                        <a:lnSpc>
                          <a:spcPct val="115000"/>
                        </a:lnSpc>
                        <a:spcBef>
                          <a:spcPts val="0"/>
                        </a:spcBef>
                        <a:spcAft>
                          <a:spcPts val="0"/>
                        </a:spcAft>
                        <a:buNone/>
                      </a:pPr>
                      <a:r>
                        <a:rPr lang="en-AU"/>
                        <a:t>01:06</a:t>
                      </a:r>
                      <a:endParaRPr/>
                    </a:p>
                  </a:txBody>
                  <a:tcPr marL="91425" marR="91425" marT="91425" marB="91425"/>
                </a:tc>
                <a:extLst>
                  <a:ext uri="{0D108BD9-81ED-4DB2-BD59-A6C34878D82A}">
                    <a16:rowId xmlns:a16="http://schemas.microsoft.com/office/drawing/2014/main" val="10004"/>
                  </a:ext>
                </a:extLst>
              </a:tr>
              <a:tr h="498125">
                <a:tc>
                  <a:txBody>
                    <a:bodyPr/>
                    <a:lstStyle/>
                    <a:p>
                      <a:pPr marL="0" lvl="0" indent="0" rtl="0">
                        <a:spcBef>
                          <a:spcPts val="0"/>
                        </a:spcBef>
                        <a:spcAft>
                          <a:spcPts val="0"/>
                        </a:spcAft>
                        <a:buNone/>
                      </a:pPr>
                      <a:r>
                        <a:rPr lang="en-AU"/>
                        <a:t>Why conservation education?</a:t>
                      </a:r>
                      <a:endParaRPr/>
                    </a:p>
                  </a:txBody>
                  <a:tcPr marL="91425" marR="91425" marT="91425" marB="91425"/>
                </a:tc>
                <a:tc>
                  <a:txBody>
                    <a:bodyPr/>
                    <a:lstStyle/>
                    <a:p>
                      <a:pPr marL="0" lvl="0" indent="0" algn="r" rtl="0">
                        <a:lnSpc>
                          <a:spcPct val="115000"/>
                        </a:lnSpc>
                        <a:spcBef>
                          <a:spcPts val="0"/>
                        </a:spcBef>
                        <a:spcAft>
                          <a:spcPts val="0"/>
                        </a:spcAft>
                        <a:buNone/>
                      </a:pPr>
                      <a:r>
                        <a:rPr lang="en-AU"/>
                        <a:t>6-7</a:t>
                      </a:r>
                      <a:endParaRPr/>
                    </a:p>
                  </a:txBody>
                  <a:tcPr marL="91425" marR="91425" marT="91425" marB="91425"/>
                </a:tc>
                <a:tc>
                  <a:txBody>
                    <a:bodyPr/>
                    <a:lstStyle/>
                    <a:p>
                      <a:pPr marL="0" lvl="0" indent="0" algn="r" rtl="0">
                        <a:lnSpc>
                          <a:spcPct val="115000"/>
                        </a:lnSpc>
                        <a:spcBef>
                          <a:spcPts val="0"/>
                        </a:spcBef>
                        <a:spcAft>
                          <a:spcPts val="0"/>
                        </a:spcAft>
                        <a:buNone/>
                      </a:pPr>
                      <a:r>
                        <a:rPr lang="en-AU"/>
                        <a:t>03:09</a:t>
                      </a:r>
                      <a:endParaRPr/>
                    </a:p>
                  </a:txBody>
                  <a:tcPr marL="91425" marR="91425" marT="91425" marB="91425"/>
                </a:tc>
                <a:extLst>
                  <a:ext uri="{0D108BD9-81ED-4DB2-BD59-A6C34878D82A}">
                    <a16:rowId xmlns:a16="http://schemas.microsoft.com/office/drawing/2014/main" val="10005"/>
                  </a:ext>
                </a:extLst>
              </a:tr>
              <a:tr h="498125">
                <a:tc>
                  <a:txBody>
                    <a:bodyPr/>
                    <a:lstStyle/>
                    <a:p>
                      <a:pPr marL="0" lvl="0" indent="0" rtl="0">
                        <a:spcBef>
                          <a:spcPts val="0"/>
                        </a:spcBef>
                        <a:spcAft>
                          <a:spcPts val="0"/>
                        </a:spcAft>
                        <a:buNone/>
                      </a:pPr>
                      <a:r>
                        <a:rPr lang="en-AU"/>
                        <a:t>Curriculum links</a:t>
                      </a:r>
                      <a:endParaRPr/>
                    </a:p>
                  </a:txBody>
                  <a:tcPr marL="91425" marR="91425" marT="91425" marB="91425"/>
                </a:tc>
                <a:tc>
                  <a:txBody>
                    <a:bodyPr/>
                    <a:lstStyle/>
                    <a:p>
                      <a:pPr marL="0" lvl="0" indent="0" algn="r" rtl="0">
                        <a:lnSpc>
                          <a:spcPct val="115000"/>
                        </a:lnSpc>
                        <a:spcBef>
                          <a:spcPts val="0"/>
                        </a:spcBef>
                        <a:spcAft>
                          <a:spcPts val="0"/>
                        </a:spcAft>
                        <a:buNone/>
                      </a:pPr>
                      <a:r>
                        <a:rPr lang="en-AU"/>
                        <a:t>8</a:t>
                      </a:r>
                      <a:endParaRPr/>
                    </a:p>
                  </a:txBody>
                  <a:tcPr marL="91425" marR="91425" marT="91425" marB="91425"/>
                </a:tc>
                <a:tc>
                  <a:txBody>
                    <a:bodyPr/>
                    <a:lstStyle/>
                    <a:p>
                      <a:pPr marL="0" lvl="0" indent="0" algn="r" rtl="0">
                        <a:lnSpc>
                          <a:spcPct val="115000"/>
                        </a:lnSpc>
                        <a:spcBef>
                          <a:spcPts val="0"/>
                        </a:spcBef>
                        <a:spcAft>
                          <a:spcPts val="0"/>
                        </a:spcAft>
                        <a:buNone/>
                      </a:pPr>
                      <a:r>
                        <a:rPr lang="en-AU"/>
                        <a:t>06:40</a:t>
                      </a:r>
                      <a:endParaRPr/>
                    </a:p>
                  </a:txBody>
                  <a:tcPr marL="91425" marR="91425" marT="91425" marB="91425"/>
                </a:tc>
                <a:extLst>
                  <a:ext uri="{0D108BD9-81ED-4DB2-BD59-A6C34878D82A}">
                    <a16:rowId xmlns:a16="http://schemas.microsoft.com/office/drawing/2014/main" val="10006"/>
                  </a:ext>
                </a:extLst>
              </a:tr>
              <a:tr h="498125">
                <a:tc>
                  <a:txBody>
                    <a:bodyPr/>
                    <a:lstStyle/>
                    <a:p>
                      <a:pPr marL="0" lvl="0" indent="0" rtl="0">
                        <a:spcBef>
                          <a:spcPts val="0"/>
                        </a:spcBef>
                        <a:spcAft>
                          <a:spcPts val="0"/>
                        </a:spcAft>
                        <a:buNone/>
                      </a:pPr>
                      <a:r>
                        <a:rPr lang="en-AU"/>
                        <a:t>Connected topics and concepts</a:t>
                      </a:r>
                      <a:endParaRPr/>
                    </a:p>
                  </a:txBody>
                  <a:tcPr marL="91425" marR="91425" marT="91425" marB="91425"/>
                </a:tc>
                <a:tc>
                  <a:txBody>
                    <a:bodyPr/>
                    <a:lstStyle/>
                    <a:p>
                      <a:pPr marL="0" lvl="0" indent="0" algn="r" rtl="0">
                        <a:lnSpc>
                          <a:spcPct val="115000"/>
                        </a:lnSpc>
                        <a:spcBef>
                          <a:spcPts val="0"/>
                        </a:spcBef>
                        <a:spcAft>
                          <a:spcPts val="0"/>
                        </a:spcAft>
                        <a:buNone/>
                      </a:pPr>
                      <a:r>
                        <a:rPr lang="en-AU"/>
                        <a:t>9</a:t>
                      </a:r>
                      <a:endParaRPr/>
                    </a:p>
                  </a:txBody>
                  <a:tcPr marL="91425" marR="91425" marT="91425" marB="91425"/>
                </a:tc>
                <a:tc>
                  <a:txBody>
                    <a:bodyPr/>
                    <a:lstStyle/>
                    <a:p>
                      <a:pPr marL="0" lvl="0" indent="0" algn="r" rtl="0">
                        <a:lnSpc>
                          <a:spcPct val="115000"/>
                        </a:lnSpc>
                        <a:spcBef>
                          <a:spcPts val="0"/>
                        </a:spcBef>
                        <a:spcAft>
                          <a:spcPts val="0"/>
                        </a:spcAft>
                        <a:buNone/>
                      </a:pPr>
                      <a:r>
                        <a:rPr lang="en-AU"/>
                        <a:t>08:42</a:t>
                      </a:r>
                      <a:endParaRPr/>
                    </a:p>
                  </a:txBody>
                  <a:tcPr marL="91425" marR="91425" marT="91425" marB="91425"/>
                </a:tc>
                <a:extLst>
                  <a:ext uri="{0D108BD9-81ED-4DB2-BD59-A6C34878D82A}">
                    <a16:rowId xmlns:a16="http://schemas.microsoft.com/office/drawing/2014/main" val="10007"/>
                  </a:ext>
                </a:extLst>
              </a:tr>
              <a:tr h="498125">
                <a:tc>
                  <a:txBody>
                    <a:bodyPr/>
                    <a:lstStyle/>
                    <a:p>
                      <a:pPr marL="0" lvl="0" indent="0" rtl="0">
                        <a:spcBef>
                          <a:spcPts val="0"/>
                        </a:spcBef>
                        <a:spcAft>
                          <a:spcPts val="0"/>
                        </a:spcAft>
                        <a:buNone/>
                      </a:pPr>
                      <a:r>
                        <a:rPr lang="en-AU"/>
                        <a:t>Introducing DOC resources</a:t>
                      </a:r>
                      <a:endParaRPr/>
                    </a:p>
                  </a:txBody>
                  <a:tcPr marL="91425" marR="91425" marT="91425" marB="91425"/>
                </a:tc>
                <a:tc>
                  <a:txBody>
                    <a:bodyPr/>
                    <a:lstStyle/>
                    <a:p>
                      <a:pPr marL="0" lvl="0" indent="0" algn="r" rtl="0">
                        <a:lnSpc>
                          <a:spcPct val="115000"/>
                        </a:lnSpc>
                        <a:spcBef>
                          <a:spcPts val="0"/>
                        </a:spcBef>
                        <a:spcAft>
                          <a:spcPts val="0"/>
                        </a:spcAft>
                        <a:buNone/>
                      </a:pPr>
                      <a:r>
                        <a:rPr lang="en-AU"/>
                        <a:t>10–18</a:t>
                      </a:r>
                      <a:endParaRPr/>
                    </a:p>
                  </a:txBody>
                  <a:tcPr marL="91425" marR="91425" marT="91425" marB="91425"/>
                </a:tc>
                <a:tc>
                  <a:txBody>
                    <a:bodyPr/>
                    <a:lstStyle/>
                    <a:p>
                      <a:pPr marL="0" lvl="0" indent="0" algn="r" rtl="0">
                        <a:lnSpc>
                          <a:spcPct val="115000"/>
                        </a:lnSpc>
                        <a:spcBef>
                          <a:spcPts val="0"/>
                        </a:spcBef>
                        <a:spcAft>
                          <a:spcPts val="0"/>
                        </a:spcAft>
                        <a:buNone/>
                      </a:pPr>
                      <a:r>
                        <a:rPr lang="en-AU"/>
                        <a:t>09:08</a:t>
                      </a:r>
                      <a:endParaRPr/>
                    </a:p>
                  </a:txBody>
                  <a:tcPr marL="91425" marR="91425" marT="91425" marB="91425"/>
                </a:tc>
                <a:extLst>
                  <a:ext uri="{0D108BD9-81ED-4DB2-BD59-A6C34878D82A}">
                    <a16:rowId xmlns:a16="http://schemas.microsoft.com/office/drawing/2014/main" val="10008"/>
                  </a:ext>
                </a:extLst>
              </a:tr>
            </a:tbl>
          </a:graphicData>
        </a:graphic>
      </p:graphicFrame>
      <p:sp>
        <p:nvSpPr>
          <p:cNvPr id="44" name="Shape 44"/>
          <p:cNvSpPr txBox="1"/>
          <p:nvPr/>
        </p:nvSpPr>
        <p:spPr>
          <a:xfrm>
            <a:off x="204150" y="6375425"/>
            <a:ext cx="8361000" cy="426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AU" sz="1000">
                <a:solidFill>
                  <a:schemeClr val="accent2"/>
                </a:solidFill>
                <a:latin typeface="Verdana"/>
                <a:ea typeface="Verdana"/>
                <a:cs typeface="Verdana"/>
                <a:sym typeface="Verdana"/>
              </a:rPr>
              <a:t>© Copyright. University of Waikato. All Rights Reserved | </a:t>
            </a:r>
            <a:r>
              <a:rPr lang="en-AU" sz="1000" u="sng">
                <a:solidFill>
                  <a:schemeClr val="hlink"/>
                </a:solidFill>
                <a:latin typeface="Verdana"/>
                <a:ea typeface="Verdana"/>
                <a:cs typeface="Verdana"/>
                <a:sym typeface="Verdana"/>
                <a:hlinkClick r:id="rId3"/>
              </a:rPr>
              <a:t>www.sciencelearn.org.nz</a:t>
            </a:r>
            <a:endParaRPr>
              <a:solidFill>
                <a:schemeClr val="dk1"/>
              </a:solidFill>
            </a:endParaRPr>
          </a:p>
          <a:p>
            <a:pPr marL="0" lvl="0" indent="0" rtl="0">
              <a:spcBef>
                <a:spcPts val="0"/>
              </a:spcBef>
              <a:spcAft>
                <a:spcPts val="0"/>
              </a:spcAft>
              <a:buNone/>
            </a:pPr>
            <a:r>
              <a:rPr lang="en-AU" sz="1000">
                <a:solidFill>
                  <a:schemeClr val="dk1"/>
                </a:solidFill>
                <a:latin typeface="Calibri"/>
                <a:ea typeface="Calibri"/>
                <a:cs typeface="Calibri"/>
                <a:sym typeface="Calibri"/>
              </a:rPr>
              <a:t>All images are copyrighted. For further information, please refer to enquiries@sciencelearn.org.nz</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47" name="Shape 247"/>
          <p:cNvSpPr txBox="1">
            <a:spLocks noGrp="1"/>
          </p:cNvSpPr>
          <p:nvPr>
            <p:ph type="body" idx="2"/>
          </p:nvPr>
        </p:nvSpPr>
        <p:spPr>
          <a:xfrm>
            <a:off x="5346625" y="937675"/>
            <a:ext cx="3240600" cy="5637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248" name="Shape 248"/>
          <p:cNvPicPr preferRelativeResize="0"/>
          <p:nvPr/>
        </p:nvPicPr>
        <p:blipFill rotWithShape="1">
          <a:blip r:embed="rId4">
            <a:alphaModFix/>
          </a:blip>
          <a:srcRect/>
          <a:stretch/>
        </p:blipFill>
        <p:spPr>
          <a:xfrm>
            <a:off x="2243800" y="274150"/>
            <a:ext cx="4656400" cy="6459999"/>
          </a:xfrm>
          <a:prstGeom prst="rect">
            <a:avLst/>
          </a:prstGeom>
          <a:noFill/>
          <a:ln>
            <a:noFill/>
          </a:ln>
        </p:spPr>
      </p:pic>
      <p:pic>
        <p:nvPicPr>
          <p:cNvPr id="249" name="Shape 249"/>
          <p:cNvPicPr preferRelativeResize="0"/>
          <p:nvPr/>
        </p:nvPicPr>
        <p:blipFill rotWithShape="1">
          <a:blip r:embed="rId5">
            <a:alphaModFix/>
          </a:blip>
          <a:srcRect/>
          <a:stretch/>
        </p:blipFill>
        <p:spPr>
          <a:xfrm>
            <a:off x="1333488" y="1600000"/>
            <a:ext cx="6477025" cy="3658009"/>
          </a:xfrm>
          <a:prstGeom prst="rect">
            <a:avLst/>
          </a:prstGeom>
          <a:noFill/>
          <a:ln w="76200" cap="flat" cmpd="sng">
            <a:solidFill>
              <a:schemeClr val="dk2"/>
            </a:solidFill>
            <a:prstDash val="solid"/>
            <a:round/>
            <a:headEnd type="none" w="sm" len="sm"/>
            <a:tailEnd type="none" w="sm" len="sm"/>
          </a:ln>
        </p:spPr>
      </p:pic>
      <p:pic>
        <p:nvPicPr>
          <p:cNvPr id="250" name="Shape 250"/>
          <p:cNvPicPr preferRelativeResize="0"/>
          <p:nvPr/>
        </p:nvPicPr>
        <p:blipFill rotWithShape="1">
          <a:blip r:embed="rId6">
            <a:alphaModFix/>
          </a:blip>
          <a:srcRect/>
          <a:stretch/>
        </p:blipFill>
        <p:spPr>
          <a:xfrm>
            <a:off x="-4" y="0"/>
            <a:ext cx="3779500" cy="6578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Shape 256"/>
          <p:cNvSpPr txBox="1">
            <a:spLocks noGrp="1"/>
          </p:cNvSpPr>
          <p:nvPr>
            <p:ph type="body" idx="2"/>
          </p:nvPr>
        </p:nvSpPr>
        <p:spPr>
          <a:xfrm>
            <a:off x="602400" y="1805100"/>
            <a:ext cx="2662800" cy="293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Involve students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EOTC Guidelines: Bringing the curriculum alive (2016)</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p:txBody>
      </p:sp>
      <p:pic>
        <p:nvPicPr>
          <p:cNvPr id="257" name="Shape 257"/>
          <p:cNvPicPr preferRelativeResize="0"/>
          <p:nvPr/>
        </p:nvPicPr>
        <p:blipFill rotWithShape="1">
          <a:blip r:embed="rId3">
            <a:alphaModFix/>
          </a:blip>
          <a:srcRect l="5239" r="2518"/>
          <a:stretch/>
        </p:blipFill>
        <p:spPr>
          <a:xfrm>
            <a:off x="3401254" y="1876951"/>
            <a:ext cx="5717424" cy="3236393"/>
          </a:xfrm>
          <a:prstGeom prst="rect">
            <a:avLst/>
          </a:prstGeom>
          <a:noFill/>
          <a:ln>
            <a:noFill/>
          </a:ln>
        </p:spPr>
      </p:pic>
      <p:pic>
        <p:nvPicPr>
          <p:cNvPr id="258" name="Shape 258"/>
          <p:cNvPicPr preferRelativeResize="0"/>
          <p:nvPr/>
        </p:nvPicPr>
        <p:blipFill rotWithShape="1">
          <a:blip r:embed="rId4">
            <a:alphaModFix/>
          </a:blip>
          <a:srcRect/>
          <a:stretch/>
        </p:blipFill>
        <p:spPr>
          <a:xfrm>
            <a:off x="0" y="5356051"/>
            <a:ext cx="9144001" cy="978862"/>
          </a:xfrm>
          <a:prstGeom prst="rect">
            <a:avLst/>
          </a:prstGeom>
          <a:noFill/>
          <a:ln>
            <a:noFill/>
          </a:ln>
        </p:spPr>
      </p:pic>
      <p:pic>
        <p:nvPicPr>
          <p:cNvPr id="259" name="Shape 259"/>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260" name="Shape 260"/>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6"/>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6"/>
            </a:endParaRPr>
          </a:p>
        </p:txBody>
      </p:sp>
      <p:sp>
        <p:nvSpPr>
          <p:cNvPr id="261" name="Shape 261"/>
          <p:cNvSpPr txBox="1"/>
          <p:nvPr/>
        </p:nvSpPr>
        <p:spPr>
          <a:xfrm>
            <a:off x="602400" y="540000"/>
            <a:ext cx="7939200" cy="126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Getting started: health and safety</a:t>
            </a:r>
            <a:endParaRPr sz="3600" b="1" i="0" u="none" strike="noStrike" cap="none">
              <a:solidFill>
                <a:schemeClr val="accen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Shape 267"/>
          <p:cNvPicPr preferRelativeResize="0"/>
          <p:nvPr/>
        </p:nvPicPr>
        <p:blipFill rotWithShape="1">
          <a:blip r:embed="rId3">
            <a:alphaModFix/>
          </a:blip>
          <a:srcRect l="20420"/>
          <a:stretch/>
        </p:blipFill>
        <p:spPr>
          <a:xfrm>
            <a:off x="4843875" y="1417500"/>
            <a:ext cx="4147725" cy="4140724"/>
          </a:xfrm>
          <a:prstGeom prst="rect">
            <a:avLst/>
          </a:prstGeom>
          <a:noFill/>
          <a:ln>
            <a:noFill/>
          </a:ln>
        </p:spPr>
      </p:pic>
      <p:sp>
        <p:nvSpPr>
          <p:cNvPr id="268" name="Shape 268"/>
          <p:cNvSpPr txBox="1">
            <a:spLocks noGrp="1"/>
          </p:cNvSpPr>
          <p:nvPr>
            <p:ph type="body" idx="2"/>
          </p:nvPr>
        </p:nvSpPr>
        <p:spPr>
          <a:xfrm>
            <a:off x="602400" y="1805100"/>
            <a:ext cx="4359900" cy="329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Identifying a green space</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Connecting to a green space </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Near, there and far</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Museum of nature</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Photo story </a:t>
            </a:r>
            <a:endParaRPr sz="2400" b="0" i="0" u="none" strike="noStrike" cap="none">
              <a:solidFill>
                <a:srgbClr val="333333"/>
              </a:solidFill>
              <a:latin typeface="Arial"/>
              <a:ea typeface="Arial"/>
              <a:cs typeface="Arial"/>
              <a:sym typeface="Arial"/>
            </a:endParaRPr>
          </a:p>
        </p:txBody>
      </p:sp>
      <p:pic>
        <p:nvPicPr>
          <p:cNvPr id="269" name="Shape 269"/>
          <p:cNvPicPr preferRelativeResize="0"/>
          <p:nvPr/>
        </p:nvPicPr>
        <p:blipFill rotWithShape="1">
          <a:blip r:embed="rId4">
            <a:alphaModFix/>
          </a:blip>
          <a:srcRect/>
          <a:stretch/>
        </p:blipFill>
        <p:spPr>
          <a:xfrm>
            <a:off x="-4" y="0"/>
            <a:ext cx="3779500" cy="657844"/>
          </a:xfrm>
          <a:prstGeom prst="rect">
            <a:avLst/>
          </a:prstGeom>
          <a:noFill/>
          <a:ln>
            <a:noFill/>
          </a:ln>
        </p:spPr>
      </p:pic>
      <p:sp>
        <p:nvSpPr>
          <p:cNvPr id="270" name="Shape 270"/>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271" name="Shape 271"/>
          <p:cNvPicPr preferRelativeResize="0"/>
          <p:nvPr/>
        </p:nvPicPr>
        <p:blipFill rotWithShape="1">
          <a:blip r:embed="rId6">
            <a:alphaModFix/>
          </a:blip>
          <a:srcRect/>
          <a:stretch/>
        </p:blipFill>
        <p:spPr>
          <a:xfrm rot="468843">
            <a:off x="3793224" y="3492969"/>
            <a:ext cx="2024210" cy="2832136"/>
          </a:xfrm>
          <a:prstGeom prst="rect">
            <a:avLst/>
          </a:prstGeom>
          <a:noFill/>
          <a:ln>
            <a:noFill/>
          </a:ln>
        </p:spPr>
      </p:pic>
      <p:sp>
        <p:nvSpPr>
          <p:cNvPr id="272" name="Shape 272"/>
          <p:cNvSpPr txBox="1"/>
          <p:nvPr/>
        </p:nvSpPr>
        <p:spPr>
          <a:xfrm>
            <a:off x="486750" y="146775"/>
            <a:ext cx="7939200" cy="1327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Getting started: teaching in nature</a:t>
            </a:r>
            <a:endParaRPr sz="3600" b="1" i="0" u="none" strike="noStrike" cap="none">
              <a:solidFill>
                <a:schemeClr val="accent1"/>
              </a:solidFill>
              <a:latin typeface="Arial"/>
              <a:ea typeface="Arial"/>
              <a:cs typeface="Arial"/>
              <a:sym typeface="Arial"/>
            </a:endParaRPr>
          </a:p>
        </p:txBody>
      </p:sp>
      <p:sp>
        <p:nvSpPr>
          <p:cNvPr id="273" name="Shape 273"/>
          <p:cNvSpPr txBox="1"/>
          <p:nvPr/>
        </p:nvSpPr>
        <p:spPr>
          <a:xfrm>
            <a:off x="6850075" y="5498300"/>
            <a:ext cx="2211900" cy="51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AU" sz="1000"/>
              <a:t>Sarah Morgan, Comet Auckland </a:t>
            </a:r>
            <a:endParaRPr sz="1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80" name="Shape 280"/>
          <p:cNvSpPr txBox="1">
            <a:spLocks noGrp="1"/>
          </p:cNvSpPr>
          <p:nvPr>
            <p:ph type="body" idx="2"/>
          </p:nvPr>
        </p:nvSpPr>
        <p:spPr>
          <a:xfrm>
            <a:off x="661672" y="1800000"/>
            <a:ext cx="2682600" cy="408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An inquiry plan for your green space</a:t>
            </a:r>
            <a:endParaRPr sz="2400" b="0" i="0" u="none" strike="noStrike" cap="none">
              <a:solidFill>
                <a:schemeClr val="dk1"/>
              </a:solidFill>
              <a:latin typeface="Arial"/>
              <a:ea typeface="Arial"/>
              <a:cs typeface="Arial"/>
              <a:sym typeface="Arial"/>
            </a:endParaRPr>
          </a:p>
        </p:txBody>
      </p:sp>
      <p:pic>
        <p:nvPicPr>
          <p:cNvPr id="281" name="Shape 281"/>
          <p:cNvPicPr preferRelativeResize="0"/>
          <p:nvPr/>
        </p:nvPicPr>
        <p:blipFill rotWithShape="1">
          <a:blip r:embed="rId4">
            <a:alphaModFix/>
          </a:blip>
          <a:srcRect t="2600"/>
          <a:stretch/>
        </p:blipFill>
        <p:spPr>
          <a:xfrm>
            <a:off x="4381600" y="837975"/>
            <a:ext cx="3936800" cy="5576950"/>
          </a:xfrm>
          <a:prstGeom prst="rect">
            <a:avLst/>
          </a:prstGeom>
          <a:noFill/>
          <a:ln>
            <a:noFill/>
          </a:ln>
        </p:spPr>
      </p:pic>
      <p:pic>
        <p:nvPicPr>
          <p:cNvPr id="282" name="Shape 282"/>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283" name="Shape 283"/>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Getting started</a:t>
            </a:r>
            <a:endParaRPr sz="3600" b="1" i="0" u="none" strike="noStrike" cap="none">
              <a:solidFill>
                <a:schemeClr val="accent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290" name="Shape 290"/>
          <p:cNvPicPr preferRelativeResize="0"/>
          <p:nvPr/>
        </p:nvPicPr>
        <p:blipFill rotWithShape="1">
          <a:blip r:embed="rId4">
            <a:alphaModFix/>
          </a:blip>
          <a:srcRect/>
          <a:stretch/>
        </p:blipFill>
        <p:spPr>
          <a:xfrm>
            <a:off x="2243800" y="199000"/>
            <a:ext cx="4656400" cy="6459999"/>
          </a:xfrm>
          <a:prstGeom prst="rect">
            <a:avLst/>
          </a:prstGeom>
          <a:noFill/>
          <a:ln>
            <a:noFill/>
          </a:ln>
        </p:spPr>
      </p:pic>
      <p:pic>
        <p:nvPicPr>
          <p:cNvPr id="291" name="Shape 291"/>
          <p:cNvPicPr preferRelativeResize="0"/>
          <p:nvPr/>
        </p:nvPicPr>
        <p:blipFill rotWithShape="1">
          <a:blip r:embed="rId5">
            <a:alphaModFix/>
          </a:blip>
          <a:srcRect/>
          <a:stretch/>
        </p:blipFill>
        <p:spPr>
          <a:xfrm>
            <a:off x="2243800" y="1645448"/>
            <a:ext cx="5748350" cy="3641825"/>
          </a:xfrm>
          <a:prstGeom prst="rect">
            <a:avLst/>
          </a:prstGeom>
          <a:noFill/>
          <a:ln w="76200" cap="flat" cmpd="sng">
            <a:solidFill>
              <a:schemeClr val="dk2"/>
            </a:solidFill>
            <a:prstDash val="solid"/>
            <a:round/>
            <a:headEnd type="none" w="sm" len="sm"/>
            <a:tailEnd type="none" w="sm" len="sm"/>
          </a:ln>
        </p:spPr>
      </p:pic>
      <p:pic>
        <p:nvPicPr>
          <p:cNvPr id="292" name="Shape 292"/>
          <p:cNvPicPr preferRelativeResize="0"/>
          <p:nvPr/>
        </p:nvPicPr>
        <p:blipFill rotWithShape="1">
          <a:blip r:embed="rId6">
            <a:alphaModFix/>
          </a:blip>
          <a:srcRect/>
          <a:stretch/>
        </p:blipFill>
        <p:spPr>
          <a:xfrm>
            <a:off x="-4" y="0"/>
            <a:ext cx="3779500" cy="65784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Shape 298"/>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299" name="Shape 299"/>
          <p:cNvSpPr txBox="1">
            <a:spLocks noGrp="1"/>
          </p:cNvSpPr>
          <p:nvPr>
            <p:ph type="body" idx="2"/>
          </p:nvPr>
        </p:nvSpPr>
        <p:spPr>
          <a:xfrm>
            <a:off x="647134" y="1321696"/>
            <a:ext cx="3840600" cy="585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Why are they important?</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300" name="Shape 300"/>
          <p:cNvPicPr preferRelativeResize="0"/>
          <p:nvPr/>
        </p:nvPicPr>
        <p:blipFill rotWithShape="1">
          <a:blip r:embed="rId4">
            <a:alphaModFix/>
          </a:blip>
          <a:srcRect/>
          <a:stretch/>
        </p:blipFill>
        <p:spPr>
          <a:xfrm>
            <a:off x="6959157" y="1195538"/>
            <a:ext cx="1902225" cy="2669925"/>
          </a:xfrm>
          <a:prstGeom prst="rect">
            <a:avLst/>
          </a:prstGeom>
          <a:noFill/>
          <a:ln>
            <a:noFill/>
          </a:ln>
        </p:spPr>
      </p:pic>
      <p:pic>
        <p:nvPicPr>
          <p:cNvPr id="301" name="Shape 301"/>
          <p:cNvPicPr preferRelativeResize="0"/>
          <p:nvPr/>
        </p:nvPicPr>
        <p:blipFill rotWithShape="1">
          <a:blip r:embed="rId5">
            <a:alphaModFix/>
          </a:blip>
          <a:srcRect/>
          <a:stretch/>
        </p:blipFill>
        <p:spPr>
          <a:xfrm>
            <a:off x="4809900" y="1341363"/>
            <a:ext cx="1844200" cy="2605025"/>
          </a:xfrm>
          <a:prstGeom prst="rect">
            <a:avLst/>
          </a:prstGeom>
          <a:noFill/>
          <a:ln>
            <a:noFill/>
          </a:ln>
        </p:spPr>
      </p:pic>
      <p:pic>
        <p:nvPicPr>
          <p:cNvPr id="302" name="Shape 302"/>
          <p:cNvPicPr preferRelativeResize="0"/>
          <p:nvPr/>
        </p:nvPicPr>
        <p:blipFill rotWithShape="1">
          <a:blip r:embed="rId6">
            <a:alphaModFix/>
          </a:blip>
          <a:srcRect/>
          <a:stretch/>
        </p:blipFill>
        <p:spPr>
          <a:xfrm>
            <a:off x="534740" y="1934711"/>
            <a:ext cx="4209299" cy="4950828"/>
          </a:xfrm>
          <a:prstGeom prst="rect">
            <a:avLst/>
          </a:prstGeom>
          <a:noFill/>
          <a:ln>
            <a:noFill/>
          </a:ln>
        </p:spPr>
      </p:pic>
      <p:pic>
        <p:nvPicPr>
          <p:cNvPr id="303" name="Shape 303"/>
          <p:cNvPicPr preferRelativeResize="0"/>
          <p:nvPr/>
        </p:nvPicPr>
        <p:blipFill rotWithShape="1">
          <a:blip r:embed="rId7">
            <a:alphaModFix/>
          </a:blip>
          <a:srcRect/>
          <a:stretch/>
        </p:blipFill>
        <p:spPr>
          <a:xfrm>
            <a:off x="-4" y="0"/>
            <a:ext cx="3779500" cy="657844"/>
          </a:xfrm>
          <a:prstGeom prst="rect">
            <a:avLst/>
          </a:prstGeom>
          <a:noFill/>
          <a:ln>
            <a:noFill/>
          </a:ln>
        </p:spPr>
      </p:pic>
      <p:pic>
        <p:nvPicPr>
          <p:cNvPr id="304" name="Shape 304"/>
          <p:cNvPicPr preferRelativeResize="0"/>
          <p:nvPr/>
        </p:nvPicPr>
        <p:blipFill rotWithShape="1">
          <a:blip r:embed="rId8">
            <a:alphaModFix/>
          </a:blip>
          <a:srcRect/>
          <a:stretch/>
        </p:blipFill>
        <p:spPr>
          <a:xfrm rot="-591251">
            <a:off x="5102150" y="4912075"/>
            <a:ext cx="1987150" cy="1816825"/>
          </a:xfrm>
          <a:prstGeom prst="rect">
            <a:avLst/>
          </a:prstGeom>
          <a:noFill/>
          <a:ln>
            <a:noFill/>
          </a:ln>
        </p:spPr>
      </p:pic>
      <p:pic>
        <p:nvPicPr>
          <p:cNvPr id="305" name="Shape 305"/>
          <p:cNvPicPr preferRelativeResize="0"/>
          <p:nvPr/>
        </p:nvPicPr>
        <p:blipFill rotWithShape="1">
          <a:blip r:embed="rId9">
            <a:alphaModFix/>
          </a:blip>
          <a:srcRect/>
          <a:stretch/>
        </p:blipFill>
        <p:spPr>
          <a:xfrm rot="-534459">
            <a:off x="6814928" y="4988892"/>
            <a:ext cx="2047268" cy="1713866"/>
          </a:xfrm>
          <a:prstGeom prst="rect">
            <a:avLst/>
          </a:prstGeom>
          <a:noFill/>
          <a:ln>
            <a:noFill/>
          </a:ln>
        </p:spPr>
      </p:pic>
      <p:sp>
        <p:nvSpPr>
          <p:cNvPr id="306" name="Shape 306"/>
          <p:cNvSpPr txBox="1"/>
          <p:nvPr/>
        </p:nvSpPr>
        <p:spPr>
          <a:xfrm>
            <a:off x="601200" y="540000"/>
            <a:ext cx="8386354"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Experiencing birds and invertebrates</a:t>
            </a:r>
            <a:endParaRPr sz="3600" b="1" i="0" u="none" strike="noStrike" cap="none">
              <a:solidFill>
                <a:schemeClr val="accent1"/>
              </a:solidFill>
              <a:latin typeface="Arial"/>
              <a:ea typeface="Arial"/>
              <a:cs typeface="Arial"/>
              <a:sym typeface="Arial"/>
            </a:endParaRPr>
          </a:p>
        </p:txBody>
      </p:sp>
      <p:sp>
        <p:nvSpPr>
          <p:cNvPr id="307" name="Shape 307"/>
          <p:cNvSpPr txBox="1">
            <a:spLocks noGrp="1"/>
          </p:cNvSpPr>
          <p:nvPr>
            <p:ph type="body" idx="1"/>
          </p:nvPr>
        </p:nvSpPr>
        <p:spPr>
          <a:xfrm>
            <a:off x="4742823" y="1587500"/>
            <a:ext cx="3840479" cy="38989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2000"/>
              </a:spcBef>
              <a:spcAft>
                <a:spcPts val="0"/>
              </a:spcAft>
              <a:buClr>
                <a:srgbClr val="6FB7D7"/>
              </a:buClr>
              <a:buSzPts val="2420"/>
              <a:buFont typeface="Noto Sans Symbols"/>
              <a:buNone/>
            </a:pPr>
            <a:endParaRPr sz="2200" b="0" i="0" u="none" strike="noStrike" cap="none">
              <a:solidFill>
                <a:srgbClr val="595959"/>
              </a:solidFill>
              <a:latin typeface="Arial"/>
              <a:ea typeface="Arial"/>
              <a:cs typeface="Arial"/>
              <a:sym typeface="Arial"/>
            </a:endParaRPr>
          </a:p>
        </p:txBody>
      </p:sp>
      <p:sp>
        <p:nvSpPr>
          <p:cNvPr id="308" name="Shape 308"/>
          <p:cNvSpPr txBox="1"/>
          <p:nvPr/>
        </p:nvSpPr>
        <p:spPr>
          <a:xfrm>
            <a:off x="4956312" y="4045813"/>
            <a:ext cx="4289700" cy="262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1" i="0" u="none" strike="noStrike" cap="none">
                <a:solidFill>
                  <a:schemeClr val="dk1"/>
                </a:solidFill>
                <a:latin typeface="Arial"/>
                <a:ea typeface="Arial"/>
                <a:cs typeface="Arial"/>
                <a:sym typeface="Arial"/>
              </a:rPr>
              <a:t>Supporting SLH resources:</a:t>
            </a:r>
            <a:endParaRPr/>
          </a:p>
          <a:p>
            <a:pPr marL="0" marR="0" lvl="0" indent="0" algn="l" rtl="0">
              <a:lnSpc>
                <a:spcPct val="115000"/>
              </a:lnSpc>
              <a:spcBef>
                <a:spcPts val="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200" b="0" i="0" u="none" strike="noStrike" cap="none">
              <a:solidFill>
                <a:srgbClr val="595959"/>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15" name="Shape 315"/>
          <p:cNvPicPr preferRelativeResize="0"/>
          <p:nvPr/>
        </p:nvPicPr>
        <p:blipFill rotWithShape="1">
          <a:blip r:embed="rId5">
            <a:alphaModFix/>
          </a:blip>
          <a:srcRect/>
          <a:stretch/>
        </p:blipFill>
        <p:spPr>
          <a:xfrm>
            <a:off x="2243800" y="199000"/>
            <a:ext cx="4656400" cy="6459999"/>
          </a:xfrm>
          <a:prstGeom prst="rect">
            <a:avLst/>
          </a:prstGeom>
          <a:noFill/>
          <a:ln>
            <a:noFill/>
          </a:ln>
        </p:spPr>
      </p:pic>
      <p:pic>
        <p:nvPicPr>
          <p:cNvPr id="316" name="Shape 316"/>
          <p:cNvPicPr preferRelativeResize="0"/>
          <p:nvPr/>
        </p:nvPicPr>
        <p:blipFill rotWithShape="1">
          <a:blip r:embed="rId6">
            <a:alphaModFix/>
          </a:blip>
          <a:srcRect/>
          <a:stretch/>
        </p:blipFill>
        <p:spPr>
          <a:xfrm>
            <a:off x="2562450" y="1640950"/>
            <a:ext cx="4242400" cy="3873500"/>
          </a:xfrm>
          <a:prstGeom prst="rect">
            <a:avLst/>
          </a:prstGeom>
          <a:noFill/>
          <a:ln w="76200" cap="flat" cmpd="sng">
            <a:solidFill>
              <a:schemeClr val="dk2"/>
            </a:solidFill>
            <a:prstDash val="solid"/>
            <a:round/>
            <a:headEnd type="none" w="sm" len="sm"/>
            <a:tailEnd type="none" w="sm" len="sm"/>
          </a:ln>
        </p:spPr>
      </p:pic>
      <p:pic>
        <p:nvPicPr>
          <p:cNvPr id="317" name="Shape 317"/>
          <p:cNvPicPr preferRelativeResize="0"/>
          <p:nvPr/>
        </p:nvPicPr>
        <p:blipFill rotWithShape="1">
          <a:blip r:embed="rId7">
            <a:alphaModFix/>
          </a:blip>
          <a:srcRect/>
          <a:stretch/>
        </p:blipFill>
        <p:spPr>
          <a:xfrm>
            <a:off x="-4" y="0"/>
            <a:ext cx="3779500" cy="6578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4956312" y="4045813"/>
            <a:ext cx="4289700" cy="262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1" i="0" u="none" strike="noStrike" cap="none">
                <a:solidFill>
                  <a:schemeClr val="dk1"/>
                </a:solidFill>
                <a:latin typeface="Arial"/>
                <a:ea typeface="Arial"/>
                <a:cs typeface="Arial"/>
                <a:sym typeface="Arial"/>
              </a:rPr>
              <a:t>Supporting SLH resources:</a:t>
            </a:r>
            <a:endParaRPr sz="2400" b="1"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2420"/>
              <a:buFont typeface="Noto Sans Symbols"/>
              <a:buNone/>
            </a:pPr>
            <a:r>
              <a:rPr lang="en-AU" sz="2400" b="1" i="0" u="none" strike="noStrike" cap="none">
                <a:solidFill>
                  <a:srgbClr val="595959"/>
                </a:solidFill>
                <a:latin typeface="Arial"/>
                <a:ea typeface="Arial"/>
                <a:cs typeface="Arial"/>
                <a:sym typeface="Arial"/>
              </a:rPr>
              <a:t>PLD:</a:t>
            </a:r>
            <a:r>
              <a:rPr lang="en-AU" sz="2400" b="0" i="0" u="none" strike="noStrike" cap="none">
                <a:solidFill>
                  <a:srgbClr val="595959"/>
                </a:solidFill>
                <a:latin typeface="Arial"/>
                <a:ea typeface="Arial"/>
                <a:cs typeface="Arial"/>
                <a:sym typeface="Arial"/>
              </a:rPr>
              <a:t> Unit plan and literacy </a:t>
            </a: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200" b="0" i="0" u="none" strike="noStrike" cap="none">
              <a:solidFill>
                <a:srgbClr val="595959"/>
              </a:solidFill>
              <a:latin typeface="Arial"/>
              <a:ea typeface="Arial"/>
              <a:cs typeface="Arial"/>
              <a:sym typeface="Arial"/>
            </a:endParaRPr>
          </a:p>
        </p:txBody>
      </p:sp>
      <p:sp>
        <p:nvSpPr>
          <p:cNvPr id="324" name="Shape 324"/>
          <p:cNvSpPr txBox="1">
            <a:spLocks noGrp="1"/>
          </p:cNvSpPr>
          <p:nvPr>
            <p:ph type="body" idx="2"/>
          </p:nvPr>
        </p:nvSpPr>
        <p:spPr>
          <a:xfrm>
            <a:off x="625373" y="1440000"/>
            <a:ext cx="4445100" cy="40719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My experiences of birds</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Bird brained</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Bird watching</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Which birds have been here?</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Sensing birds</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Review green space inquiry </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Thinking about birds </a:t>
            </a:r>
            <a:endParaRPr sz="2400" b="0" i="0" u="none" strike="noStrike" cap="none">
              <a:solidFill>
                <a:srgbClr val="333333"/>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15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325" name="Shape 325"/>
          <p:cNvPicPr preferRelativeResize="0"/>
          <p:nvPr/>
        </p:nvPicPr>
        <p:blipFill rotWithShape="1">
          <a:blip r:embed="rId3">
            <a:alphaModFix/>
          </a:blip>
          <a:srcRect/>
          <a:stretch/>
        </p:blipFill>
        <p:spPr>
          <a:xfrm rot="651744">
            <a:off x="5140817" y="479617"/>
            <a:ext cx="2324417" cy="3283316"/>
          </a:xfrm>
          <a:prstGeom prst="rect">
            <a:avLst/>
          </a:prstGeom>
          <a:noFill/>
          <a:ln>
            <a:noFill/>
          </a:ln>
        </p:spPr>
      </p:pic>
      <p:pic>
        <p:nvPicPr>
          <p:cNvPr id="326" name="Shape 326"/>
          <p:cNvPicPr preferRelativeResize="0"/>
          <p:nvPr/>
        </p:nvPicPr>
        <p:blipFill rotWithShape="1">
          <a:blip r:embed="rId4">
            <a:alphaModFix/>
          </a:blip>
          <a:srcRect/>
          <a:stretch/>
        </p:blipFill>
        <p:spPr>
          <a:xfrm>
            <a:off x="-4" y="0"/>
            <a:ext cx="3779500" cy="657844"/>
          </a:xfrm>
          <a:prstGeom prst="rect">
            <a:avLst/>
          </a:prstGeom>
          <a:noFill/>
          <a:ln>
            <a:noFill/>
          </a:ln>
        </p:spPr>
      </p:pic>
      <p:sp>
        <p:nvSpPr>
          <p:cNvPr id="327" name="Shape 327"/>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6"/>
              </a:rPr>
              <a:t>enquiries@sciencelearn.org.nz</a:t>
            </a:r>
            <a:r>
              <a:rPr lang="en-AU" sz="1000" b="0" i="0" u="none" strike="noStrike" cap="none">
                <a:solidFill>
                  <a:schemeClr val="dk1"/>
                </a:solidFill>
                <a:latin typeface="Calibri"/>
                <a:ea typeface="Calibri"/>
                <a:cs typeface="Calibri"/>
                <a:sym typeface="Calibri"/>
              </a:rPr>
              <a:t> </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328" name="Shape 328"/>
          <p:cNvPicPr preferRelativeResize="0"/>
          <p:nvPr/>
        </p:nvPicPr>
        <p:blipFill rotWithShape="1">
          <a:blip r:embed="rId7">
            <a:alphaModFix/>
          </a:blip>
          <a:srcRect/>
          <a:stretch/>
        </p:blipFill>
        <p:spPr>
          <a:xfrm rot="-597301">
            <a:off x="5177227" y="5242002"/>
            <a:ext cx="1647749" cy="1378545"/>
          </a:xfrm>
          <a:prstGeom prst="rect">
            <a:avLst/>
          </a:prstGeom>
          <a:noFill/>
          <a:ln>
            <a:noFill/>
          </a:ln>
        </p:spPr>
      </p:pic>
      <p:pic>
        <p:nvPicPr>
          <p:cNvPr id="329" name="Shape 329"/>
          <p:cNvPicPr preferRelativeResize="0"/>
          <p:nvPr/>
        </p:nvPicPr>
        <p:blipFill rotWithShape="1">
          <a:blip r:embed="rId8">
            <a:alphaModFix/>
          </a:blip>
          <a:srcRect t="68404"/>
          <a:stretch/>
        </p:blipFill>
        <p:spPr>
          <a:xfrm rot="-696724">
            <a:off x="6610153" y="6122139"/>
            <a:ext cx="1709473" cy="431184"/>
          </a:xfrm>
          <a:prstGeom prst="rect">
            <a:avLst/>
          </a:prstGeom>
          <a:noFill/>
          <a:ln>
            <a:noFill/>
          </a:ln>
        </p:spPr>
      </p:pic>
      <p:sp>
        <p:nvSpPr>
          <p:cNvPr id="330" name="Shape 330"/>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Experiencing birds</a:t>
            </a:r>
            <a:endParaRPr sz="3600" b="1" i="0" u="none" strike="noStrike" cap="none">
              <a:solidFill>
                <a:schemeClr val="accent1"/>
              </a:solidFill>
              <a:latin typeface="Arial"/>
              <a:ea typeface="Arial"/>
              <a:cs typeface="Arial"/>
              <a:sym typeface="Arial"/>
            </a:endParaRPr>
          </a:p>
        </p:txBody>
      </p:sp>
      <p:pic>
        <p:nvPicPr>
          <p:cNvPr id="331" name="Shape 331"/>
          <p:cNvPicPr preferRelativeResize="0"/>
          <p:nvPr/>
        </p:nvPicPr>
        <p:blipFill>
          <a:blip r:embed="rId9">
            <a:alphaModFix/>
          </a:blip>
          <a:stretch>
            <a:fillRect/>
          </a:stretch>
        </p:blipFill>
        <p:spPr>
          <a:xfrm rot="-721317">
            <a:off x="6444197" y="5031750"/>
            <a:ext cx="1688681" cy="1125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38" name="Shape 338"/>
          <p:cNvPicPr preferRelativeResize="0"/>
          <p:nvPr/>
        </p:nvPicPr>
        <p:blipFill rotWithShape="1">
          <a:blip r:embed="rId5">
            <a:alphaModFix/>
          </a:blip>
          <a:srcRect t="9199" b="11698"/>
          <a:stretch/>
        </p:blipFill>
        <p:spPr>
          <a:xfrm>
            <a:off x="1039725" y="621125"/>
            <a:ext cx="7064551" cy="1794800"/>
          </a:xfrm>
          <a:prstGeom prst="rect">
            <a:avLst/>
          </a:prstGeom>
          <a:noFill/>
          <a:ln>
            <a:noFill/>
          </a:ln>
        </p:spPr>
      </p:pic>
      <p:pic>
        <p:nvPicPr>
          <p:cNvPr id="339" name="Shape 339"/>
          <p:cNvPicPr preferRelativeResize="0"/>
          <p:nvPr/>
        </p:nvPicPr>
        <p:blipFill rotWithShape="1">
          <a:blip r:embed="rId6">
            <a:alphaModFix/>
          </a:blip>
          <a:srcRect/>
          <a:stretch/>
        </p:blipFill>
        <p:spPr>
          <a:xfrm>
            <a:off x="4504172" y="3510901"/>
            <a:ext cx="4034778" cy="2748525"/>
          </a:xfrm>
          <a:prstGeom prst="rect">
            <a:avLst/>
          </a:prstGeom>
          <a:noFill/>
          <a:ln>
            <a:noFill/>
          </a:ln>
        </p:spPr>
      </p:pic>
      <p:sp>
        <p:nvSpPr>
          <p:cNvPr id="340" name="Shape 340"/>
          <p:cNvSpPr txBox="1"/>
          <p:nvPr/>
        </p:nvSpPr>
        <p:spPr>
          <a:xfrm>
            <a:off x="492450" y="2591575"/>
            <a:ext cx="8189700" cy="84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AU" sz="2400" b="0" i="0" u="none" strike="noStrike" cap="none">
                <a:solidFill>
                  <a:schemeClr val="dk1"/>
                </a:solidFill>
                <a:latin typeface="Arial"/>
                <a:ea typeface="Arial"/>
                <a:cs typeface="Arial"/>
                <a:sym typeface="Arial"/>
              </a:rPr>
              <a:t>This year’s survey: 30 June to 8 July 2018</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r>
              <a:rPr lang="en-AU" sz="2400" b="0" i="0" u="none" strike="noStrike" cap="none">
                <a:solidFill>
                  <a:schemeClr val="dk1"/>
                </a:solidFill>
                <a:latin typeface="Arial"/>
                <a:ea typeface="Arial"/>
                <a:cs typeface="Arial"/>
                <a:sym typeface="Arial"/>
              </a:rPr>
              <a:t>Guide and tally sheet available: </a:t>
            </a:r>
            <a:r>
              <a:rPr lang="en-AU" sz="2400" b="0" i="0" u="sng" strike="noStrike" cap="none">
                <a:solidFill>
                  <a:schemeClr val="hlink"/>
                </a:solidFill>
                <a:latin typeface="Arial"/>
                <a:ea typeface="Arial"/>
                <a:cs typeface="Arial"/>
                <a:sym typeface="Arial"/>
                <a:hlinkClick r:id="rId7"/>
              </a:rPr>
              <a:t>Garden Bird Survey</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chemeClr val="dk1"/>
              </a:solidFill>
              <a:latin typeface="Arial"/>
              <a:ea typeface="Arial"/>
              <a:cs typeface="Arial"/>
              <a:sym typeface="Arial"/>
            </a:endParaRPr>
          </a:p>
        </p:txBody>
      </p:sp>
      <p:pic>
        <p:nvPicPr>
          <p:cNvPr id="341" name="Shape 341"/>
          <p:cNvPicPr preferRelativeResize="0"/>
          <p:nvPr/>
        </p:nvPicPr>
        <p:blipFill rotWithShape="1">
          <a:blip r:embed="rId8">
            <a:alphaModFix/>
          </a:blip>
          <a:srcRect/>
          <a:stretch/>
        </p:blipFill>
        <p:spPr>
          <a:xfrm>
            <a:off x="793725" y="3588188"/>
            <a:ext cx="3288252" cy="2748525"/>
          </a:xfrm>
          <a:prstGeom prst="rect">
            <a:avLst/>
          </a:prstGeom>
          <a:noFill/>
          <a:ln>
            <a:noFill/>
          </a:ln>
        </p:spPr>
      </p:pic>
      <p:pic>
        <p:nvPicPr>
          <p:cNvPr id="342" name="Shape 342"/>
          <p:cNvPicPr preferRelativeResize="0"/>
          <p:nvPr/>
        </p:nvPicPr>
        <p:blipFill rotWithShape="1">
          <a:blip r:embed="rId9">
            <a:alphaModFix/>
          </a:blip>
          <a:srcRect/>
          <a:stretch/>
        </p:blipFill>
        <p:spPr>
          <a:xfrm>
            <a:off x="-4" y="0"/>
            <a:ext cx="3779500" cy="65784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sp>
        <p:nvSpPr>
          <p:cNvPr id="349" name="Shape 349"/>
          <p:cNvSpPr txBox="1">
            <a:spLocks noGrp="1"/>
          </p:cNvSpPr>
          <p:nvPr>
            <p:ph type="body" idx="2"/>
          </p:nvPr>
        </p:nvSpPr>
        <p:spPr>
          <a:xfrm>
            <a:off x="626400" y="1440000"/>
            <a:ext cx="4686041" cy="2423700"/>
          </a:xfrm>
          <a:prstGeom prst="rect">
            <a:avLst/>
          </a:prstGeom>
          <a:noFill/>
          <a:ln>
            <a:noFill/>
          </a:ln>
        </p:spPr>
        <p:txBody>
          <a:bodyPr spcFirstLastPara="1" wrap="square" lIns="91425" tIns="91425" rIns="91425" bIns="91425" anchor="t" anchorCtr="0">
            <a:noAutofit/>
          </a:bodyPr>
          <a:lstStyle/>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Invertebrate scavenger hunt</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Inside a compost bin</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Insect senses</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Grouping invertebrates</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Gathering data</a:t>
            </a:r>
            <a:endParaRPr sz="2400" b="0" i="0" u="none" strike="noStrike" cap="none">
              <a:solidFill>
                <a:srgbClr val="333333"/>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15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15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350" name="Shape 350"/>
          <p:cNvPicPr preferRelativeResize="0"/>
          <p:nvPr/>
        </p:nvPicPr>
        <p:blipFill rotWithShape="1">
          <a:blip r:embed="rId4">
            <a:alphaModFix/>
          </a:blip>
          <a:srcRect/>
          <a:stretch/>
        </p:blipFill>
        <p:spPr>
          <a:xfrm rot="615389">
            <a:off x="6610695" y="987532"/>
            <a:ext cx="2028182" cy="2773058"/>
          </a:xfrm>
          <a:prstGeom prst="rect">
            <a:avLst/>
          </a:prstGeom>
          <a:noFill/>
          <a:ln>
            <a:noFill/>
          </a:ln>
        </p:spPr>
      </p:pic>
      <p:pic>
        <p:nvPicPr>
          <p:cNvPr id="351" name="Shape 351"/>
          <p:cNvPicPr preferRelativeResize="0"/>
          <p:nvPr/>
        </p:nvPicPr>
        <p:blipFill rotWithShape="1">
          <a:blip r:embed="rId5">
            <a:alphaModFix/>
          </a:blip>
          <a:srcRect/>
          <a:stretch/>
        </p:blipFill>
        <p:spPr>
          <a:xfrm>
            <a:off x="-4" y="0"/>
            <a:ext cx="3779500" cy="657844"/>
          </a:xfrm>
          <a:prstGeom prst="rect">
            <a:avLst/>
          </a:prstGeom>
          <a:noFill/>
          <a:ln>
            <a:noFill/>
          </a:ln>
        </p:spPr>
      </p:pic>
      <p:pic>
        <p:nvPicPr>
          <p:cNvPr id="352" name="Shape 352"/>
          <p:cNvPicPr preferRelativeResize="0"/>
          <p:nvPr/>
        </p:nvPicPr>
        <p:blipFill rotWithShape="1">
          <a:blip r:embed="rId6">
            <a:alphaModFix/>
          </a:blip>
          <a:srcRect/>
          <a:stretch/>
        </p:blipFill>
        <p:spPr>
          <a:xfrm rot="-697605">
            <a:off x="5469234" y="5297375"/>
            <a:ext cx="1676156" cy="1406274"/>
          </a:xfrm>
          <a:prstGeom prst="rect">
            <a:avLst/>
          </a:prstGeom>
          <a:noFill/>
          <a:ln>
            <a:noFill/>
          </a:ln>
        </p:spPr>
      </p:pic>
      <p:pic>
        <p:nvPicPr>
          <p:cNvPr id="353" name="Shape 353"/>
          <p:cNvPicPr preferRelativeResize="0"/>
          <p:nvPr/>
        </p:nvPicPr>
        <p:blipFill rotWithShape="1">
          <a:blip r:embed="rId7">
            <a:alphaModFix/>
          </a:blip>
          <a:srcRect/>
          <a:stretch/>
        </p:blipFill>
        <p:spPr>
          <a:xfrm rot="-744677">
            <a:off x="6921299" y="5206451"/>
            <a:ext cx="1738905" cy="1481998"/>
          </a:xfrm>
          <a:prstGeom prst="rect">
            <a:avLst/>
          </a:prstGeom>
          <a:noFill/>
          <a:ln>
            <a:noFill/>
          </a:ln>
        </p:spPr>
      </p:pic>
      <p:sp>
        <p:nvSpPr>
          <p:cNvPr id="354" name="Shape 354"/>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Experiencing invertebrates</a:t>
            </a:r>
            <a:endParaRPr sz="3600" b="1" i="0" u="none" strike="noStrike" cap="none">
              <a:solidFill>
                <a:schemeClr val="accent1"/>
              </a:solidFill>
              <a:latin typeface="Arial"/>
              <a:ea typeface="Arial"/>
              <a:cs typeface="Arial"/>
              <a:sym typeface="Arial"/>
            </a:endParaRPr>
          </a:p>
        </p:txBody>
      </p:sp>
      <p:sp>
        <p:nvSpPr>
          <p:cNvPr id="355" name="Shape 355"/>
          <p:cNvSpPr txBox="1"/>
          <p:nvPr/>
        </p:nvSpPr>
        <p:spPr>
          <a:xfrm>
            <a:off x="4956300" y="3799650"/>
            <a:ext cx="3843000" cy="1413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1" i="0" u="none" strike="noStrike" cap="none">
                <a:solidFill>
                  <a:schemeClr val="dk1"/>
                </a:solidFill>
                <a:latin typeface="Arial"/>
                <a:ea typeface="Arial"/>
                <a:cs typeface="Arial"/>
                <a:sym typeface="Arial"/>
              </a:rPr>
              <a:t>Supporting SLH resources:</a:t>
            </a:r>
            <a:endParaRPr/>
          </a:p>
          <a:p>
            <a:pPr marL="0" marR="0" lvl="0" indent="0" algn="l" rtl="0">
              <a:lnSpc>
                <a:spcPct val="115000"/>
              </a:lnSpc>
              <a:spcBef>
                <a:spcPts val="0"/>
              </a:spcBef>
              <a:spcAft>
                <a:spcPts val="0"/>
              </a:spcAft>
              <a:buClr>
                <a:srgbClr val="6FB7D7"/>
              </a:buClr>
              <a:buSzPts val="2420"/>
              <a:buFont typeface="Noto Sans Symbols"/>
              <a:buNone/>
            </a:pPr>
            <a:r>
              <a:rPr lang="en-AU" sz="2400" b="0" i="0" u="none" strike="noStrike" cap="none">
                <a:solidFill>
                  <a:srgbClr val="595959"/>
                </a:solidFill>
                <a:latin typeface="Arial"/>
                <a:ea typeface="Arial"/>
                <a:cs typeface="Arial"/>
                <a:sym typeface="Arial"/>
              </a:rPr>
              <a:t>Insect activities</a:t>
            </a:r>
            <a:endParaRPr/>
          </a:p>
          <a:p>
            <a:pPr marL="0" lvl="0" indent="0" rtl="0">
              <a:spcBef>
                <a:spcPts val="2000"/>
              </a:spcBef>
              <a:spcAft>
                <a:spcPts val="0"/>
              </a:spcAft>
              <a:buClr>
                <a:srgbClr val="6FB7D7"/>
              </a:buClr>
              <a:buSzPts val="2420"/>
              <a:buFont typeface="Noto Sans Symbols"/>
              <a:buNone/>
            </a:pPr>
            <a:endParaRPr sz="2400">
              <a:solidFill>
                <a:srgbClr val="595959"/>
              </a:solidFill>
            </a:endParaRPr>
          </a:p>
          <a:p>
            <a:pPr marL="0" marR="0" lvl="0" indent="0" algn="l" rtl="0">
              <a:lnSpc>
                <a:spcPct val="115000"/>
              </a:lnSpc>
              <a:spcBef>
                <a:spcPts val="0"/>
              </a:spcBef>
              <a:spcAft>
                <a:spcPts val="0"/>
              </a:spcAft>
              <a:buClr>
                <a:srgbClr val="6FB7D7"/>
              </a:buClr>
              <a:buSzPts val="2420"/>
              <a:buFont typeface="Noto Sans Symbols"/>
              <a:buNone/>
            </a:pPr>
            <a:endParaRPr sz="2400">
              <a:solidFill>
                <a:srgbClr val="595959"/>
              </a:solidFill>
            </a:endParaRPr>
          </a:p>
          <a:p>
            <a:pPr marL="0" marR="0" lvl="0" indent="0" algn="l" rtl="0">
              <a:lnSpc>
                <a:spcPct val="100000"/>
              </a:lnSpc>
              <a:spcBef>
                <a:spcPts val="2000"/>
              </a:spcBef>
              <a:spcAft>
                <a:spcPts val="0"/>
              </a:spcAft>
              <a:buClr>
                <a:srgbClr val="6FB7D7"/>
              </a:buClr>
              <a:buSzPts val="242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2420"/>
              <a:buFont typeface="Noto Sans Symbols"/>
              <a:buNone/>
            </a:pPr>
            <a:endParaRPr sz="2200" b="0" i="0" u="none" strike="noStrike" cap="none">
              <a:solidFill>
                <a:srgbClr val="595959"/>
              </a:solidFill>
              <a:latin typeface="Arial"/>
              <a:ea typeface="Arial"/>
              <a:cs typeface="Arial"/>
              <a:sym typeface="Arial"/>
            </a:endParaRPr>
          </a:p>
        </p:txBody>
      </p:sp>
      <p:pic>
        <p:nvPicPr>
          <p:cNvPr id="356" name="Shape 356"/>
          <p:cNvPicPr preferRelativeResize="0"/>
          <p:nvPr/>
        </p:nvPicPr>
        <p:blipFill rotWithShape="1">
          <a:blip r:embed="rId8">
            <a:alphaModFix/>
          </a:blip>
          <a:srcRect t="13337"/>
          <a:stretch/>
        </p:blipFill>
        <p:spPr>
          <a:xfrm>
            <a:off x="1265451" y="3799650"/>
            <a:ext cx="2796824" cy="2423700"/>
          </a:xfrm>
          <a:prstGeom prst="rect">
            <a:avLst/>
          </a:prstGeom>
          <a:noFill/>
          <a:ln>
            <a:noFill/>
          </a:ln>
        </p:spPr>
      </p:pic>
      <p:sp>
        <p:nvSpPr>
          <p:cNvPr id="357" name="Shape 357"/>
          <p:cNvSpPr txBox="1"/>
          <p:nvPr/>
        </p:nvSpPr>
        <p:spPr>
          <a:xfrm rot="-5400000">
            <a:off x="340950" y="5125750"/>
            <a:ext cx="1712400" cy="523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AU" sz="1000"/>
              <a:t>Dawson Primary School </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235950" y="208700"/>
            <a:ext cx="4128600" cy="76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AU"/>
              <a:t>Index</a:t>
            </a:r>
            <a:endParaRPr/>
          </a:p>
        </p:txBody>
      </p:sp>
      <p:graphicFrame>
        <p:nvGraphicFramePr>
          <p:cNvPr id="51" name="Shape 51"/>
          <p:cNvGraphicFramePr/>
          <p:nvPr/>
        </p:nvGraphicFramePr>
        <p:xfrm>
          <a:off x="235950" y="1103625"/>
          <a:ext cx="3000000" cy="3000000"/>
        </p:xfrm>
        <a:graphic>
          <a:graphicData uri="http://schemas.openxmlformats.org/drawingml/2006/table">
            <a:tbl>
              <a:tblPr>
                <a:noFill/>
                <a:tableStyleId>{8B6D65BD-911C-46B0-8435-4DAFDE2D6265}</a:tableStyleId>
              </a:tblPr>
              <a:tblGrid>
                <a:gridCol w="5711175">
                  <a:extLst>
                    <a:ext uri="{9D8B030D-6E8A-4147-A177-3AD203B41FA5}">
                      <a16:colId xmlns:a16="http://schemas.microsoft.com/office/drawing/2014/main" val="20000"/>
                    </a:ext>
                  </a:extLst>
                </a:gridCol>
                <a:gridCol w="1670400">
                  <a:extLst>
                    <a:ext uri="{9D8B030D-6E8A-4147-A177-3AD203B41FA5}">
                      <a16:colId xmlns:a16="http://schemas.microsoft.com/office/drawing/2014/main" val="20001"/>
                    </a:ext>
                  </a:extLst>
                </a:gridCol>
                <a:gridCol w="975075">
                  <a:extLst>
                    <a:ext uri="{9D8B030D-6E8A-4147-A177-3AD203B41FA5}">
                      <a16:colId xmlns:a16="http://schemas.microsoft.com/office/drawing/2014/main" val="20002"/>
                    </a:ext>
                  </a:extLst>
                </a:gridCol>
              </a:tblGrid>
              <a:tr h="882550">
                <a:tc>
                  <a:txBody>
                    <a:bodyPr/>
                    <a:lstStyle/>
                    <a:p>
                      <a:pPr marL="0" lvl="0" indent="0" rtl="0">
                        <a:spcBef>
                          <a:spcPts val="0"/>
                        </a:spcBef>
                        <a:spcAft>
                          <a:spcPts val="0"/>
                        </a:spcAft>
                        <a:buNone/>
                      </a:pPr>
                      <a:r>
                        <a:rPr lang="en-AU" b="1"/>
                        <a:t>Topic</a:t>
                      </a:r>
                      <a:endParaRPr b="1"/>
                    </a:p>
                  </a:txBody>
                  <a:tcPr marL="91425" marR="91425" marT="91425" marB="91425"/>
                </a:tc>
                <a:tc>
                  <a:txBody>
                    <a:bodyPr/>
                    <a:lstStyle/>
                    <a:p>
                      <a:pPr marL="0" lvl="0" indent="0" rtl="0">
                        <a:spcBef>
                          <a:spcPts val="0"/>
                        </a:spcBef>
                        <a:spcAft>
                          <a:spcPts val="0"/>
                        </a:spcAft>
                        <a:buNone/>
                      </a:pPr>
                      <a:r>
                        <a:rPr lang="en-AU" b="1"/>
                        <a:t>PowerPoint slide number(s )</a:t>
                      </a:r>
                      <a:endParaRPr b="1"/>
                    </a:p>
                  </a:txBody>
                  <a:tcPr marL="91425" marR="91425" marT="91425" marB="91425"/>
                </a:tc>
                <a:tc>
                  <a:txBody>
                    <a:bodyPr/>
                    <a:lstStyle/>
                    <a:p>
                      <a:pPr marL="0" lvl="0" indent="0" rtl="0">
                        <a:spcBef>
                          <a:spcPts val="0"/>
                        </a:spcBef>
                        <a:spcAft>
                          <a:spcPts val="0"/>
                        </a:spcAft>
                        <a:buNone/>
                      </a:pPr>
                      <a:r>
                        <a:rPr lang="en-AU" b="1"/>
                        <a:t>Video timecode</a:t>
                      </a:r>
                      <a:endParaRPr b="1"/>
                    </a:p>
                  </a:txBody>
                  <a:tcPr marL="91425" marR="91425" marT="91425" marB="91425"/>
                </a:tc>
                <a:extLst>
                  <a:ext uri="{0D108BD9-81ED-4DB2-BD59-A6C34878D82A}">
                    <a16:rowId xmlns:a16="http://schemas.microsoft.com/office/drawing/2014/main" val="10000"/>
                  </a:ext>
                </a:extLst>
              </a:tr>
              <a:tr h="664800">
                <a:tc>
                  <a:txBody>
                    <a:bodyPr/>
                    <a:lstStyle/>
                    <a:p>
                      <a:pPr marL="0" lvl="0" indent="0" rtl="0">
                        <a:spcBef>
                          <a:spcPts val="0"/>
                        </a:spcBef>
                        <a:spcAft>
                          <a:spcPts val="0"/>
                        </a:spcAft>
                        <a:buNone/>
                      </a:pPr>
                      <a:r>
                        <a:rPr lang="en-AU"/>
                        <a:t>Inquiry</a:t>
                      </a:r>
                      <a:endParaRPr/>
                    </a:p>
                  </a:txBody>
                  <a:tcPr marL="91425" marR="91425" marT="91425" marB="91425"/>
                </a:tc>
                <a:tc>
                  <a:txBody>
                    <a:bodyPr/>
                    <a:lstStyle/>
                    <a:p>
                      <a:pPr marL="0" lvl="0" indent="0" algn="r" rtl="0">
                        <a:lnSpc>
                          <a:spcPct val="115000"/>
                        </a:lnSpc>
                        <a:spcBef>
                          <a:spcPts val="0"/>
                        </a:spcBef>
                        <a:spcAft>
                          <a:spcPts val="0"/>
                        </a:spcAft>
                        <a:buNone/>
                      </a:pPr>
                      <a:r>
                        <a:rPr lang="en-AU"/>
                        <a:t>19–20</a:t>
                      </a:r>
                      <a:endParaRPr/>
                    </a:p>
                  </a:txBody>
                  <a:tcPr marL="91425" marR="91425" marT="91425" marB="91425"/>
                </a:tc>
                <a:tc>
                  <a:txBody>
                    <a:bodyPr/>
                    <a:lstStyle/>
                    <a:p>
                      <a:pPr marL="0" lvl="0" indent="0" algn="r" rtl="0">
                        <a:lnSpc>
                          <a:spcPct val="115000"/>
                        </a:lnSpc>
                        <a:spcBef>
                          <a:spcPts val="0"/>
                        </a:spcBef>
                        <a:spcAft>
                          <a:spcPts val="0"/>
                        </a:spcAft>
                        <a:buNone/>
                      </a:pPr>
                      <a:r>
                        <a:rPr lang="en-AU"/>
                        <a:t>14:20</a:t>
                      </a:r>
                      <a:endParaRPr/>
                    </a:p>
                  </a:txBody>
                  <a:tcPr marL="91425" marR="91425" marT="91425" marB="91425"/>
                </a:tc>
                <a:extLst>
                  <a:ext uri="{0D108BD9-81ED-4DB2-BD59-A6C34878D82A}">
                    <a16:rowId xmlns:a16="http://schemas.microsoft.com/office/drawing/2014/main" val="10001"/>
                  </a:ext>
                </a:extLst>
              </a:tr>
              <a:tr h="664800">
                <a:tc>
                  <a:txBody>
                    <a:bodyPr/>
                    <a:lstStyle/>
                    <a:p>
                      <a:pPr marL="0" lvl="0" indent="0" rtl="0">
                        <a:spcBef>
                          <a:spcPts val="0"/>
                        </a:spcBef>
                        <a:spcAft>
                          <a:spcPts val="0"/>
                        </a:spcAft>
                        <a:buNone/>
                      </a:pPr>
                      <a:r>
                        <a:rPr lang="en-AU"/>
                        <a:t>Health and safety</a:t>
                      </a:r>
                      <a:endParaRPr/>
                    </a:p>
                  </a:txBody>
                  <a:tcPr marL="91425" marR="91425" marT="91425" marB="91425"/>
                </a:tc>
                <a:tc>
                  <a:txBody>
                    <a:bodyPr/>
                    <a:lstStyle/>
                    <a:p>
                      <a:pPr marL="0" lvl="0" indent="0" algn="r" rtl="0">
                        <a:lnSpc>
                          <a:spcPct val="115000"/>
                        </a:lnSpc>
                        <a:spcBef>
                          <a:spcPts val="0"/>
                        </a:spcBef>
                        <a:spcAft>
                          <a:spcPts val="0"/>
                        </a:spcAft>
                        <a:buNone/>
                      </a:pPr>
                      <a:r>
                        <a:rPr lang="en-AU"/>
                        <a:t>21</a:t>
                      </a:r>
                      <a:endParaRPr/>
                    </a:p>
                  </a:txBody>
                  <a:tcPr marL="91425" marR="91425" marT="91425" marB="91425"/>
                </a:tc>
                <a:tc>
                  <a:txBody>
                    <a:bodyPr/>
                    <a:lstStyle/>
                    <a:p>
                      <a:pPr marL="0" lvl="0" indent="0" algn="r" rtl="0">
                        <a:lnSpc>
                          <a:spcPct val="115000"/>
                        </a:lnSpc>
                        <a:spcBef>
                          <a:spcPts val="0"/>
                        </a:spcBef>
                        <a:spcAft>
                          <a:spcPts val="0"/>
                        </a:spcAft>
                        <a:buNone/>
                      </a:pPr>
                      <a:r>
                        <a:rPr lang="en-AU"/>
                        <a:t>17:01</a:t>
                      </a:r>
                      <a:endParaRPr/>
                    </a:p>
                  </a:txBody>
                  <a:tcPr marL="91425" marR="91425" marT="91425" marB="91425"/>
                </a:tc>
                <a:extLst>
                  <a:ext uri="{0D108BD9-81ED-4DB2-BD59-A6C34878D82A}">
                    <a16:rowId xmlns:a16="http://schemas.microsoft.com/office/drawing/2014/main" val="10002"/>
                  </a:ext>
                </a:extLst>
              </a:tr>
              <a:tr h="664800">
                <a:tc>
                  <a:txBody>
                    <a:bodyPr/>
                    <a:lstStyle/>
                    <a:p>
                      <a:pPr marL="0" lvl="0" indent="0" rtl="0">
                        <a:spcBef>
                          <a:spcPts val="0"/>
                        </a:spcBef>
                        <a:spcAft>
                          <a:spcPts val="0"/>
                        </a:spcAft>
                        <a:buNone/>
                      </a:pPr>
                      <a:r>
                        <a:rPr lang="en-AU"/>
                        <a:t>Exploring your environment activities</a:t>
                      </a:r>
                      <a:endParaRPr/>
                    </a:p>
                  </a:txBody>
                  <a:tcPr marL="91425" marR="91425" marT="91425" marB="91425"/>
                </a:tc>
                <a:tc>
                  <a:txBody>
                    <a:bodyPr/>
                    <a:lstStyle/>
                    <a:p>
                      <a:pPr marL="0" lvl="0" indent="0" algn="r" rtl="0">
                        <a:lnSpc>
                          <a:spcPct val="115000"/>
                        </a:lnSpc>
                        <a:spcBef>
                          <a:spcPts val="0"/>
                        </a:spcBef>
                        <a:spcAft>
                          <a:spcPts val="0"/>
                        </a:spcAft>
                        <a:buNone/>
                      </a:pPr>
                      <a:r>
                        <a:rPr lang="en-AU"/>
                        <a:t>22–24</a:t>
                      </a:r>
                      <a:endParaRPr/>
                    </a:p>
                  </a:txBody>
                  <a:tcPr marL="91425" marR="91425" marT="91425" marB="91425"/>
                </a:tc>
                <a:tc>
                  <a:txBody>
                    <a:bodyPr/>
                    <a:lstStyle/>
                    <a:p>
                      <a:pPr marL="0" lvl="0" indent="0" algn="r" rtl="0">
                        <a:lnSpc>
                          <a:spcPct val="115000"/>
                        </a:lnSpc>
                        <a:spcBef>
                          <a:spcPts val="0"/>
                        </a:spcBef>
                        <a:spcAft>
                          <a:spcPts val="0"/>
                        </a:spcAft>
                        <a:buNone/>
                      </a:pPr>
                      <a:r>
                        <a:rPr lang="en-AU"/>
                        <a:t>18:57</a:t>
                      </a:r>
                      <a:endParaRPr/>
                    </a:p>
                  </a:txBody>
                  <a:tcPr marL="91425" marR="91425" marT="91425" marB="91425"/>
                </a:tc>
                <a:extLst>
                  <a:ext uri="{0D108BD9-81ED-4DB2-BD59-A6C34878D82A}">
                    <a16:rowId xmlns:a16="http://schemas.microsoft.com/office/drawing/2014/main" val="10003"/>
                  </a:ext>
                </a:extLst>
              </a:tr>
              <a:tr h="664800">
                <a:tc>
                  <a:txBody>
                    <a:bodyPr/>
                    <a:lstStyle/>
                    <a:p>
                      <a:pPr marL="0" lvl="0" indent="0" rtl="0">
                        <a:spcBef>
                          <a:spcPts val="0"/>
                        </a:spcBef>
                        <a:spcAft>
                          <a:spcPts val="0"/>
                        </a:spcAft>
                        <a:buNone/>
                      </a:pPr>
                      <a:r>
                        <a:rPr lang="en-AU"/>
                        <a:t>Experiencing birds and invertebrates activities</a:t>
                      </a:r>
                      <a:endParaRPr/>
                    </a:p>
                  </a:txBody>
                  <a:tcPr marL="91425" marR="91425" marT="91425" marB="91425"/>
                </a:tc>
                <a:tc>
                  <a:txBody>
                    <a:bodyPr/>
                    <a:lstStyle/>
                    <a:p>
                      <a:pPr marL="0" lvl="0" indent="0" algn="r" rtl="0">
                        <a:lnSpc>
                          <a:spcPct val="115000"/>
                        </a:lnSpc>
                        <a:spcBef>
                          <a:spcPts val="0"/>
                        </a:spcBef>
                        <a:spcAft>
                          <a:spcPts val="0"/>
                        </a:spcAft>
                        <a:buNone/>
                      </a:pPr>
                      <a:r>
                        <a:rPr lang="en-AU"/>
                        <a:t>25–30</a:t>
                      </a:r>
                      <a:endParaRPr/>
                    </a:p>
                  </a:txBody>
                  <a:tcPr marL="91425" marR="91425" marT="91425" marB="91425"/>
                </a:tc>
                <a:tc>
                  <a:txBody>
                    <a:bodyPr/>
                    <a:lstStyle/>
                    <a:p>
                      <a:pPr marL="0" lvl="0" indent="0" algn="r" rtl="0">
                        <a:lnSpc>
                          <a:spcPct val="115000"/>
                        </a:lnSpc>
                        <a:spcBef>
                          <a:spcPts val="0"/>
                        </a:spcBef>
                        <a:spcAft>
                          <a:spcPts val="0"/>
                        </a:spcAft>
                        <a:buNone/>
                      </a:pPr>
                      <a:r>
                        <a:rPr lang="en-AU"/>
                        <a:t>24:50</a:t>
                      </a:r>
                      <a:endParaRPr/>
                    </a:p>
                  </a:txBody>
                  <a:tcPr marL="91425" marR="91425" marT="91425" marB="91425"/>
                </a:tc>
                <a:extLst>
                  <a:ext uri="{0D108BD9-81ED-4DB2-BD59-A6C34878D82A}">
                    <a16:rowId xmlns:a16="http://schemas.microsoft.com/office/drawing/2014/main" val="10004"/>
                  </a:ext>
                </a:extLst>
              </a:tr>
              <a:tr h="664800">
                <a:tc>
                  <a:txBody>
                    <a:bodyPr/>
                    <a:lstStyle/>
                    <a:p>
                      <a:pPr marL="0" lvl="0" indent="0" rtl="0">
                        <a:spcBef>
                          <a:spcPts val="0"/>
                        </a:spcBef>
                        <a:spcAft>
                          <a:spcPts val="0"/>
                        </a:spcAft>
                        <a:buNone/>
                      </a:pPr>
                      <a:r>
                        <a:rPr lang="en-AU"/>
                        <a:t>Citizen science links</a:t>
                      </a:r>
                      <a:endParaRPr/>
                    </a:p>
                  </a:txBody>
                  <a:tcPr marL="91425" marR="91425" marT="91425" marB="91425"/>
                </a:tc>
                <a:tc>
                  <a:txBody>
                    <a:bodyPr/>
                    <a:lstStyle/>
                    <a:p>
                      <a:pPr marL="0" lvl="0" indent="0" algn="r" rtl="0">
                        <a:lnSpc>
                          <a:spcPct val="115000"/>
                        </a:lnSpc>
                        <a:spcBef>
                          <a:spcPts val="0"/>
                        </a:spcBef>
                        <a:spcAft>
                          <a:spcPts val="0"/>
                        </a:spcAft>
                        <a:buNone/>
                      </a:pPr>
                      <a:r>
                        <a:rPr lang="en-AU"/>
                        <a:t>31</a:t>
                      </a:r>
                      <a:endParaRPr/>
                    </a:p>
                  </a:txBody>
                  <a:tcPr marL="91425" marR="91425" marT="91425" marB="91425"/>
                </a:tc>
                <a:tc>
                  <a:txBody>
                    <a:bodyPr/>
                    <a:lstStyle/>
                    <a:p>
                      <a:pPr marL="0" lvl="0" indent="0" algn="r" rtl="0">
                        <a:lnSpc>
                          <a:spcPct val="115000"/>
                        </a:lnSpc>
                        <a:spcBef>
                          <a:spcPts val="0"/>
                        </a:spcBef>
                        <a:spcAft>
                          <a:spcPts val="0"/>
                        </a:spcAft>
                        <a:buNone/>
                      </a:pPr>
                      <a:r>
                        <a:rPr lang="en-AU"/>
                        <a:t>33:32</a:t>
                      </a:r>
                      <a:endParaRPr/>
                    </a:p>
                  </a:txBody>
                  <a:tcPr marL="91425" marR="91425" marT="91425" marB="91425"/>
                </a:tc>
                <a:extLst>
                  <a:ext uri="{0D108BD9-81ED-4DB2-BD59-A6C34878D82A}">
                    <a16:rowId xmlns:a16="http://schemas.microsoft.com/office/drawing/2014/main" val="10005"/>
                  </a:ext>
                </a:extLst>
              </a:tr>
              <a:tr h="664800">
                <a:tc>
                  <a:txBody>
                    <a:bodyPr/>
                    <a:lstStyle/>
                    <a:p>
                      <a:pPr marL="0" lvl="0" indent="0" rtl="0">
                        <a:spcBef>
                          <a:spcPts val="0"/>
                        </a:spcBef>
                        <a:spcAft>
                          <a:spcPts val="0"/>
                        </a:spcAft>
                        <a:buNone/>
                      </a:pPr>
                      <a:r>
                        <a:rPr lang="en-AU"/>
                        <a:t>DOC and SLH links, thanks</a:t>
                      </a:r>
                      <a:endParaRPr/>
                    </a:p>
                  </a:txBody>
                  <a:tcPr marL="91425" marR="91425" marT="91425" marB="91425"/>
                </a:tc>
                <a:tc>
                  <a:txBody>
                    <a:bodyPr/>
                    <a:lstStyle/>
                    <a:p>
                      <a:pPr marL="0" lvl="0" indent="0" algn="r" rtl="0">
                        <a:lnSpc>
                          <a:spcPct val="115000"/>
                        </a:lnSpc>
                        <a:spcBef>
                          <a:spcPts val="0"/>
                        </a:spcBef>
                        <a:spcAft>
                          <a:spcPts val="0"/>
                        </a:spcAft>
                        <a:buNone/>
                      </a:pPr>
                      <a:r>
                        <a:rPr lang="en-AU"/>
                        <a:t>32-33</a:t>
                      </a:r>
                      <a:endParaRPr/>
                    </a:p>
                  </a:txBody>
                  <a:tcPr marL="91425" marR="91425" marT="91425" marB="91425"/>
                </a:tc>
                <a:tc>
                  <a:txBody>
                    <a:bodyPr/>
                    <a:lstStyle/>
                    <a:p>
                      <a:pPr marL="0" lvl="0" indent="0" algn="r" rtl="0">
                        <a:lnSpc>
                          <a:spcPct val="115000"/>
                        </a:lnSpc>
                        <a:spcBef>
                          <a:spcPts val="0"/>
                        </a:spcBef>
                        <a:spcAft>
                          <a:spcPts val="0"/>
                        </a:spcAft>
                        <a:buNone/>
                      </a:pPr>
                      <a:r>
                        <a:rPr lang="en-AU"/>
                        <a:t>36:13</a:t>
                      </a:r>
                      <a:endParaRPr/>
                    </a:p>
                  </a:txBody>
                  <a:tcPr marL="91425" marR="91425" marT="91425" marB="91425"/>
                </a:tc>
                <a:extLst>
                  <a:ext uri="{0D108BD9-81ED-4DB2-BD59-A6C34878D82A}">
                    <a16:rowId xmlns:a16="http://schemas.microsoft.com/office/drawing/2014/main" val="10006"/>
                  </a:ext>
                </a:extLst>
              </a:tr>
            </a:tbl>
          </a:graphicData>
        </a:graphic>
      </p:graphicFrame>
      <p:sp>
        <p:nvSpPr>
          <p:cNvPr id="52" name="Shape 52"/>
          <p:cNvSpPr txBox="1"/>
          <p:nvPr/>
        </p:nvSpPr>
        <p:spPr>
          <a:xfrm>
            <a:off x="170100" y="6375425"/>
            <a:ext cx="8973900" cy="408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AU" sz="1000">
                <a:solidFill>
                  <a:schemeClr val="accent2"/>
                </a:solidFill>
                <a:latin typeface="Verdana"/>
                <a:ea typeface="Verdana"/>
                <a:cs typeface="Verdana"/>
                <a:sym typeface="Verdana"/>
              </a:rPr>
              <a:t>© Copyright. University of Waikato. All Rights Reserved | </a:t>
            </a:r>
            <a:r>
              <a:rPr lang="en-AU" sz="1000" u="sng">
                <a:solidFill>
                  <a:schemeClr val="hlink"/>
                </a:solidFill>
                <a:latin typeface="Verdana"/>
                <a:ea typeface="Verdana"/>
                <a:cs typeface="Verdana"/>
                <a:sym typeface="Verdana"/>
                <a:hlinkClick r:id="rId3"/>
              </a:rPr>
              <a:t>www.sciencelearn.org.nz</a:t>
            </a:r>
            <a:endParaRPr>
              <a:solidFill>
                <a:schemeClr val="dk1"/>
              </a:solidFill>
            </a:endParaRPr>
          </a:p>
          <a:p>
            <a:pPr marL="0" lvl="0" indent="0" rtl="0">
              <a:spcBef>
                <a:spcPts val="0"/>
              </a:spcBef>
              <a:spcAft>
                <a:spcPts val="0"/>
              </a:spcAft>
              <a:buNone/>
            </a:pPr>
            <a:r>
              <a:rPr lang="en-AU" sz="1000">
                <a:solidFill>
                  <a:schemeClr val="dk1"/>
                </a:solidFill>
                <a:latin typeface="Calibri"/>
                <a:ea typeface="Calibri"/>
                <a:cs typeface="Calibri"/>
                <a:sym typeface="Calibri"/>
              </a:rPr>
              <a:t>All images are copyrighted. For further information, please refer to enquiries@sciencelearn.org.nz</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a:t>
            </a:r>
            <a:r>
              <a:rPr lang="en-AU" sz="1000" b="0" i="0" u="sng" strike="noStrike" cap="none">
                <a:solidFill>
                  <a:schemeClr val="hlink"/>
                </a:solidFill>
                <a:latin typeface="Calibri"/>
                <a:ea typeface="Calibri"/>
                <a:cs typeface="Calibri"/>
                <a:sym typeface="Calibri"/>
                <a:hlinkClick r:id="rId4"/>
              </a:rPr>
              <a:t>enquiries@sciencelearn.org.nz</a:t>
            </a:r>
            <a:r>
              <a:rPr lang="en-AU" sz="1000" b="0" i="0" u="none" strike="noStrike" cap="none">
                <a:solidFill>
                  <a:schemeClr val="dk1"/>
                </a:solidFill>
                <a:latin typeface="Calibri"/>
                <a:ea typeface="Calibri"/>
                <a:cs typeface="Calibri"/>
                <a:sym typeface="Calibri"/>
              </a:rPr>
              <a:t> </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364" name="Shape 364"/>
          <p:cNvPicPr preferRelativeResize="0"/>
          <p:nvPr/>
        </p:nvPicPr>
        <p:blipFill rotWithShape="1">
          <a:blip r:embed="rId5">
            <a:alphaModFix/>
          </a:blip>
          <a:srcRect/>
          <a:stretch/>
        </p:blipFill>
        <p:spPr>
          <a:xfrm>
            <a:off x="2243800" y="199000"/>
            <a:ext cx="4656400" cy="6459999"/>
          </a:xfrm>
          <a:prstGeom prst="rect">
            <a:avLst/>
          </a:prstGeom>
          <a:noFill/>
          <a:ln>
            <a:noFill/>
          </a:ln>
        </p:spPr>
      </p:pic>
      <p:pic>
        <p:nvPicPr>
          <p:cNvPr id="365" name="Shape 365"/>
          <p:cNvPicPr preferRelativeResize="0"/>
          <p:nvPr/>
        </p:nvPicPr>
        <p:blipFill rotWithShape="1">
          <a:blip r:embed="rId6">
            <a:alphaModFix/>
          </a:blip>
          <a:srcRect/>
          <a:stretch/>
        </p:blipFill>
        <p:spPr>
          <a:xfrm>
            <a:off x="2078590" y="1417674"/>
            <a:ext cx="4986825" cy="4207625"/>
          </a:xfrm>
          <a:prstGeom prst="rect">
            <a:avLst/>
          </a:prstGeom>
          <a:noFill/>
          <a:ln w="76200" cap="flat" cmpd="sng">
            <a:solidFill>
              <a:schemeClr val="dk2"/>
            </a:solidFill>
            <a:prstDash val="solid"/>
            <a:round/>
            <a:headEnd type="none" w="sm" len="sm"/>
            <a:tailEnd type="none" w="sm" len="sm"/>
          </a:ln>
        </p:spPr>
      </p:pic>
      <p:pic>
        <p:nvPicPr>
          <p:cNvPr id="366" name="Shape 366"/>
          <p:cNvPicPr preferRelativeResize="0"/>
          <p:nvPr/>
        </p:nvPicPr>
        <p:blipFill rotWithShape="1">
          <a:blip r:embed="rId7">
            <a:alphaModFix/>
          </a:blip>
          <a:srcRect/>
          <a:stretch/>
        </p:blipFill>
        <p:spPr>
          <a:xfrm>
            <a:off x="-4" y="0"/>
            <a:ext cx="3779500" cy="65784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a:blip r:embed="rId3">
            <a:alphaModFix/>
          </a:blip>
          <a:stretch>
            <a:fillRect/>
          </a:stretch>
        </p:blipFill>
        <p:spPr>
          <a:xfrm>
            <a:off x="685050" y="2359849"/>
            <a:ext cx="5530500" cy="3107860"/>
          </a:xfrm>
          <a:prstGeom prst="rect">
            <a:avLst/>
          </a:prstGeom>
          <a:noFill/>
          <a:ln>
            <a:noFill/>
          </a:ln>
        </p:spPr>
      </p:pic>
      <p:sp>
        <p:nvSpPr>
          <p:cNvPr id="373" name="Shape 373"/>
          <p:cNvSpPr txBox="1">
            <a:spLocks noGrp="1"/>
          </p:cNvSpPr>
          <p:nvPr>
            <p:ph type="body" idx="2"/>
          </p:nvPr>
        </p:nvSpPr>
        <p:spPr>
          <a:xfrm>
            <a:off x="602400" y="1575816"/>
            <a:ext cx="6087900" cy="969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Opportunities to share knowledge and data</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p:txBody>
      </p:sp>
      <p:pic>
        <p:nvPicPr>
          <p:cNvPr id="374" name="Shape 374"/>
          <p:cNvPicPr preferRelativeResize="0"/>
          <p:nvPr/>
        </p:nvPicPr>
        <p:blipFill rotWithShape="1">
          <a:blip r:embed="rId4">
            <a:alphaModFix/>
          </a:blip>
          <a:srcRect/>
          <a:stretch/>
        </p:blipFill>
        <p:spPr>
          <a:xfrm>
            <a:off x="-4" y="0"/>
            <a:ext cx="3779500" cy="657844"/>
          </a:xfrm>
          <a:prstGeom prst="rect">
            <a:avLst/>
          </a:prstGeom>
          <a:noFill/>
          <a:ln>
            <a:noFill/>
          </a:ln>
        </p:spPr>
      </p:pic>
      <p:sp>
        <p:nvSpPr>
          <p:cNvPr id="375" name="Shape 375"/>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800" b="0" i="0" u="none" strike="noStrike" cap="none">
                <a:solidFill>
                  <a:schemeClr val="accent2"/>
                </a:solidFill>
                <a:latin typeface="Verdana"/>
                <a:ea typeface="Verdana"/>
                <a:cs typeface="Verdana"/>
                <a:sym typeface="Verdana"/>
              </a:rPr>
              <a:t>© Copyright. University of Waikato. All Rights Reserved | </a:t>
            </a:r>
            <a:r>
              <a:rPr lang="en-AU" sz="800" b="0" i="0" u="sng" strike="noStrike" cap="none">
                <a:solidFill>
                  <a:schemeClr val="hlink"/>
                </a:solidFill>
                <a:latin typeface="Verdana"/>
                <a:ea typeface="Verdana"/>
                <a:cs typeface="Verdana"/>
                <a:sym typeface="Verdana"/>
                <a:hlinkClick r:id="rId5"/>
              </a:rPr>
              <a:t>www.sciencelearn.org.nz</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800" b="0" i="0" u="none" strike="noStrike" cap="none">
                <a:solidFill>
                  <a:schemeClr val="dk1"/>
                </a:solidFill>
                <a:latin typeface="Calibri"/>
                <a:ea typeface="Calibri"/>
                <a:cs typeface="Calibri"/>
                <a:sym typeface="Calibri"/>
              </a:rPr>
              <a:t>All images are copyrighted. For further information, please refer to </a:t>
            </a:r>
            <a:r>
              <a:rPr lang="en-AU" sz="800" b="0" i="0" u="sng" strike="noStrike" cap="none">
                <a:solidFill>
                  <a:schemeClr val="hlink"/>
                </a:solidFill>
                <a:latin typeface="Calibri"/>
                <a:ea typeface="Calibri"/>
                <a:cs typeface="Calibri"/>
                <a:sym typeface="Calibri"/>
                <a:hlinkClick r:id="rId6"/>
              </a:rPr>
              <a:t>enquiries@sciencelearn.org.nz</a:t>
            </a:r>
            <a:r>
              <a:rPr lang="en-AU" sz="800" b="0" i="0" u="none" strike="noStrike" cap="none">
                <a:solidFill>
                  <a:schemeClr val="dk1"/>
                </a:solidFill>
                <a:latin typeface="Calibri"/>
                <a:ea typeface="Calibri"/>
                <a:cs typeface="Calibri"/>
                <a:sym typeface="Calibri"/>
              </a:rPr>
              <a:t> </a:t>
            </a:r>
            <a:r>
              <a:rPr lang="en-AU" sz="800" b="0" i="0" u="none" strike="noStrike" cap="none">
                <a:solidFill>
                  <a:schemeClr val="dk1"/>
                </a:solidFill>
                <a:latin typeface="Arial"/>
                <a:ea typeface="Arial"/>
                <a:cs typeface="Arial"/>
                <a:sym typeface="Arial"/>
              </a:rPr>
              <a:t> </a:t>
            </a:r>
            <a:endParaRPr sz="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5"/>
            </a:endParaRPr>
          </a:p>
        </p:txBody>
      </p:sp>
      <p:pic>
        <p:nvPicPr>
          <p:cNvPr id="376" name="Shape 376"/>
          <p:cNvPicPr preferRelativeResize="0"/>
          <p:nvPr/>
        </p:nvPicPr>
        <p:blipFill rotWithShape="1">
          <a:blip r:embed="rId7">
            <a:alphaModFix/>
          </a:blip>
          <a:srcRect/>
          <a:stretch/>
        </p:blipFill>
        <p:spPr>
          <a:xfrm rot="-1012828">
            <a:off x="4926600" y="4182725"/>
            <a:ext cx="2541050" cy="2412199"/>
          </a:xfrm>
          <a:prstGeom prst="rect">
            <a:avLst/>
          </a:prstGeom>
          <a:noFill/>
          <a:ln>
            <a:noFill/>
          </a:ln>
        </p:spPr>
      </p:pic>
      <p:pic>
        <p:nvPicPr>
          <p:cNvPr id="377" name="Shape 377"/>
          <p:cNvPicPr preferRelativeResize="0"/>
          <p:nvPr/>
        </p:nvPicPr>
        <p:blipFill rotWithShape="1">
          <a:blip r:embed="rId8">
            <a:alphaModFix/>
          </a:blip>
          <a:srcRect/>
          <a:stretch/>
        </p:blipFill>
        <p:spPr>
          <a:xfrm rot="-916713">
            <a:off x="6370758" y="2745216"/>
            <a:ext cx="2472582" cy="2290945"/>
          </a:xfrm>
          <a:prstGeom prst="rect">
            <a:avLst/>
          </a:prstGeom>
          <a:noFill/>
          <a:ln>
            <a:noFill/>
          </a:ln>
        </p:spPr>
      </p:pic>
      <p:sp>
        <p:nvSpPr>
          <p:cNvPr id="378" name="Shape 378"/>
          <p:cNvSpPr txBox="1"/>
          <p:nvPr/>
        </p:nvSpPr>
        <p:spPr>
          <a:xfrm rot="-962443">
            <a:off x="6482291" y="5215215"/>
            <a:ext cx="1065068" cy="30032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AU" sz="900" b="0" i="0" u="none" strike="noStrike" cap="none">
                <a:solidFill>
                  <a:srgbClr val="000000"/>
                </a:solidFill>
                <a:latin typeface="Arial"/>
                <a:ea typeface="Arial"/>
                <a:cs typeface="Arial"/>
                <a:sym typeface="Arial"/>
              </a:rPr>
              <a:t>S.Smart</a:t>
            </a:r>
            <a:r>
              <a:rPr lang="en-A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379" name="Shape 379"/>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Citizen science</a:t>
            </a:r>
            <a:endParaRPr sz="3600" b="1" i="0" u="none" strike="noStrike" cap="none">
              <a:solidFill>
                <a:schemeClr val="accent1"/>
              </a:solidFill>
              <a:latin typeface="Arial"/>
              <a:ea typeface="Arial"/>
              <a:cs typeface="Arial"/>
              <a:sym typeface="Arial"/>
            </a:endParaRPr>
          </a:p>
        </p:txBody>
      </p:sp>
      <p:sp>
        <p:nvSpPr>
          <p:cNvPr id="380" name="Shape 380"/>
          <p:cNvSpPr txBox="1"/>
          <p:nvPr/>
        </p:nvSpPr>
        <p:spPr>
          <a:xfrm>
            <a:off x="3234750" y="5363500"/>
            <a:ext cx="1760100" cy="452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AU" sz="1000"/>
              <a:t>Stratford Primary School </a:t>
            </a:r>
            <a:endParaRPr sz="10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grpSp>
        <p:nvGrpSpPr>
          <p:cNvPr id="385" name="Shape 385"/>
          <p:cNvGrpSpPr/>
          <p:nvPr/>
        </p:nvGrpSpPr>
        <p:grpSpPr>
          <a:xfrm>
            <a:off x="0" y="4860721"/>
            <a:ext cx="9144000" cy="2040163"/>
            <a:chOff x="0" y="4803487"/>
            <a:chExt cx="9144000" cy="2097207"/>
          </a:xfrm>
        </p:grpSpPr>
        <p:grpSp>
          <p:nvGrpSpPr>
            <p:cNvPr id="386" name="Shape 386"/>
            <p:cNvGrpSpPr/>
            <p:nvPr/>
          </p:nvGrpSpPr>
          <p:grpSpPr>
            <a:xfrm>
              <a:off x="0" y="4803487"/>
              <a:ext cx="9050950" cy="2097207"/>
              <a:chOff x="0" y="4352925"/>
              <a:chExt cx="9050950" cy="2547937"/>
            </a:xfrm>
          </p:grpSpPr>
          <p:pic>
            <p:nvPicPr>
              <p:cNvPr id="387" name="Shape 387" descr="Killer-T-cells_full_size_landscape_C_annotated.jpg"/>
              <p:cNvPicPr preferRelativeResize="0"/>
              <p:nvPr/>
            </p:nvPicPr>
            <p:blipFill rotWithShape="1">
              <a:blip r:embed="rId3">
                <a:alphaModFix/>
              </a:blip>
              <a:srcRect/>
              <a:stretch/>
            </p:blipFill>
            <p:spPr>
              <a:xfrm>
                <a:off x="1778000" y="5575300"/>
                <a:ext cx="1820863" cy="1293810"/>
              </a:xfrm>
              <a:prstGeom prst="rect">
                <a:avLst/>
              </a:prstGeom>
              <a:noFill/>
              <a:ln>
                <a:noFill/>
              </a:ln>
            </p:spPr>
          </p:pic>
          <p:pic>
            <p:nvPicPr>
              <p:cNvPr id="388" name="Shape 388"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389" name="Shape 389" descr="Maui-harnessing-the-Sun_full_size_landscape.jpg"/>
              <p:cNvPicPr preferRelativeResize="0"/>
              <p:nvPr/>
            </p:nvPicPr>
            <p:blipFill rotWithShape="1">
              <a:blip r:embed="rId5">
                <a:alphaModFix/>
              </a:blip>
              <a:srcRect/>
              <a:stretch/>
            </p:blipFill>
            <p:spPr>
              <a:xfrm>
                <a:off x="3598862" y="5556250"/>
                <a:ext cx="1631950" cy="1301748"/>
              </a:xfrm>
              <a:prstGeom prst="rect">
                <a:avLst/>
              </a:prstGeom>
              <a:noFill/>
              <a:ln>
                <a:noFill/>
              </a:ln>
            </p:spPr>
          </p:pic>
          <p:pic>
            <p:nvPicPr>
              <p:cNvPr id="390" name="Shape 390" descr="Rauparaha-s-copper_full_size_landscape_C_annotated.jpg"/>
              <p:cNvPicPr preferRelativeResize="0"/>
              <p:nvPr/>
            </p:nvPicPr>
            <p:blipFill rotWithShape="1">
              <a:blip r:embed="rId6">
                <a:alphaModFix/>
              </a:blip>
              <a:srcRect t="36720"/>
              <a:stretch/>
            </p:blipFill>
            <p:spPr>
              <a:xfrm>
                <a:off x="7111025" y="4409318"/>
                <a:ext cx="1939925" cy="1187475"/>
              </a:xfrm>
              <a:prstGeom prst="rect">
                <a:avLst/>
              </a:prstGeom>
              <a:noFill/>
              <a:ln>
                <a:noFill/>
              </a:ln>
            </p:spPr>
          </p:pic>
          <p:pic>
            <p:nvPicPr>
              <p:cNvPr id="391" name="Shape 391"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392" name="Shape 392" descr="Honey-bee-on-flower_CopyrightAnnotated.jpg"/>
              <p:cNvPicPr preferRelativeResize="0"/>
              <p:nvPr/>
            </p:nvPicPr>
            <p:blipFill rotWithShape="1">
              <a:blip r:embed="rId8">
                <a:alphaModFix/>
              </a:blip>
              <a:srcRect/>
              <a:stretch/>
            </p:blipFill>
            <p:spPr>
              <a:xfrm>
                <a:off x="1835150" y="4387850"/>
                <a:ext cx="1781176" cy="1187447"/>
              </a:xfrm>
              <a:prstGeom prst="rect">
                <a:avLst/>
              </a:prstGeom>
              <a:noFill/>
              <a:ln>
                <a:noFill/>
              </a:ln>
            </p:spPr>
          </p:pic>
          <p:pic>
            <p:nvPicPr>
              <p:cNvPr id="393" name="Shape 393" descr="Kiwifruit_CopyrightAnnotated.jpg"/>
              <p:cNvPicPr preferRelativeResize="0"/>
              <p:nvPr/>
            </p:nvPicPr>
            <p:blipFill rotWithShape="1">
              <a:blip r:embed="rId9">
                <a:alphaModFix/>
              </a:blip>
              <a:srcRect/>
              <a:stretch/>
            </p:blipFill>
            <p:spPr>
              <a:xfrm>
                <a:off x="3598862" y="4370387"/>
                <a:ext cx="1631949" cy="1162048"/>
              </a:xfrm>
              <a:prstGeom prst="rect">
                <a:avLst/>
              </a:prstGeom>
              <a:noFill/>
              <a:ln>
                <a:noFill/>
              </a:ln>
            </p:spPr>
          </p:pic>
          <p:pic>
            <p:nvPicPr>
              <p:cNvPr id="394" name="Shape 394" descr="Mt-Ruapehu_CopyrightAnnotated.png"/>
              <p:cNvPicPr preferRelativeResize="0"/>
              <p:nvPr/>
            </p:nvPicPr>
            <p:blipFill rotWithShape="1">
              <a:blip r:embed="rId10">
                <a:alphaModFix/>
              </a:blip>
              <a:srcRect/>
              <a:stretch/>
            </p:blipFill>
            <p:spPr>
              <a:xfrm>
                <a:off x="5230812" y="4352925"/>
                <a:ext cx="1973262" cy="1314447"/>
              </a:xfrm>
              <a:prstGeom prst="rect">
                <a:avLst/>
              </a:prstGeom>
              <a:noFill/>
              <a:ln>
                <a:noFill/>
              </a:ln>
            </p:spPr>
          </p:pic>
          <p:pic>
            <p:nvPicPr>
              <p:cNvPr id="395" name="Shape 395" descr="Waikato-River_CopyrightAnnotated.jpg"/>
              <p:cNvPicPr preferRelativeResize="0"/>
              <p:nvPr/>
            </p:nvPicPr>
            <p:blipFill rotWithShape="1">
              <a:blip r:embed="rId11">
                <a:alphaModFix/>
              </a:blip>
              <a:srcRect/>
              <a:stretch/>
            </p:blipFill>
            <p:spPr>
              <a:xfrm>
                <a:off x="0" y="5575300"/>
                <a:ext cx="1777999" cy="1325562"/>
              </a:xfrm>
              <a:prstGeom prst="rect">
                <a:avLst/>
              </a:prstGeom>
              <a:noFill/>
              <a:ln>
                <a:noFill/>
              </a:ln>
            </p:spPr>
          </p:pic>
        </p:grpSp>
        <p:pic>
          <p:nvPicPr>
            <p:cNvPr id="396" name="Shape 396" descr="Screen Shot 2017-09-14 at 4.45.48 pm.png"/>
            <p:cNvPicPr preferRelativeResize="0"/>
            <p:nvPr/>
          </p:nvPicPr>
          <p:blipFill rotWithShape="1">
            <a:blip r:embed="rId12">
              <a:alphaModFix/>
            </a:blip>
            <a:srcRect/>
            <a:stretch/>
          </p:blipFill>
          <p:spPr>
            <a:xfrm>
              <a:off x="7204074" y="5827326"/>
              <a:ext cx="1939926" cy="1038255"/>
            </a:xfrm>
            <a:prstGeom prst="rect">
              <a:avLst/>
            </a:prstGeom>
            <a:noFill/>
            <a:ln>
              <a:noFill/>
            </a:ln>
          </p:spPr>
        </p:pic>
      </p:grpSp>
      <p:sp>
        <p:nvSpPr>
          <p:cNvPr id="397" name="Shape 397"/>
          <p:cNvSpPr txBox="1"/>
          <p:nvPr/>
        </p:nvSpPr>
        <p:spPr>
          <a:xfrm>
            <a:off x="915600" y="1534975"/>
            <a:ext cx="7799400" cy="256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1"/>
              </a:buClr>
              <a:buSzPts val="450"/>
              <a:buFont typeface="Arial"/>
              <a:buNone/>
            </a:pPr>
            <a:r>
              <a:rPr lang="en-AU" sz="2000" b="1" i="0" u="none" strike="noStrike" cap="none">
                <a:solidFill>
                  <a:srgbClr val="2C7C9F"/>
                </a:solidFill>
                <a:latin typeface="Arial"/>
                <a:ea typeface="Arial"/>
                <a:cs typeface="Arial"/>
                <a:sym typeface="Arial"/>
              </a:rPr>
              <a:t>Department of Conservation</a:t>
            </a:r>
            <a:endParaRPr sz="2000" b="1" i="0" u="none" strike="noStrike" cap="none">
              <a:solidFill>
                <a:srgbClr val="2C7C9F"/>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450"/>
              <a:buFont typeface="Arial"/>
              <a:buNone/>
            </a:pPr>
            <a:endParaRPr sz="1800" b="1">
              <a:solidFill>
                <a:srgbClr val="2C7C9F"/>
              </a:solidFill>
            </a:endParaRPr>
          </a:p>
          <a:p>
            <a:pPr marL="0" marR="0" lvl="0" indent="0" algn="ctr" rtl="0">
              <a:lnSpc>
                <a:spcPct val="100000"/>
              </a:lnSpc>
              <a:spcBef>
                <a:spcPts val="600"/>
              </a:spcBef>
              <a:spcAft>
                <a:spcPts val="0"/>
              </a:spcAft>
              <a:buClr>
                <a:schemeClr val="accent1"/>
              </a:buClr>
              <a:buSzPts val="400"/>
              <a:buFont typeface="Arial"/>
              <a:buNone/>
            </a:pPr>
            <a:r>
              <a:rPr lang="en-AU" sz="1400" b="0" i="0" u="sng" strike="noStrike" cap="none">
                <a:solidFill>
                  <a:schemeClr val="hlink"/>
                </a:solidFill>
                <a:latin typeface="Arial"/>
                <a:ea typeface="Arial"/>
                <a:cs typeface="Arial"/>
                <a:sym typeface="Arial"/>
                <a:hlinkClick r:id="rId13"/>
              </a:rPr>
              <a:t>www.doc.govt.nz/education</a:t>
            </a:r>
            <a:r>
              <a:rPr lang="en-AU"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Contact us on </a:t>
            </a:r>
            <a:r>
              <a:rPr lang="en-AU" sz="1400" b="0" i="0" u="sng" strike="noStrike" cap="none">
                <a:solidFill>
                  <a:schemeClr val="hlink"/>
                </a:solidFill>
                <a:latin typeface="Arial"/>
                <a:ea typeface="Arial"/>
                <a:cs typeface="Arial"/>
                <a:sym typeface="Arial"/>
                <a:hlinkClick r:id="rId14"/>
              </a:rPr>
              <a:t>conserved@doc.govt.nz</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e-newsletter </a:t>
            </a:r>
            <a:r>
              <a:rPr lang="en-AU" sz="1400" b="0" i="0" u="sng" strike="noStrike" cap="none">
                <a:solidFill>
                  <a:schemeClr val="hlink"/>
                </a:solidFill>
                <a:latin typeface="Arial"/>
                <a:ea typeface="Arial"/>
                <a:cs typeface="Arial"/>
                <a:sym typeface="Arial"/>
                <a:hlinkClick r:id="rId15"/>
              </a:rPr>
              <a:t>www.doc.govt.nz/news/newsletters/conservation-education/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rgbClr val="000000"/>
              </a:buClr>
              <a:buSzPts val="1400"/>
              <a:buFont typeface="Arial"/>
              <a:buNone/>
            </a:pPr>
            <a:r>
              <a:rPr lang="en-AU" sz="1400" b="0" i="0" u="none" strike="noStrike" cap="none">
                <a:solidFill>
                  <a:srgbClr val="000000"/>
                </a:solidFill>
                <a:latin typeface="Arial"/>
                <a:ea typeface="Arial"/>
                <a:cs typeface="Arial"/>
                <a:sym typeface="Arial"/>
              </a:rPr>
              <a:t>POND page </a:t>
            </a:r>
            <a:r>
              <a:rPr lang="en-AU" sz="1400" b="0" i="0" u="sng" strike="noStrike" cap="none">
                <a:solidFill>
                  <a:schemeClr val="hlink"/>
                </a:solidFill>
                <a:latin typeface="Arial"/>
                <a:ea typeface="Arial"/>
                <a:cs typeface="Arial"/>
                <a:sym typeface="Arial"/>
                <a:hlinkClick r:id="rId16"/>
              </a:rPr>
              <a:t>www.pond.co.nz/community/721642/department-of-conservation/1</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a:solidFill>
                <a:srgbClr val="000000"/>
              </a:solidFill>
              <a:latin typeface="Arial"/>
              <a:ea typeface="Arial"/>
              <a:cs typeface="Arial"/>
              <a:sym typeface="Arial"/>
            </a:endParaRPr>
          </a:p>
          <a:p>
            <a:pPr marL="0" marR="0" lvl="0" indent="0" algn="ctr" rtl="0">
              <a:lnSpc>
                <a:spcPct val="100000"/>
              </a:lnSpc>
              <a:spcBef>
                <a:spcPts val="600"/>
              </a:spcBef>
              <a:spcAft>
                <a:spcPts val="0"/>
              </a:spcAft>
              <a:buClr>
                <a:schemeClr val="accent1"/>
              </a:buClr>
              <a:buSzPts val="4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
        <p:nvSpPr>
          <p:cNvPr id="398" name="Shape 398"/>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Thanks – keep in touch</a:t>
            </a:r>
            <a:endParaRPr sz="3600" b="1" i="0" u="none" strike="noStrike" cap="none">
              <a:solidFill>
                <a:schemeClr val="accent1"/>
              </a:solidFill>
              <a:latin typeface="Arial"/>
              <a:ea typeface="Arial"/>
              <a:cs typeface="Arial"/>
              <a:sym typeface="Arial"/>
            </a:endParaRPr>
          </a:p>
        </p:txBody>
      </p:sp>
      <p:pic>
        <p:nvPicPr>
          <p:cNvPr id="399" name="Shape 399"/>
          <p:cNvPicPr preferRelativeResize="0"/>
          <p:nvPr/>
        </p:nvPicPr>
        <p:blipFill rotWithShape="1">
          <a:blip r:embed="rId17">
            <a:alphaModFix/>
          </a:blip>
          <a:srcRect/>
          <a:stretch/>
        </p:blipFill>
        <p:spPr>
          <a:xfrm>
            <a:off x="-4" y="0"/>
            <a:ext cx="3779500" cy="65784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Shape 405"/>
          <p:cNvPicPr preferRelativeResize="0"/>
          <p:nvPr/>
        </p:nvPicPr>
        <p:blipFill>
          <a:blip r:embed="rId3">
            <a:alphaModFix/>
          </a:blip>
          <a:stretch>
            <a:fillRect/>
          </a:stretch>
        </p:blipFill>
        <p:spPr>
          <a:xfrm>
            <a:off x="152400" y="152400"/>
            <a:ext cx="3781425" cy="657225"/>
          </a:xfrm>
          <a:prstGeom prst="rect">
            <a:avLst/>
          </a:prstGeom>
          <a:noFill/>
          <a:ln>
            <a:noFill/>
          </a:ln>
        </p:spPr>
      </p:pic>
      <p:sp>
        <p:nvSpPr>
          <p:cNvPr id="406" name="Shape 406"/>
          <p:cNvSpPr txBox="1"/>
          <p:nvPr/>
        </p:nvSpPr>
        <p:spPr>
          <a:xfrm>
            <a:off x="0" y="538250"/>
            <a:ext cx="8695500" cy="10395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AU" sz="3600" b="1">
                <a:solidFill>
                  <a:srgbClr val="2C7C9F"/>
                </a:solidFill>
              </a:rPr>
              <a:t>Thanks – keep in touch</a:t>
            </a:r>
            <a:endParaRPr sz="3600" b="1">
              <a:solidFill>
                <a:srgbClr val="2C7C9F"/>
              </a:solidFill>
            </a:endParaRPr>
          </a:p>
        </p:txBody>
      </p:sp>
      <p:sp>
        <p:nvSpPr>
          <p:cNvPr id="407" name="Shape 407"/>
          <p:cNvSpPr txBox="1"/>
          <p:nvPr/>
        </p:nvSpPr>
        <p:spPr>
          <a:xfrm>
            <a:off x="2802600" y="1197125"/>
            <a:ext cx="3461400" cy="8445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AU" sz="2000" b="1">
                <a:solidFill>
                  <a:srgbClr val="2C7C9F"/>
                </a:solidFill>
              </a:rPr>
              <a:t>Science Learning Hub</a:t>
            </a:r>
            <a:endParaRPr sz="2000" b="1">
              <a:solidFill>
                <a:srgbClr val="2C7C9F"/>
              </a:solidFill>
            </a:endParaRPr>
          </a:p>
        </p:txBody>
      </p:sp>
      <p:pic>
        <p:nvPicPr>
          <p:cNvPr id="408" name="Shape 408"/>
          <p:cNvPicPr preferRelativeResize="0"/>
          <p:nvPr/>
        </p:nvPicPr>
        <p:blipFill>
          <a:blip r:embed="rId4">
            <a:alphaModFix/>
          </a:blip>
          <a:stretch>
            <a:fillRect/>
          </a:stretch>
        </p:blipFill>
        <p:spPr>
          <a:xfrm>
            <a:off x="115275" y="1377375"/>
            <a:ext cx="6343650" cy="4257675"/>
          </a:xfrm>
          <a:prstGeom prst="rect">
            <a:avLst/>
          </a:prstGeom>
          <a:noFill/>
          <a:ln>
            <a:noFill/>
          </a:ln>
        </p:spPr>
      </p:pic>
      <p:sp>
        <p:nvSpPr>
          <p:cNvPr id="409" name="Shape 409"/>
          <p:cNvSpPr txBox="1"/>
          <p:nvPr/>
        </p:nvSpPr>
        <p:spPr>
          <a:xfrm>
            <a:off x="5000075" y="1429125"/>
            <a:ext cx="3781500" cy="13641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600"/>
              </a:spcBef>
              <a:spcAft>
                <a:spcPts val="0"/>
              </a:spcAft>
              <a:buNone/>
            </a:pPr>
            <a:r>
              <a:rPr lang="en-AU">
                <a:solidFill>
                  <a:schemeClr val="dk1"/>
                </a:solidFill>
              </a:rPr>
              <a:t>Contact us if you would like bookmarks, a collection curated or to connect to a scientist.</a:t>
            </a:r>
            <a:endParaRPr>
              <a:solidFill>
                <a:schemeClr val="dk1"/>
              </a:solidFill>
            </a:endParaRPr>
          </a:p>
        </p:txBody>
      </p:sp>
      <p:pic>
        <p:nvPicPr>
          <p:cNvPr id="410" name="Shape 410"/>
          <p:cNvPicPr preferRelativeResize="0"/>
          <p:nvPr/>
        </p:nvPicPr>
        <p:blipFill>
          <a:blip r:embed="rId5">
            <a:alphaModFix/>
          </a:blip>
          <a:stretch>
            <a:fillRect/>
          </a:stretch>
        </p:blipFill>
        <p:spPr>
          <a:xfrm>
            <a:off x="4885250" y="4749225"/>
            <a:ext cx="4114800" cy="885825"/>
          </a:xfrm>
          <a:prstGeom prst="rect">
            <a:avLst/>
          </a:prstGeom>
          <a:noFill/>
          <a:ln>
            <a:noFill/>
          </a:ln>
        </p:spPr>
      </p:pic>
      <p:pic>
        <p:nvPicPr>
          <p:cNvPr id="411" name="Shape 411"/>
          <p:cNvPicPr preferRelativeResize="0"/>
          <p:nvPr/>
        </p:nvPicPr>
        <p:blipFill>
          <a:blip r:embed="rId6">
            <a:alphaModFix/>
          </a:blip>
          <a:stretch>
            <a:fillRect/>
          </a:stretch>
        </p:blipFill>
        <p:spPr>
          <a:xfrm>
            <a:off x="5257275" y="2415588"/>
            <a:ext cx="3267075" cy="2333625"/>
          </a:xfrm>
          <a:prstGeom prst="rect">
            <a:avLst/>
          </a:prstGeom>
          <a:noFill/>
          <a:ln>
            <a:noFill/>
          </a:ln>
        </p:spPr>
      </p:pic>
      <p:pic>
        <p:nvPicPr>
          <p:cNvPr id="412" name="Shape 412" descr="Waikato-River_CopyrightAnnotated.jpg"/>
          <p:cNvPicPr preferRelativeResize="0"/>
          <p:nvPr/>
        </p:nvPicPr>
        <p:blipFill rotWithShape="1">
          <a:blip r:embed="rId7">
            <a:alphaModFix/>
          </a:blip>
          <a:srcRect t="4843"/>
          <a:stretch/>
        </p:blipFill>
        <p:spPr>
          <a:xfrm>
            <a:off x="0" y="5704901"/>
            <a:ext cx="1778001" cy="1010025"/>
          </a:xfrm>
          <a:prstGeom prst="rect">
            <a:avLst/>
          </a:prstGeom>
          <a:noFill/>
          <a:ln>
            <a:noFill/>
          </a:ln>
        </p:spPr>
      </p:pic>
      <p:pic>
        <p:nvPicPr>
          <p:cNvPr id="413" name="Shape 413" descr="Killer-T-cells_full_size_landscape_C_annotated.jpg"/>
          <p:cNvPicPr preferRelativeResize="0"/>
          <p:nvPr/>
        </p:nvPicPr>
        <p:blipFill rotWithShape="1">
          <a:blip r:embed="rId8">
            <a:alphaModFix/>
          </a:blip>
          <a:srcRect t="2505"/>
          <a:stretch/>
        </p:blipFill>
        <p:spPr>
          <a:xfrm>
            <a:off x="1778000" y="5704900"/>
            <a:ext cx="1820875" cy="1010025"/>
          </a:xfrm>
          <a:prstGeom prst="rect">
            <a:avLst/>
          </a:prstGeom>
          <a:noFill/>
          <a:ln>
            <a:noFill/>
          </a:ln>
        </p:spPr>
      </p:pic>
      <p:pic>
        <p:nvPicPr>
          <p:cNvPr id="414" name="Shape 414" descr="Maui-harnessing-the-Sun_full_size_landscape.jpg"/>
          <p:cNvPicPr preferRelativeResize="0"/>
          <p:nvPr/>
        </p:nvPicPr>
        <p:blipFill rotWithShape="1">
          <a:blip r:embed="rId9">
            <a:alphaModFix/>
          </a:blip>
          <a:srcRect t="3100"/>
          <a:stretch/>
        </p:blipFill>
        <p:spPr>
          <a:xfrm>
            <a:off x="3598875" y="5704901"/>
            <a:ext cx="1631950" cy="1010025"/>
          </a:xfrm>
          <a:prstGeom prst="rect">
            <a:avLst/>
          </a:prstGeom>
          <a:noFill/>
          <a:ln>
            <a:noFill/>
          </a:ln>
        </p:spPr>
      </p:pic>
      <p:pic>
        <p:nvPicPr>
          <p:cNvPr id="415" name="Shape 415" descr="Tuatara_full_size_landscape_C_Annotated.jpg"/>
          <p:cNvPicPr preferRelativeResize="0"/>
          <p:nvPr/>
        </p:nvPicPr>
        <p:blipFill rotWithShape="1">
          <a:blip r:embed="rId10">
            <a:alphaModFix/>
          </a:blip>
          <a:srcRect t="3799"/>
          <a:stretch/>
        </p:blipFill>
        <p:spPr>
          <a:xfrm>
            <a:off x="5230825" y="5697900"/>
            <a:ext cx="1973275" cy="1010025"/>
          </a:xfrm>
          <a:prstGeom prst="rect">
            <a:avLst/>
          </a:prstGeom>
          <a:noFill/>
          <a:ln>
            <a:noFill/>
          </a:ln>
        </p:spPr>
      </p:pic>
      <p:pic>
        <p:nvPicPr>
          <p:cNvPr id="416" name="Shape 416" descr="Screen Shot 2017-09-14 at 4.45.48 pm.png"/>
          <p:cNvPicPr preferRelativeResize="0"/>
          <p:nvPr/>
        </p:nvPicPr>
        <p:blipFill rotWithShape="1">
          <a:blip r:embed="rId11">
            <a:alphaModFix/>
          </a:blip>
          <a:srcRect/>
          <a:stretch/>
        </p:blipFill>
        <p:spPr>
          <a:xfrm>
            <a:off x="7204099" y="5704912"/>
            <a:ext cx="1939926" cy="10100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body" idx="2"/>
          </p:nvPr>
        </p:nvSpPr>
        <p:spPr>
          <a:xfrm>
            <a:off x="602400" y="1161900"/>
            <a:ext cx="8181600" cy="988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FB7D7"/>
              </a:buClr>
              <a:buSzPts val="1980"/>
              <a:buFont typeface="Noto Sans Symbols"/>
              <a:buNone/>
            </a:pPr>
            <a:r>
              <a:rPr lang="en-AU" sz="2400" b="0" i="0" u="none" strike="noStrike" cap="none">
                <a:solidFill>
                  <a:srgbClr val="333333"/>
                </a:solidFill>
                <a:latin typeface="Arial"/>
                <a:ea typeface="Arial"/>
                <a:cs typeface="Arial"/>
                <a:sym typeface="Arial"/>
              </a:rPr>
              <a:t>To support you to enhance your students’ understanding about conservation education</a:t>
            </a:r>
            <a:endParaRPr sz="2400" b="0" i="0" u="none" strike="noStrike" cap="none">
              <a:solidFill>
                <a:srgbClr val="333333"/>
              </a:solidFill>
              <a:latin typeface="Arial"/>
              <a:ea typeface="Arial"/>
              <a:cs typeface="Arial"/>
              <a:sym typeface="Arial"/>
            </a:endParaRPr>
          </a:p>
          <a:p>
            <a:pPr marL="0" marR="0" lvl="0" indent="0" algn="ctr"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59" name="Shape 59"/>
          <p:cNvPicPr preferRelativeResize="0"/>
          <p:nvPr/>
        </p:nvPicPr>
        <p:blipFill rotWithShape="1">
          <a:blip r:embed="rId3">
            <a:alphaModFix/>
          </a:blip>
          <a:srcRect l="278" r="278"/>
          <a:stretch/>
        </p:blipFill>
        <p:spPr>
          <a:xfrm>
            <a:off x="285625" y="2426525"/>
            <a:ext cx="4519410" cy="3028575"/>
          </a:xfrm>
          <a:prstGeom prst="rect">
            <a:avLst/>
          </a:prstGeom>
          <a:noFill/>
          <a:ln>
            <a:noFill/>
          </a:ln>
        </p:spPr>
      </p:pic>
      <p:sp>
        <p:nvSpPr>
          <p:cNvPr id="60" name="Shape 60"/>
          <p:cNvSpPr txBox="1"/>
          <p:nvPr/>
        </p:nvSpPr>
        <p:spPr>
          <a:xfrm>
            <a:off x="4816200" y="2150100"/>
            <a:ext cx="4144920" cy="4113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1" i="0" u="none" strike="noStrike" cap="none">
                <a:solidFill>
                  <a:srgbClr val="575757"/>
                </a:solidFill>
                <a:latin typeface="Arial"/>
                <a:ea typeface="Arial"/>
                <a:cs typeface="Arial"/>
                <a:sym typeface="Arial"/>
              </a:rPr>
              <a:t>We will:</a:t>
            </a:r>
            <a:endParaRPr sz="2400" b="1" i="0" u="none" strike="noStrike" cap="none">
              <a:solidFill>
                <a:srgbClr val="575757"/>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introduce DOC resources </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share engaging activities</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model an inquiry approach</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facilitate discussion about the opportunities and challenges of working in the environment.</a:t>
            </a:r>
            <a:endParaRPr sz="2400" b="0" i="0" u="none" strike="noStrike" cap="none">
              <a:solidFill>
                <a:srgbClr val="333333"/>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400"/>
              <a:buFont typeface="Arial"/>
              <a:buNone/>
            </a:pPr>
            <a:endParaRPr sz="2400" b="0" i="0" u="none" strike="noStrike" cap="none">
              <a:solidFill>
                <a:srgbClr val="575757"/>
              </a:solidFill>
              <a:latin typeface="Arial"/>
              <a:ea typeface="Arial"/>
              <a:cs typeface="Arial"/>
              <a:sym typeface="Arial"/>
            </a:endParaRPr>
          </a:p>
        </p:txBody>
      </p:sp>
      <p:pic>
        <p:nvPicPr>
          <p:cNvPr id="61" name="Shape 61"/>
          <p:cNvPicPr preferRelativeResize="0"/>
          <p:nvPr/>
        </p:nvPicPr>
        <p:blipFill rotWithShape="1">
          <a:blip r:embed="rId4">
            <a:alphaModFix/>
          </a:blip>
          <a:srcRect/>
          <a:stretch/>
        </p:blipFill>
        <p:spPr>
          <a:xfrm>
            <a:off x="-4" y="0"/>
            <a:ext cx="3779500" cy="657844"/>
          </a:xfrm>
          <a:prstGeom prst="rect">
            <a:avLst/>
          </a:prstGeom>
          <a:noFill/>
          <a:ln>
            <a:noFill/>
          </a:ln>
        </p:spPr>
      </p:pic>
      <p:sp>
        <p:nvSpPr>
          <p:cNvPr id="62" name="Shape 62"/>
          <p:cNvSpPr txBox="1"/>
          <p:nvPr/>
        </p:nvSpPr>
        <p:spPr>
          <a:xfrm>
            <a:off x="0" y="6533200"/>
            <a:ext cx="5530500" cy="260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5"/>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5"/>
            </a:endParaRPr>
          </a:p>
        </p:txBody>
      </p:sp>
      <p:sp>
        <p:nvSpPr>
          <p:cNvPr id="63" name="Shape 63"/>
          <p:cNvSpPr txBox="1"/>
          <p:nvPr/>
        </p:nvSpPr>
        <p:spPr>
          <a:xfrm>
            <a:off x="602400" y="5400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Purpose</a:t>
            </a:r>
            <a:endParaRPr sz="3600" b="1" i="0" u="none" strike="noStrike" cap="none">
              <a:solidFill>
                <a:schemeClr val="accent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3"/>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3"/>
            </a:endParaRPr>
          </a:p>
        </p:txBody>
      </p:sp>
      <p:pic>
        <p:nvPicPr>
          <p:cNvPr id="70" name="Shape 70"/>
          <p:cNvPicPr preferRelativeResize="0"/>
          <p:nvPr/>
        </p:nvPicPr>
        <p:blipFill rotWithShape="1">
          <a:blip r:embed="rId4">
            <a:alphaModFix/>
          </a:blip>
          <a:srcRect t="6219" r="79065" b="8587"/>
          <a:stretch/>
        </p:blipFill>
        <p:spPr>
          <a:xfrm>
            <a:off x="302275" y="1684703"/>
            <a:ext cx="2679900" cy="4591885"/>
          </a:xfrm>
          <a:prstGeom prst="rect">
            <a:avLst/>
          </a:prstGeom>
          <a:noFill/>
          <a:ln>
            <a:noFill/>
          </a:ln>
        </p:spPr>
      </p:pic>
      <p:sp>
        <p:nvSpPr>
          <p:cNvPr id="71" name="Shape 71"/>
          <p:cNvSpPr txBox="1"/>
          <p:nvPr/>
        </p:nvSpPr>
        <p:spPr>
          <a:xfrm>
            <a:off x="2982174" y="1800000"/>
            <a:ext cx="5822191" cy="401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Education ABOUT the environment – developing knowledge and skills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Education IN the environment – connecting to nature and place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AU" sz="2400" b="0" i="0" u="none" strike="noStrike" cap="none">
                <a:solidFill>
                  <a:srgbClr val="000000"/>
                </a:solidFill>
                <a:latin typeface="Arial"/>
                <a:ea typeface="Arial"/>
                <a:cs typeface="Arial"/>
                <a:sym typeface="Arial"/>
              </a:rPr>
              <a:t>Education FOR the environment – </a:t>
            </a:r>
            <a:br>
              <a:rPr lang="en-AU" sz="2400" b="0" i="0" u="none" strike="noStrike" cap="none">
                <a:solidFill>
                  <a:srgbClr val="000000"/>
                </a:solidFill>
                <a:latin typeface="Arial"/>
                <a:ea typeface="Arial"/>
                <a:cs typeface="Arial"/>
                <a:sym typeface="Arial"/>
              </a:rPr>
            </a:br>
            <a:r>
              <a:rPr lang="en-AU" sz="2400" b="0" i="0" u="none" strike="noStrike" cap="none">
                <a:solidFill>
                  <a:srgbClr val="000000"/>
                </a:solidFill>
                <a:latin typeface="Arial"/>
                <a:ea typeface="Arial"/>
                <a:cs typeface="Arial"/>
                <a:sym typeface="Arial"/>
              </a:rPr>
              <a:t>taking action to restore, grow and protect</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pic>
        <p:nvPicPr>
          <p:cNvPr id="72" name="Shape 72"/>
          <p:cNvPicPr preferRelativeResize="0"/>
          <p:nvPr/>
        </p:nvPicPr>
        <p:blipFill rotWithShape="1">
          <a:blip r:embed="rId5">
            <a:alphaModFix/>
          </a:blip>
          <a:srcRect/>
          <a:stretch/>
        </p:blipFill>
        <p:spPr>
          <a:xfrm>
            <a:off x="-4" y="0"/>
            <a:ext cx="3779500" cy="657844"/>
          </a:xfrm>
          <a:prstGeom prst="rect">
            <a:avLst/>
          </a:prstGeom>
          <a:noFill/>
          <a:ln>
            <a:noFill/>
          </a:ln>
        </p:spPr>
      </p:pic>
      <p:sp>
        <p:nvSpPr>
          <p:cNvPr id="73" name="Shape 73"/>
          <p:cNvSpPr txBox="1"/>
          <p:nvPr/>
        </p:nvSpPr>
        <p:spPr>
          <a:xfrm>
            <a:off x="602400" y="657850"/>
            <a:ext cx="7939200" cy="1142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What is conservation education?</a:t>
            </a:r>
            <a:endParaRPr sz="3600" b="1" i="0" u="none" strike="noStrike" cap="none">
              <a:solidFill>
                <a:schemeClr val="accen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602400" y="1800000"/>
            <a:ext cx="7418194" cy="1216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2400" b="0" i="0" u="none" strike="noStrike" cap="none">
                <a:solidFill>
                  <a:schemeClr val="dk1"/>
                </a:solidFill>
                <a:latin typeface="Arial"/>
                <a:ea typeface="Arial"/>
                <a:cs typeface="Arial"/>
                <a:sym typeface="Arial"/>
              </a:rPr>
              <a:t>He nohonga ngātahitanga ahau me te taiāo.</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 </a:t>
            </a:r>
            <a:br>
              <a:rPr lang="en-AU" sz="2400" b="0" i="0" u="none" strike="noStrike" cap="none">
                <a:solidFill>
                  <a:schemeClr val="dk1"/>
                </a:solidFill>
                <a:latin typeface="Arial"/>
                <a:ea typeface="Arial"/>
                <a:cs typeface="Arial"/>
                <a:sym typeface="Arial"/>
              </a:rPr>
            </a:br>
            <a:r>
              <a:rPr lang="en-AU" sz="2400" b="0" i="0" u="none" strike="noStrike" cap="none">
                <a:solidFill>
                  <a:schemeClr val="dk1"/>
                </a:solidFill>
                <a:latin typeface="Arial"/>
                <a:ea typeface="Arial"/>
                <a:cs typeface="Arial"/>
                <a:sym typeface="Arial"/>
              </a:rPr>
              <a:t>We live as one with our natural world.</a:t>
            </a:r>
            <a:endParaRPr sz="2400" b="0" i="0" u="none" strike="noStrike" cap="none">
              <a:solidFill>
                <a:schemeClr val="dk1"/>
              </a:solidFill>
              <a:latin typeface="Arial"/>
              <a:ea typeface="Arial"/>
              <a:cs typeface="Arial"/>
              <a:sym typeface="Arial"/>
            </a:endParaRPr>
          </a:p>
        </p:txBody>
      </p:sp>
      <p:pic>
        <p:nvPicPr>
          <p:cNvPr id="80" name="Shape 80"/>
          <p:cNvPicPr preferRelativeResize="0"/>
          <p:nvPr/>
        </p:nvPicPr>
        <p:blipFill rotWithShape="1">
          <a:blip r:embed="rId3">
            <a:alphaModFix/>
          </a:blip>
          <a:srcRect/>
          <a:stretch/>
        </p:blipFill>
        <p:spPr>
          <a:xfrm>
            <a:off x="-4" y="0"/>
            <a:ext cx="3779500" cy="657844"/>
          </a:xfrm>
          <a:prstGeom prst="rect">
            <a:avLst/>
          </a:prstGeom>
          <a:noFill/>
          <a:ln>
            <a:noFill/>
          </a:ln>
        </p:spPr>
      </p:pic>
      <p:sp>
        <p:nvSpPr>
          <p:cNvPr id="81" name="Shape 81"/>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82" name="Shape 82"/>
          <p:cNvSpPr txBox="1"/>
          <p:nvPr/>
        </p:nvSpPr>
        <p:spPr>
          <a:xfrm>
            <a:off x="602400" y="5472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Why conservation education?</a:t>
            </a:r>
            <a:endParaRPr sz="3600" b="1" i="0" u="none" strike="noStrike" cap="none">
              <a:solidFill>
                <a:schemeClr val="accent1"/>
              </a:solidFill>
              <a:latin typeface="Arial"/>
              <a:ea typeface="Arial"/>
              <a:cs typeface="Arial"/>
              <a:sym typeface="Arial"/>
            </a:endParaRPr>
          </a:p>
        </p:txBody>
      </p:sp>
      <p:pic>
        <p:nvPicPr>
          <p:cNvPr id="83" name="Shape 83"/>
          <p:cNvPicPr preferRelativeResize="0"/>
          <p:nvPr/>
        </p:nvPicPr>
        <p:blipFill>
          <a:blip r:embed="rId5">
            <a:alphaModFix/>
          </a:blip>
          <a:stretch>
            <a:fillRect/>
          </a:stretch>
        </p:blipFill>
        <p:spPr>
          <a:xfrm>
            <a:off x="3245063" y="3333050"/>
            <a:ext cx="2132876" cy="2843826"/>
          </a:xfrm>
          <a:prstGeom prst="rect">
            <a:avLst/>
          </a:prstGeom>
          <a:noFill/>
          <a:ln>
            <a:noFill/>
          </a:ln>
        </p:spPr>
      </p:pic>
      <p:sp>
        <p:nvSpPr>
          <p:cNvPr id="84" name="Shape 84"/>
          <p:cNvSpPr txBox="1"/>
          <p:nvPr/>
        </p:nvSpPr>
        <p:spPr>
          <a:xfrm>
            <a:off x="3779500" y="6084775"/>
            <a:ext cx="18258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AU" sz="1000"/>
              <a:t>Dawson Primary School </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Shape 90"/>
          <p:cNvPicPr preferRelativeResize="0"/>
          <p:nvPr/>
        </p:nvPicPr>
        <p:blipFill rotWithShape="1">
          <a:blip r:embed="rId3">
            <a:alphaModFix/>
          </a:blip>
          <a:srcRect/>
          <a:stretch/>
        </p:blipFill>
        <p:spPr>
          <a:xfrm>
            <a:off x="-4" y="0"/>
            <a:ext cx="3779500" cy="657844"/>
          </a:xfrm>
          <a:prstGeom prst="rect">
            <a:avLst/>
          </a:prstGeom>
          <a:noFill/>
          <a:ln>
            <a:noFill/>
          </a:ln>
        </p:spPr>
      </p:pic>
      <p:sp>
        <p:nvSpPr>
          <p:cNvPr id="91" name="Shape 91"/>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92" name="Shape 92"/>
          <p:cNvSpPr txBox="1"/>
          <p:nvPr/>
        </p:nvSpPr>
        <p:spPr>
          <a:xfrm>
            <a:off x="602400" y="449925"/>
            <a:ext cx="7939200" cy="1131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Why conservation education?</a:t>
            </a:r>
            <a:endParaRPr sz="3600" b="1" i="0" u="none" strike="noStrike" cap="none">
              <a:solidFill>
                <a:schemeClr val="accent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Arial"/>
              <a:buNone/>
            </a:pPr>
            <a:r>
              <a:rPr lang="en-AU" sz="2400">
                <a:solidFill>
                  <a:schemeClr val="accent1"/>
                </a:solidFill>
              </a:rPr>
              <a:t>Some participants ideas:</a:t>
            </a:r>
            <a:endParaRPr sz="2400">
              <a:solidFill>
                <a:schemeClr val="accent1"/>
              </a:solidFill>
            </a:endParaRPr>
          </a:p>
        </p:txBody>
      </p:sp>
      <p:pic>
        <p:nvPicPr>
          <p:cNvPr id="93" name="Shape 93"/>
          <p:cNvPicPr preferRelativeResize="0"/>
          <p:nvPr/>
        </p:nvPicPr>
        <p:blipFill>
          <a:blip r:embed="rId5">
            <a:alphaModFix/>
          </a:blip>
          <a:stretch>
            <a:fillRect/>
          </a:stretch>
        </p:blipFill>
        <p:spPr>
          <a:xfrm>
            <a:off x="1537350" y="1627650"/>
            <a:ext cx="7454075" cy="4818950"/>
          </a:xfrm>
          <a:prstGeom prst="rect">
            <a:avLst/>
          </a:prstGeom>
          <a:noFill/>
          <a:ln>
            <a:noFill/>
          </a:ln>
        </p:spPr>
      </p:pic>
      <p:sp>
        <p:nvSpPr>
          <p:cNvPr id="94" name="Shape 94"/>
          <p:cNvSpPr/>
          <p:nvPr/>
        </p:nvSpPr>
        <p:spPr>
          <a:xfrm>
            <a:off x="4752475" y="3933838"/>
            <a:ext cx="2855400" cy="2386800"/>
          </a:xfrm>
          <a:prstGeom prst="wedgeRoundRectCallout">
            <a:avLst>
              <a:gd name="adj1" fmla="val 61439"/>
              <a:gd name="adj2" fmla="val -815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en-AU" sz="2400">
                <a:solidFill>
                  <a:schemeClr val="dk1"/>
                </a:solidFill>
              </a:rPr>
              <a:t>Ko au ko te taiao, ko te taiao ko au, I am the environment, the environment is me</a:t>
            </a:r>
            <a:endParaRPr sz="2400"/>
          </a:p>
        </p:txBody>
      </p:sp>
      <p:sp>
        <p:nvSpPr>
          <p:cNvPr id="95" name="Shape 95"/>
          <p:cNvSpPr/>
          <p:nvPr/>
        </p:nvSpPr>
        <p:spPr>
          <a:xfrm>
            <a:off x="5465525" y="1169750"/>
            <a:ext cx="3222600" cy="820200"/>
          </a:xfrm>
          <a:prstGeom prst="wedgeRoundRectCallout">
            <a:avLst>
              <a:gd name="adj1" fmla="val 11637"/>
              <a:gd name="adj2" fmla="val 10028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Making connections and being connected</a:t>
            </a:r>
            <a:endParaRPr sz="2400"/>
          </a:p>
        </p:txBody>
      </p:sp>
      <p:sp>
        <p:nvSpPr>
          <p:cNvPr id="96" name="Shape 96"/>
          <p:cNvSpPr/>
          <p:nvPr/>
        </p:nvSpPr>
        <p:spPr>
          <a:xfrm>
            <a:off x="3192350" y="1655100"/>
            <a:ext cx="2197800" cy="1656600"/>
          </a:xfrm>
          <a:prstGeom prst="wedgeRoundRectCallout">
            <a:avLst>
              <a:gd name="adj1" fmla="val -58867"/>
              <a:gd name="adj2" fmla="val 4335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n-AU" sz="2400">
                <a:solidFill>
                  <a:schemeClr val="dk1"/>
                </a:solidFill>
              </a:rPr>
              <a:t>Kaitiakitanga, taking care </a:t>
            </a:r>
            <a:endParaRPr sz="2400">
              <a:solidFill>
                <a:schemeClr val="dk1"/>
              </a:solidFill>
            </a:endParaRPr>
          </a:p>
          <a:p>
            <a:pPr marL="0" lvl="0" indent="0" rtl="0">
              <a:spcBef>
                <a:spcPts val="0"/>
              </a:spcBef>
              <a:spcAft>
                <a:spcPts val="0"/>
              </a:spcAft>
              <a:buClr>
                <a:schemeClr val="dk1"/>
              </a:buClr>
              <a:buSzPts val="1100"/>
              <a:buFont typeface="Arial"/>
              <a:buNone/>
            </a:pPr>
            <a:r>
              <a:rPr lang="en-AU" sz="2400">
                <a:solidFill>
                  <a:schemeClr val="dk1"/>
                </a:solidFill>
              </a:rPr>
              <a:t>of the environment</a:t>
            </a:r>
            <a:endParaRPr sz="2400"/>
          </a:p>
        </p:txBody>
      </p:sp>
      <p:sp>
        <p:nvSpPr>
          <p:cNvPr id="97" name="Shape 97"/>
          <p:cNvSpPr/>
          <p:nvPr/>
        </p:nvSpPr>
        <p:spPr>
          <a:xfrm>
            <a:off x="255000" y="5034175"/>
            <a:ext cx="3222600" cy="1280700"/>
          </a:xfrm>
          <a:prstGeom prst="wedgeRoundRectCallout">
            <a:avLst>
              <a:gd name="adj1" fmla="val 64982"/>
              <a:gd name="adj2" fmla="val -34916"/>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solidFill>
                  <a:schemeClr val="dk1"/>
                </a:solidFill>
              </a:rPr>
              <a:t>Authentic</a:t>
            </a:r>
            <a:r>
              <a:rPr lang="en-AU" sz="2400"/>
              <a:t>, thinking about our roles and responsibilities</a:t>
            </a:r>
            <a:endParaRPr sz="2400"/>
          </a:p>
        </p:txBody>
      </p:sp>
      <p:sp>
        <p:nvSpPr>
          <p:cNvPr id="98" name="Shape 98"/>
          <p:cNvSpPr/>
          <p:nvPr/>
        </p:nvSpPr>
        <p:spPr>
          <a:xfrm>
            <a:off x="5530500" y="2424050"/>
            <a:ext cx="1941900" cy="1337400"/>
          </a:xfrm>
          <a:prstGeom prst="wedgeRoundRectCallout">
            <a:avLst>
              <a:gd name="adj1" fmla="val 77595"/>
              <a:gd name="adj2" fmla="val -2303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solidFill>
                  <a:schemeClr val="dk1"/>
                </a:solidFill>
              </a:rPr>
              <a:t>Getting outside and getting dirty</a:t>
            </a:r>
            <a:endParaRPr sz="2400"/>
          </a:p>
        </p:txBody>
      </p:sp>
      <p:sp>
        <p:nvSpPr>
          <p:cNvPr id="99" name="Shape 99"/>
          <p:cNvSpPr/>
          <p:nvPr/>
        </p:nvSpPr>
        <p:spPr>
          <a:xfrm>
            <a:off x="895350" y="1546125"/>
            <a:ext cx="1941900" cy="820200"/>
          </a:xfrm>
          <a:prstGeom prst="wedgeRoundRectCallout">
            <a:avLst>
              <a:gd name="adj1" fmla="val 20963"/>
              <a:gd name="adj2" fmla="val 122933"/>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Contextual learning</a:t>
            </a:r>
            <a:endParaRPr sz="2400"/>
          </a:p>
        </p:txBody>
      </p:sp>
      <p:sp>
        <p:nvSpPr>
          <p:cNvPr id="100" name="Shape 100"/>
          <p:cNvSpPr/>
          <p:nvPr/>
        </p:nvSpPr>
        <p:spPr>
          <a:xfrm>
            <a:off x="357100" y="2583950"/>
            <a:ext cx="1350300" cy="2191500"/>
          </a:xfrm>
          <a:prstGeom prst="wedgeRoundRectCallout">
            <a:avLst>
              <a:gd name="adj1" fmla="val 99317"/>
              <a:gd name="adj2" fmla="val -20230"/>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Being aware  about what’s outside</a:t>
            </a:r>
            <a:endParaRPr sz="2400"/>
          </a:p>
        </p:txBody>
      </p:sp>
      <p:sp>
        <p:nvSpPr>
          <p:cNvPr id="101" name="Shape 101"/>
          <p:cNvSpPr/>
          <p:nvPr/>
        </p:nvSpPr>
        <p:spPr>
          <a:xfrm>
            <a:off x="1970625" y="4308950"/>
            <a:ext cx="2142900" cy="466500"/>
          </a:xfrm>
          <a:prstGeom prst="wedgeRoundRectCallout">
            <a:avLst>
              <a:gd name="adj1" fmla="val 33840"/>
              <a:gd name="adj2" fmla="val 10475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Perspectives</a:t>
            </a:r>
            <a:endParaRPr sz="2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body" idx="2"/>
          </p:nvPr>
        </p:nvSpPr>
        <p:spPr>
          <a:xfrm>
            <a:off x="599975" y="1324405"/>
            <a:ext cx="8464500" cy="73448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Whole-school inquiries, LEOTC experiences, science fairs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r>
              <a:rPr lang="en-AU" sz="2400" b="0" i="0" u="none" strike="noStrike" cap="none">
                <a:solidFill>
                  <a:srgbClr val="595959"/>
                </a:solidFill>
                <a:latin typeface="Arial"/>
                <a:ea typeface="Arial"/>
                <a:cs typeface="Arial"/>
                <a:sym typeface="Arial"/>
              </a:rPr>
              <a:t>	</a:t>
            </a: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pic>
        <p:nvPicPr>
          <p:cNvPr id="108" name="Shape 108"/>
          <p:cNvPicPr preferRelativeResize="0"/>
          <p:nvPr/>
        </p:nvPicPr>
        <p:blipFill rotWithShape="1">
          <a:blip r:embed="rId3">
            <a:alphaModFix/>
          </a:blip>
          <a:srcRect/>
          <a:stretch/>
        </p:blipFill>
        <p:spPr>
          <a:xfrm>
            <a:off x="-4" y="0"/>
            <a:ext cx="3779500" cy="657844"/>
          </a:xfrm>
          <a:prstGeom prst="rect">
            <a:avLst/>
          </a:prstGeom>
          <a:noFill/>
          <a:ln>
            <a:noFill/>
          </a:ln>
        </p:spPr>
      </p:pic>
      <p:sp>
        <p:nvSpPr>
          <p:cNvPr id="109" name="Shape 109"/>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110" name="Shape 110"/>
          <p:cNvSpPr txBox="1">
            <a:spLocks noGrp="1"/>
          </p:cNvSpPr>
          <p:nvPr>
            <p:ph type="title"/>
          </p:nvPr>
        </p:nvSpPr>
        <p:spPr>
          <a:xfrm>
            <a:off x="599975" y="2254700"/>
            <a:ext cx="3335400" cy="65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Curriculum </a:t>
            </a:r>
            <a:endParaRPr sz="3600" b="1" i="0" u="none" strike="noStrike" cap="none">
              <a:solidFill>
                <a:schemeClr val="accent1"/>
              </a:solidFill>
              <a:latin typeface="Arial"/>
              <a:ea typeface="Arial"/>
              <a:cs typeface="Arial"/>
              <a:sym typeface="Arial"/>
            </a:endParaRPr>
          </a:p>
        </p:txBody>
      </p:sp>
      <p:pic>
        <p:nvPicPr>
          <p:cNvPr id="111" name="Shape 111"/>
          <p:cNvPicPr preferRelativeResize="0"/>
          <p:nvPr/>
        </p:nvPicPr>
        <p:blipFill rotWithShape="1">
          <a:blip r:embed="rId5">
            <a:alphaModFix/>
          </a:blip>
          <a:srcRect/>
          <a:stretch/>
        </p:blipFill>
        <p:spPr>
          <a:xfrm>
            <a:off x="3779496" y="1941345"/>
            <a:ext cx="1145846" cy="1697549"/>
          </a:xfrm>
          <a:prstGeom prst="rect">
            <a:avLst/>
          </a:prstGeom>
          <a:noFill/>
          <a:ln>
            <a:noFill/>
          </a:ln>
        </p:spPr>
      </p:pic>
      <p:sp>
        <p:nvSpPr>
          <p:cNvPr id="112" name="Shape 112"/>
          <p:cNvSpPr txBox="1">
            <a:spLocks noGrp="1"/>
          </p:cNvSpPr>
          <p:nvPr>
            <p:ph type="body" idx="2"/>
          </p:nvPr>
        </p:nvSpPr>
        <p:spPr>
          <a:xfrm>
            <a:off x="245775" y="2962850"/>
            <a:ext cx="8053500" cy="303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Values and key competencies</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Science:</a:t>
            </a:r>
            <a:endParaRPr sz="2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Nature of Science </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Science Capabilities </a:t>
            </a:r>
            <a:endParaRPr sz="2400" b="0" i="0" u="none" strike="noStrike" cap="none">
              <a:solidFill>
                <a:srgbClr val="333333"/>
              </a:solidFill>
              <a:latin typeface="Arial"/>
              <a:ea typeface="Arial"/>
              <a:cs typeface="Arial"/>
              <a:sym typeface="Arial"/>
            </a:endParaRPr>
          </a:p>
          <a:p>
            <a:pPr marL="342900" marR="0" lvl="0" indent="-342900" algn="l" rtl="0">
              <a:lnSpc>
                <a:spcPct val="100000"/>
              </a:lnSpc>
              <a:spcBef>
                <a:spcPts val="0"/>
              </a:spcBef>
              <a:spcAft>
                <a:spcPts val="0"/>
              </a:spcAft>
              <a:buClr>
                <a:srgbClr val="333333"/>
              </a:buClr>
              <a:buSzPts val="1980"/>
              <a:buFont typeface="Arial"/>
              <a:buChar char="•"/>
            </a:pPr>
            <a:r>
              <a:rPr lang="en-AU" sz="2400" b="0" i="0" u="none" strike="noStrike" cap="none">
                <a:solidFill>
                  <a:srgbClr val="333333"/>
                </a:solidFill>
                <a:latin typeface="Arial"/>
                <a:ea typeface="Arial"/>
                <a:cs typeface="Arial"/>
                <a:sym typeface="Arial"/>
              </a:rPr>
              <a:t>Living World Strand</a:t>
            </a:r>
            <a:endParaRPr sz="2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1"/>
              </a:buClr>
              <a:buSzPts val="3600"/>
              <a:buFont typeface="Noto Sans Symbols"/>
              <a:buNone/>
            </a:pPr>
            <a:r>
              <a:rPr lang="en-AU" sz="2400" b="0" i="0" u="none" strike="noStrike" cap="none">
                <a:solidFill>
                  <a:schemeClr val="dk1"/>
                </a:solidFill>
                <a:latin typeface="Arial"/>
                <a:ea typeface="Arial"/>
                <a:cs typeface="Arial"/>
                <a:sym typeface="Arial"/>
              </a:rPr>
              <a:t>Literacy and numeracy, technology, social sciences ...</a:t>
            </a:r>
            <a:endParaRPr sz="2400" b="0" i="0" u="none" strike="noStrike" cap="none">
              <a:solidFill>
                <a:schemeClr val="dk1"/>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24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a:p>
            <a:pPr marL="0" marR="0" lvl="0" indent="0" algn="l" rtl="0">
              <a:lnSpc>
                <a:spcPct val="100000"/>
              </a:lnSpc>
              <a:spcBef>
                <a:spcPts val="2000"/>
              </a:spcBef>
              <a:spcAft>
                <a:spcPts val="0"/>
              </a:spcAft>
              <a:buClr>
                <a:srgbClr val="6FB7D7"/>
              </a:buClr>
              <a:buSzPts val="1980"/>
              <a:buFont typeface="Noto Sans Symbols"/>
              <a:buNone/>
            </a:pPr>
            <a:endParaRPr sz="1800" b="0" i="0" u="none" strike="noStrike" cap="none">
              <a:solidFill>
                <a:srgbClr val="595959"/>
              </a:solidFill>
              <a:latin typeface="Arial"/>
              <a:ea typeface="Arial"/>
              <a:cs typeface="Arial"/>
              <a:sym typeface="Arial"/>
            </a:endParaRPr>
          </a:p>
        </p:txBody>
      </p:sp>
      <p:sp>
        <p:nvSpPr>
          <p:cNvPr id="113" name="Shape 113"/>
          <p:cNvSpPr txBox="1"/>
          <p:nvPr/>
        </p:nvSpPr>
        <p:spPr>
          <a:xfrm>
            <a:off x="602400" y="547200"/>
            <a:ext cx="7939200" cy="7251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i="0" u="none" strike="noStrike" cap="none">
                <a:solidFill>
                  <a:schemeClr val="accent1"/>
                </a:solidFill>
                <a:latin typeface="Arial"/>
                <a:ea typeface="Arial"/>
                <a:cs typeface="Arial"/>
                <a:sym typeface="Arial"/>
              </a:rPr>
              <a:t>Connections</a:t>
            </a:r>
            <a:endParaRPr sz="3600" b="1" i="0" u="none" strike="noStrike" cap="none">
              <a:solidFill>
                <a:schemeClr val="accent1"/>
              </a:solidFill>
              <a:latin typeface="Arial"/>
              <a:ea typeface="Arial"/>
              <a:cs typeface="Arial"/>
              <a:sym typeface="Arial"/>
            </a:endParaRPr>
          </a:p>
        </p:txBody>
      </p:sp>
      <p:pic>
        <p:nvPicPr>
          <p:cNvPr id="114" name="Shape 114"/>
          <p:cNvPicPr preferRelativeResize="0"/>
          <p:nvPr/>
        </p:nvPicPr>
        <p:blipFill rotWithShape="1">
          <a:blip r:embed="rId6">
            <a:alphaModFix/>
          </a:blip>
          <a:srcRect l="21954"/>
          <a:stretch/>
        </p:blipFill>
        <p:spPr>
          <a:xfrm>
            <a:off x="4918850" y="2715248"/>
            <a:ext cx="3779500" cy="2721327"/>
          </a:xfrm>
          <a:prstGeom prst="rect">
            <a:avLst/>
          </a:prstGeom>
          <a:noFill/>
          <a:ln>
            <a:noFill/>
          </a:ln>
        </p:spPr>
      </p:pic>
      <p:sp>
        <p:nvSpPr>
          <p:cNvPr id="115" name="Shape 115"/>
          <p:cNvSpPr txBox="1"/>
          <p:nvPr/>
        </p:nvSpPr>
        <p:spPr>
          <a:xfrm>
            <a:off x="7143425" y="5395225"/>
            <a:ext cx="1921200" cy="587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AU" sz="1000"/>
              <a:t>Stratford Primary School</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a:stretch/>
        </p:blipFill>
        <p:spPr>
          <a:xfrm>
            <a:off x="-4" y="0"/>
            <a:ext cx="3779500" cy="657844"/>
          </a:xfrm>
          <a:prstGeom prst="rect">
            <a:avLst/>
          </a:prstGeom>
          <a:noFill/>
          <a:ln>
            <a:noFill/>
          </a:ln>
        </p:spPr>
      </p:pic>
      <p:sp>
        <p:nvSpPr>
          <p:cNvPr id="122" name="Shape 122"/>
          <p:cNvSpPr txBox="1"/>
          <p:nvPr/>
        </p:nvSpPr>
        <p:spPr>
          <a:xfrm>
            <a:off x="0" y="6493025"/>
            <a:ext cx="55305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accent2"/>
              </a:buClr>
              <a:buSzPts val="250"/>
              <a:buFont typeface="Verdana"/>
              <a:buNone/>
            </a:pPr>
            <a:r>
              <a:rPr lang="en-AU" sz="1000" b="0" i="0" u="none" strike="noStrike" cap="none">
                <a:solidFill>
                  <a:schemeClr val="accent2"/>
                </a:solidFill>
                <a:latin typeface="Verdana"/>
                <a:ea typeface="Verdana"/>
                <a:cs typeface="Verdana"/>
                <a:sym typeface="Verdana"/>
              </a:rPr>
              <a:t>© Copyright. University of Waikato. All Rights Reserved | </a:t>
            </a:r>
            <a:r>
              <a:rPr lang="en-AU" sz="1000" b="0" i="0" u="sng" strike="noStrike" cap="none">
                <a:solidFill>
                  <a:schemeClr val="hlink"/>
                </a:solidFill>
                <a:latin typeface="Verdana"/>
                <a:ea typeface="Verdana"/>
                <a:cs typeface="Verdana"/>
                <a:sym typeface="Verdana"/>
                <a:hlinkClick r:id="rId4"/>
              </a:rPr>
              <a:t>www.sciencelearn.org.nz</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Calibri"/>
              <a:buNone/>
            </a:pPr>
            <a:r>
              <a:rPr lang="en-AU" sz="1000" b="0" i="0" u="none" strike="noStrike" cap="none">
                <a:solidFill>
                  <a:schemeClr val="dk1"/>
                </a:solidFill>
                <a:latin typeface="Calibri"/>
                <a:ea typeface="Calibri"/>
                <a:cs typeface="Calibri"/>
                <a:sym typeface="Calibri"/>
              </a:rPr>
              <a:t>All images are copyrighted. For further information, please refer to enquiries@sciencelearn.org.nz</a:t>
            </a:r>
            <a:r>
              <a:rPr lang="en-AU" sz="1000" b="0" i="0" u="none" strike="noStrike" cap="none">
                <a:solidFill>
                  <a:schemeClr val="dk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2"/>
              </a:buClr>
              <a:buSzPts val="250"/>
              <a:buFont typeface="Verdana"/>
              <a:buNone/>
            </a:pPr>
            <a:endParaRPr sz="1000" b="0" i="0" u="sng" strike="noStrike" cap="none">
              <a:solidFill>
                <a:schemeClr val="hlink"/>
              </a:solidFill>
              <a:latin typeface="Verdana"/>
              <a:ea typeface="Verdana"/>
              <a:cs typeface="Verdana"/>
              <a:sym typeface="Verdana"/>
              <a:hlinkClick r:id="rId4"/>
            </a:endParaRPr>
          </a:p>
        </p:txBody>
      </p:sp>
      <p:sp>
        <p:nvSpPr>
          <p:cNvPr id="123" name="Shape 123"/>
          <p:cNvSpPr txBox="1"/>
          <p:nvPr/>
        </p:nvSpPr>
        <p:spPr>
          <a:xfrm>
            <a:off x="120650" y="432775"/>
            <a:ext cx="8946000" cy="1131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accent1"/>
              </a:buClr>
              <a:buSzPts val="3600"/>
              <a:buFont typeface="Arial"/>
              <a:buNone/>
            </a:pPr>
            <a:r>
              <a:rPr lang="en-AU" sz="3600" b="1">
                <a:solidFill>
                  <a:schemeClr val="accent1"/>
                </a:solidFill>
              </a:rPr>
              <a:t>Connected science topics and concepts</a:t>
            </a:r>
            <a:endParaRPr sz="3600" b="1">
              <a:solidFill>
                <a:schemeClr val="accent1"/>
              </a:solidFill>
            </a:endParaRPr>
          </a:p>
          <a:p>
            <a:pPr marL="0" marR="0" lvl="0" indent="0" algn="l" rtl="0">
              <a:lnSpc>
                <a:spcPct val="100000"/>
              </a:lnSpc>
              <a:spcBef>
                <a:spcPts val="0"/>
              </a:spcBef>
              <a:spcAft>
                <a:spcPts val="0"/>
              </a:spcAft>
              <a:buClr>
                <a:schemeClr val="accent1"/>
              </a:buClr>
              <a:buSzPts val="3600"/>
              <a:buFont typeface="Arial"/>
              <a:buNone/>
            </a:pPr>
            <a:r>
              <a:rPr lang="en-AU" sz="2400">
                <a:solidFill>
                  <a:schemeClr val="accent1"/>
                </a:solidFill>
              </a:rPr>
              <a:t>Some participants ideas:</a:t>
            </a:r>
            <a:endParaRPr sz="2400" i="0" u="none" strike="noStrike" cap="none">
              <a:solidFill>
                <a:schemeClr val="accent1"/>
              </a:solidFill>
            </a:endParaRPr>
          </a:p>
        </p:txBody>
      </p:sp>
      <p:pic>
        <p:nvPicPr>
          <p:cNvPr id="124" name="Shape 124"/>
          <p:cNvPicPr preferRelativeResize="0"/>
          <p:nvPr/>
        </p:nvPicPr>
        <p:blipFill>
          <a:blip r:embed="rId5">
            <a:alphaModFix/>
          </a:blip>
          <a:stretch>
            <a:fillRect/>
          </a:stretch>
        </p:blipFill>
        <p:spPr>
          <a:xfrm>
            <a:off x="497625" y="1603450"/>
            <a:ext cx="8148751" cy="4850798"/>
          </a:xfrm>
          <a:prstGeom prst="rect">
            <a:avLst/>
          </a:prstGeom>
          <a:noFill/>
          <a:ln>
            <a:noFill/>
          </a:ln>
        </p:spPr>
      </p:pic>
      <p:sp>
        <p:nvSpPr>
          <p:cNvPr id="125" name="Shape 125"/>
          <p:cNvSpPr/>
          <p:nvPr/>
        </p:nvSpPr>
        <p:spPr>
          <a:xfrm>
            <a:off x="2049975" y="1494900"/>
            <a:ext cx="4974600" cy="893700"/>
          </a:xfrm>
          <a:prstGeom prst="wedgeRoundRectCallout">
            <a:avLst>
              <a:gd name="adj1" fmla="val -54653"/>
              <a:gd name="adj2" fmla="val 6853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Ecology, ecosystems, biodiversity, adaptations and evolution</a:t>
            </a:r>
            <a:endParaRPr sz="2400"/>
          </a:p>
        </p:txBody>
      </p:sp>
      <p:sp>
        <p:nvSpPr>
          <p:cNvPr id="126" name="Shape 126"/>
          <p:cNvSpPr/>
          <p:nvPr/>
        </p:nvSpPr>
        <p:spPr>
          <a:xfrm>
            <a:off x="2049975" y="2685174"/>
            <a:ext cx="3043800" cy="2058900"/>
          </a:xfrm>
          <a:prstGeom prst="wedgeRoundRectCallout">
            <a:avLst>
              <a:gd name="adj1" fmla="val -57604"/>
              <a:gd name="adj2" fmla="val 7332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Sustainable energy, </a:t>
            </a:r>
            <a:r>
              <a:rPr lang="en-AU" sz="2400">
                <a:solidFill>
                  <a:schemeClr val="dk1"/>
                </a:solidFill>
              </a:rPr>
              <a:t>farming, </a:t>
            </a:r>
            <a:r>
              <a:rPr lang="en-AU" sz="2400"/>
              <a:t>pest control, </a:t>
            </a:r>
            <a:r>
              <a:rPr lang="en-AU" sz="2400">
                <a:solidFill>
                  <a:schemeClr val="dk1"/>
                </a:solidFill>
              </a:rPr>
              <a:t>using quadrats and data collection</a:t>
            </a:r>
            <a:endParaRPr sz="2400"/>
          </a:p>
        </p:txBody>
      </p:sp>
      <p:sp>
        <p:nvSpPr>
          <p:cNvPr id="127" name="Shape 127"/>
          <p:cNvSpPr/>
          <p:nvPr/>
        </p:nvSpPr>
        <p:spPr>
          <a:xfrm>
            <a:off x="5260025" y="2685200"/>
            <a:ext cx="1919400" cy="2058900"/>
          </a:xfrm>
          <a:prstGeom prst="wedgeRoundRectCallout">
            <a:avLst>
              <a:gd name="adj1" fmla="val 72189"/>
              <a:gd name="adj2" fmla="val -43097"/>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Water quality, the water cycle and water care</a:t>
            </a:r>
            <a:endParaRPr sz="2400"/>
          </a:p>
        </p:txBody>
      </p:sp>
      <p:sp>
        <p:nvSpPr>
          <p:cNvPr id="128" name="Shape 128"/>
          <p:cNvSpPr/>
          <p:nvPr/>
        </p:nvSpPr>
        <p:spPr>
          <a:xfrm>
            <a:off x="3201625" y="4948975"/>
            <a:ext cx="3822900" cy="1274400"/>
          </a:xfrm>
          <a:prstGeom prst="wedgeRoundRectCallout">
            <a:avLst>
              <a:gd name="adj1" fmla="val 59754"/>
              <a:gd name="adj2" fmla="val -13875"/>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rtl="0">
              <a:spcBef>
                <a:spcPts val="0"/>
              </a:spcBef>
              <a:spcAft>
                <a:spcPts val="0"/>
              </a:spcAft>
              <a:buNone/>
            </a:pPr>
            <a:r>
              <a:rPr lang="en-AU" sz="2400"/>
              <a:t>M</a:t>
            </a:r>
            <a:r>
              <a:rPr lang="en-AU" sz="2400">
                <a:solidFill>
                  <a:schemeClr val="dk1"/>
                </a:solidFill>
              </a:rPr>
              <a:t>ā</a:t>
            </a:r>
            <a:r>
              <a:rPr lang="en-AU" sz="2400"/>
              <a:t>tauranga Māori, native birds and plants and stream health</a:t>
            </a:r>
            <a:endParaRPr sz="2400"/>
          </a:p>
        </p:txBody>
      </p:sp>
    </p:spTree>
  </p:cSld>
  <p:clrMapOvr>
    <a:masterClrMapping/>
  </p:clrMapOvr>
</p:sld>
</file>

<file path=ppt/theme/theme1.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3714</Words>
  <Application>Microsoft Office PowerPoint</Application>
  <PresentationFormat>On-screen Show (4:3)</PresentationFormat>
  <Paragraphs>418</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Source Sans Pro</vt:lpstr>
      <vt:lpstr>Times New Roman</vt:lpstr>
      <vt:lpstr>Verdana</vt:lpstr>
      <vt:lpstr>Noto Sans Symbols</vt:lpstr>
      <vt:lpstr>Calibri</vt:lpstr>
      <vt:lpstr>10_Breeze</vt:lpstr>
      <vt:lpstr>PowerPoint Presentation</vt:lpstr>
      <vt:lpstr>Index</vt:lpstr>
      <vt:lpstr>Index</vt:lpstr>
      <vt:lpstr>PowerPoint Presentation</vt:lpstr>
      <vt:lpstr>PowerPoint Presentation</vt:lpstr>
      <vt:lpstr>He nohonga ngātahitanga ahau me te taiāo.   We live as one with our natural world.</vt:lpstr>
      <vt:lpstr>PowerPoint Presentation</vt:lpstr>
      <vt:lpstr>Curriculum </vt:lpstr>
      <vt:lpstr>PowerPoint Presentation</vt:lpstr>
      <vt:lpstr>DOC resources</vt:lpstr>
      <vt:lpstr>DOC resources</vt:lpstr>
      <vt:lpstr>PowerPoint Presentation</vt:lpstr>
      <vt:lpstr>DOC resources</vt:lpstr>
      <vt:lpstr>PowerPoint Presentation</vt:lpstr>
      <vt:lpstr>DOC resources</vt:lpstr>
      <vt:lpstr>DOC resources</vt:lpstr>
      <vt:lpstr>DOC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vanya</dc:creator>
  <cp:lastModifiedBy>Vanya Bootham</cp:lastModifiedBy>
  <cp:revision>1</cp:revision>
  <dcterms:modified xsi:type="dcterms:W3CDTF">2018-05-23T01:11:27Z</dcterms:modified>
</cp:coreProperties>
</file>