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9144000"/>
  <p:notesSz cx="6858000" cy="9144000"/>
  <p:embeddedFontLst>
    <p:embeddedFont>
      <p:font typeface="Source Sans Pr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5688A79-8C87-4F23-ACBD-E5224A729807}">
  <a:tblStyle styleId="{85688A79-8C87-4F23-ACBD-E5224A72980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SourceSansPro-bold.fntdata"/><Relationship Id="rId12" Type="http://schemas.openxmlformats.org/officeDocument/2006/relationships/slide" Target="slides/slide6.xml"/><Relationship Id="rId34" Type="http://schemas.openxmlformats.org/officeDocument/2006/relationships/font" Target="fonts/SourceSansPro-regular.fntdata"/><Relationship Id="rId15" Type="http://schemas.openxmlformats.org/officeDocument/2006/relationships/slide" Target="slides/slide9.xml"/><Relationship Id="rId37" Type="http://schemas.openxmlformats.org/officeDocument/2006/relationships/font" Target="fonts/SourceSansPro-boldItalic.fntdata"/><Relationship Id="rId14" Type="http://schemas.openxmlformats.org/officeDocument/2006/relationships/slide" Target="slides/slide8.xml"/><Relationship Id="rId36" Type="http://schemas.openxmlformats.org/officeDocument/2006/relationships/font" Target="fonts/SourceSansPr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23rf.com/stock-photo/speaker_stereo.html?oriSearch=speaker&amp;ch=speaker&amp;sti=o6ktkj4gwrf02xvpms%7C&amp;mediapopup=58727084"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661-chemistry-made-simple-atoms" TargetMode="External"/><Relationship Id="rId3" Type="http://schemas.openxmlformats.org/officeDocument/2006/relationships/hyperlink" Target="https://www.123rf.com/profile_abramsdesig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6-longitudinal-air-particle-wave" TargetMode="External"/><Relationship Id="rId3" Type="http://schemas.openxmlformats.org/officeDocument/2006/relationships/hyperlink" Target="https://www.123rf.com/stock-photo/speaker_stereo.html?oriSearch=speaker&amp;ch=speaker&amp;sti=o6ktkj4gwrf02xvpms%7C&amp;mediapopup=58727084"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6-longitudinal-air-particle-wav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6-longitudinal-air-particle-wav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6-longitudinal-air-particle-wav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7-transverse-longitudinal-wav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130-making-mexican-waves" TargetMode="External"/><Relationship Id="rId3" Type="http://schemas.openxmlformats.org/officeDocument/2006/relationships/hyperlink" Target="https://www.sciencelearn.org.nz/resources/2375-performing-science" TargetMode="External"/><Relationship Id="rId4" Type="http://schemas.openxmlformats.org/officeDocument/2006/relationships/hyperlink" Target="https://www.sciencelearn.org.nz/images/114-mexican-wav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8-describing-wave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682-investigating-waves-and-energy" TargetMode="External"/><Relationship Id="rId3" Type="http://schemas.openxmlformats.org/officeDocument/2006/relationships/hyperlink" Target="https://www.sciencelearn.org.nz/resources/120-waves-as-energy-transfer" TargetMode="External"/><Relationship Id="rId4" Type="http://schemas.openxmlformats.org/officeDocument/2006/relationships/hyperlink" Target="https://www.sciencelearn.org.nz/images/3738-describing-wav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572-sound-on-the-move" TargetMode="External"/><Relationship Id="rId3" Type="http://schemas.openxmlformats.org/officeDocument/2006/relationships/hyperlink" Target="https://www.sciencelearn.org.nz/images/838-particles-in-collisio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738-describing-wav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868-identifying-beach-litter-onlin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concepts/waves" TargetMode="External"/><Relationship Id="rId3" Type="http://schemas.openxmlformats.org/officeDocument/2006/relationships/hyperlink" Target="https://www.sciencelearn.org.nz/images/61-wave-length-height-and-frequency" TargetMode="External"/><Relationship Id="rId4" Type="http://schemas.openxmlformats.org/officeDocument/2006/relationships/hyperlink" Target="https://www.sciencelearn.org.nz/images/3739-slinky" TargetMode="External"/><Relationship Id="rId5" Type="http://schemas.openxmlformats.org/officeDocument/2006/relationships/hyperlink" Target="https://www.sciencelearn.org.nz/images/3740-wave-pattern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topics/sound" TargetMode="External"/><Relationship Id="rId3" Type="http://schemas.openxmlformats.org/officeDocument/2006/relationships/hyperlink" Target="https://www.sciencelearn.org.nz/resources/578-sound-detectives" TargetMode="External"/><Relationship Id="rId4" Type="http://schemas.openxmlformats.org/officeDocument/2006/relationships/hyperlink" Target="https://www.sciencelearn.org.nz/resources/564-the-noisy-reef-introduction" TargetMode="External"/><Relationship Id="rId5" Type="http://schemas.openxmlformats.org/officeDocument/2006/relationships/hyperlink" Target="https://www.sciencelearn.org.nz/images/605-graphs-of-sound-waves" TargetMode="External"/><Relationship Id="rId6" Type="http://schemas.openxmlformats.org/officeDocument/2006/relationships/hyperlink" Target="https://www.sciencelearn.org.nz/images/595-new-zealand-snapping-shrimp" TargetMode="External"/><Relationship Id="rId7" Type="http://schemas.openxmlformats.org/officeDocument/2006/relationships/hyperlink" Target="https://www.sciencelearn.org.nz/images/431-particle-nature-of-matter-mode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topics/light-and-colour" TargetMode="External"/><Relationship Id="rId3" Type="http://schemas.openxmlformats.org/officeDocument/2006/relationships/hyperlink" Target="https://www.sciencelearn.org.nz/resources/171-light-basics" TargetMode="External"/><Relationship Id="rId4" Type="http://schemas.openxmlformats.org/officeDocument/2006/relationships/hyperlink" Target="https://www.sciencelearn.org.nz/resources/63-teacher-resource-alternative-conceptions-about-light" TargetMode="External"/><Relationship Id="rId5" Type="http://schemas.openxmlformats.org/officeDocument/2006/relationships/hyperlink" Target="https://www.sciencelearn.org.nz/images/37-the-visible-spectrum" TargetMode="External"/><Relationship Id="rId6" Type="http://schemas.openxmlformats.org/officeDocument/2006/relationships/hyperlink" Target="https://www.sciencelearn.org.nz/images/36-the-human-eye" TargetMode="External"/><Relationship Id="rId7" Type="http://schemas.openxmlformats.org/officeDocument/2006/relationships/hyperlink" Target="https://www.sciencelearn.org.nz/images/49-refraction-of-light-in-water"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_maps/63-the-electromagnetic-spectrum" TargetMode="External"/><Relationship Id="rId3" Type="http://schemas.openxmlformats.org/officeDocument/2006/relationships/hyperlink" Target="https://www.sciencelearn.org.nz/resources/1033-the-electromagnetic-spectrum-picture-dictatio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h-talk.slack.com/messages/CDL529ERW/"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142-wav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 name="Shape 23"/>
        <p:cNvGrpSpPr/>
        <p:nvPr/>
      </p:nvGrpSpPr>
      <p:grpSpPr>
        <a:xfrm>
          <a:off x="0" y="0"/>
          <a:ext cx="0" cy="0"/>
          <a:chOff x="0" y="0"/>
          <a:chExt cx="0" cy="0"/>
        </a:xfrm>
      </p:grpSpPr>
      <p:sp>
        <p:nvSpPr>
          <p:cNvPr id="24" name="Google Shape;2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 name="Google Shape;25;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26" name="Google Shape;26;p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 name="Google Shape;116;p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a:t>Image from: </a:t>
            </a:r>
            <a:r>
              <a:rPr lang="en-AU" sz="1100" u="sng">
                <a:solidFill>
                  <a:schemeClr val="hlink"/>
                </a:solidFill>
                <a:latin typeface="Arial"/>
                <a:ea typeface="Arial"/>
                <a:cs typeface="Arial"/>
                <a:sym typeface="Arial"/>
                <a:hlinkClick r:id="rId2"/>
              </a:rPr>
              <a:t>www.123rf.com/stock-photo/speaker_stereo.html?oriSearch=speaker&amp;ch=speaker&amp;sti=o6ktkj4gwrf02xvpms|&amp;mediapopup=58727084</a:t>
            </a:r>
            <a:endParaRPr sz="1400">
              <a:latin typeface="Arial"/>
              <a:ea typeface="Arial"/>
              <a:cs typeface="Arial"/>
              <a:sym typeface="Arial"/>
            </a:endParaRPr>
          </a:p>
          <a:p>
            <a:pPr indent="0" lvl="0" marL="0" rtl="0" algn="l">
              <a:lnSpc>
                <a:spcPct val="100000"/>
              </a:lnSpc>
              <a:spcBef>
                <a:spcPts val="360"/>
              </a:spcBef>
              <a:spcAft>
                <a:spcPts val="0"/>
              </a:spcAft>
              <a:buSzPts val="1200"/>
              <a:buNone/>
            </a:pPr>
            <a:r>
              <a:t/>
            </a:r>
            <a:endParaRPr/>
          </a:p>
        </p:txBody>
      </p:sp>
      <p:sp>
        <p:nvSpPr>
          <p:cNvPr id="117" name="Google Shape;117;p1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 name="Google Shape;125;p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AU"/>
              <a:t>Resources: Chemistry made simple – Atoms webinar: </a:t>
            </a:r>
            <a:r>
              <a:rPr lang="en-AU" sz="1100" u="sng">
                <a:solidFill>
                  <a:schemeClr val="hlink"/>
                </a:solidFill>
                <a:latin typeface="Arial"/>
                <a:ea typeface="Arial"/>
                <a:cs typeface="Arial"/>
                <a:sym typeface="Arial"/>
                <a:hlinkClick r:id="rId2"/>
              </a:rPr>
              <a:t>www.sciencelearn.org.nz/resources/2661-chemistry-made-simple-atoms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AU"/>
              <a:t>Image ID : 57873100 Media Type : Photography</a:t>
            </a:r>
            <a:endParaRPr/>
          </a:p>
          <a:p>
            <a:pPr indent="0" lvl="0" marL="0" rtl="0" algn="l">
              <a:lnSpc>
                <a:spcPct val="100000"/>
              </a:lnSpc>
              <a:spcBef>
                <a:spcPts val="360"/>
              </a:spcBef>
              <a:spcAft>
                <a:spcPts val="0"/>
              </a:spcAft>
              <a:buClr>
                <a:schemeClr val="dk1"/>
              </a:buClr>
              <a:buSzPts val="1100"/>
              <a:buFont typeface="Arial"/>
              <a:buNone/>
            </a:pPr>
            <a:r>
              <a:rPr lang="en-AU"/>
              <a:t>Copyright : </a:t>
            </a:r>
            <a:r>
              <a:rPr lang="en-AU" u="sng">
                <a:solidFill>
                  <a:schemeClr val="hlink"/>
                </a:solidFill>
                <a:hlinkClick r:id="rId3"/>
              </a:rPr>
              <a:t>Wesley Abrams</a:t>
            </a:r>
            <a:r>
              <a:rPr lang="en-AU"/>
              <a:t> </a:t>
            </a:r>
            <a:endParaRPr/>
          </a:p>
          <a:p>
            <a:pPr indent="0" lvl="0" marL="0" marR="0" rtl="0" algn="l">
              <a:lnSpc>
                <a:spcPct val="100000"/>
              </a:lnSpc>
              <a:spcBef>
                <a:spcPts val="36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26" name="Google Shape;126;p1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4" name="Google Shape;134;p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www.sciencelearn.org.nz/images/3736-longitudinal-air-particle-wave</a:t>
            </a:r>
            <a:endParaRPr/>
          </a:p>
          <a:p>
            <a:pPr indent="0" lvl="0" marL="0" rtl="0" algn="l">
              <a:lnSpc>
                <a:spcPct val="100000"/>
              </a:lnSpc>
              <a:spcBef>
                <a:spcPts val="0"/>
              </a:spcBef>
              <a:spcAft>
                <a:spcPts val="0"/>
              </a:spcAft>
              <a:buSzPts val="1200"/>
              <a:buNone/>
            </a:pPr>
            <a:r>
              <a:rPr lang="en-AU" sz="1100" u="sng">
                <a:solidFill>
                  <a:schemeClr val="hlink"/>
                </a:solidFill>
                <a:latin typeface="Arial"/>
                <a:ea typeface="Arial"/>
                <a:cs typeface="Arial"/>
                <a:sym typeface="Arial"/>
                <a:hlinkClick r:id="rId3"/>
              </a:rPr>
              <a:t>www.123rf.com/stock-photo/speaker_stereo.html?oriSearch=speaker&amp;ch=speaker&amp;sti=o6ktkj4gwrf02xvpms|&amp;mediapopup=58727084</a:t>
            </a:r>
            <a:endParaRPr sz="1400">
              <a:latin typeface="Arial"/>
              <a:ea typeface="Arial"/>
              <a:cs typeface="Arial"/>
              <a:sym typeface="Arial"/>
            </a:endParaRPr>
          </a:p>
          <a:p>
            <a:pPr indent="0" lvl="0" marL="0" rtl="0" algn="l">
              <a:lnSpc>
                <a:spcPct val="100000"/>
              </a:lnSpc>
              <a:spcBef>
                <a:spcPts val="360"/>
              </a:spcBef>
              <a:spcAft>
                <a:spcPts val="0"/>
              </a:spcAft>
              <a:buSzPts val="1200"/>
              <a:buNone/>
            </a:pPr>
            <a:r>
              <a:t/>
            </a:r>
            <a:endParaRPr/>
          </a:p>
        </p:txBody>
      </p:sp>
      <p:sp>
        <p:nvSpPr>
          <p:cNvPr id="135" name="Google Shape;135;p1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 name="Google Shape;144;p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www.sciencelearn.org.nz/images/3736-longitudinal-air-particle-wave</a:t>
            </a:r>
            <a:endParaRPr/>
          </a:p>
          <a:p>
            <a:pPr indent="0" lvl="0" marL="0" rtl="0" algn="l">
              <a:lnSpc>
                <a:spcPct val="100000"/>
              </a:lnSpc>
              <a:spcBef>
                <a:spcPts val="360"/>
              </a:spcBef>
              <a:spcAft>
                <a:spcPts val="0"/>
              </a:spcAft>
              <a:buSzPts val="1200"/>
              <a:buNone/>
            </a:pPr>
            <a:r>
              <a:rPr lang="en-AU" sz="1350">
                <a:latin typeface="Arial"/>
                <a:ea typeface="Arial"/>
                <a:cs typeface="Arial"/>
                <a:sym typeface="Arial"/>
              </a:rPr>
              <a:t>An actual sound wave in air may look something like this diagram. The dots represent air particles, showing areas of dense air and areas of less dense air.</a:t>
            </a:r>
            <a:endParaRPr/>
          </a:p>
        </p:txBody>
      </p:sp>
      <p:sp>
        <p:nvSpPr>
          <p:cNvPr id="145" name="Google Shape;145;p1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2" name="Google Shape;152;p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www.sciencelearn.org.nz/images/3736-longitudinal-air-particle-wave</a:t>
            </a:r>
            <a:endParaRPr/>
          </a:p>
          <a:p>
            <a:pPr indent="0" lvl="0" marL="0" rtl="0" algn="l">
              <a:lnSpc>
                <a:spcPct val="100000"/>
              </a:lnSpc>
              <a:spcBef>
                <a:spcPts val="360"/>
              </a:spcBef>
              <a:spcAft>
                <a:spcPts val="0"/>
              </a:spcAft>
              <a:buSzPts val="1200"/>
              <a:buNone/>
            </a:pPr>
            <a:r>
              <a:rPr lang="en-AU" sz="1350">
                <a:latin typeface="Arial"/>
                <a:ea typeface="Arial"/>
                <a:cs typeface="Arial"/>
                <a:sym typeface="Arial"/>
              </a:rPr>
              <a:t>An actual sound wave in air may look something like this diagram. The dots represent air particles, showing areas of dense air and areas of less dense air.</a:t>
            </a:r>
            <a:endParaRPr/>
          </a:p>
        </p:txBody>
      </p:sp>
      <p:sp>
        <p:nvSpPr>
          <p:cNvPr id="153" name="Google Shape;153;p1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 name="Google Shape;163;p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https://www.sciencelearn.org.nz/images/3736-longitudinal-air-particle-wave</a:t>
            </a:r>
            <a:endParaRPr/>
          </a:p>
          <a:p>
            <a:pPr indent="0" lvl="0" marL="0" rtl="0" algn="l">
              <a:lnSpc>
                <a:spcPct val="100000"/>
              </a:lnSpc>
              <a:spcBef>
                <a:spcPts val="360"/>
              </a:spcBef>
              <a:spcAft>
                <a:spcPts val="0"/>
              </a:spcAft>
              <a:buSzPts val="1200"/>
              <a:buNone/>
            </a:pPr>
            <a:r>
              <a:rPr lang="en-AU" sz="1350">
                <a:latin typeface="Arial"/>
                <a:ea typeface="Arial"/>
                <a:cs typeface="Arial"/>
                <a:sym typeface="Arial"/>
              </a:rPr>
              <a:t>An actual sound wave in air may look something like this diagram. The dots represent air particles, showing areas of dense air and areas of less dense air.</a:t>
            </a:r>
            <a:endParaRPr/>
          </a:p>
        </p:txBody>
      </p:sp>
      <p:sp>
        <p:nvSpPr>
          <p:cNvPr id="164" name="Google Shape;164;p1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8" name="Google Shape;178;p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www.sciencelearn.org.nz/images/3737-transverse-longitudinal-wave</a:t>
            </a:r>
            <a:endParaRPr/>
          </a:p>
          <a:p>
            <a:pPr indent="0" lvl="0" marL="0" rtl="0" algn="l">
              <a:lnSpc>
                <a:spcPct val="100000"/>
              </a:lnSpc>
              <a:spcBef>
                <a:spcPts val="360"/>
              </a:spcBef>
              <a:spcAft>
                <a:spcPts val="0"/>
              </a:spcAft>
              <a:buSzPts val="1200"/>
              <a:buNone/>
            </a:pPr>
            <a:r>
              <a:rPr lang="en-AU" sz="1350">
                <a:latin typeface="Arial"/>
                <a:ea typeface="Arial"/>
                <a:cs typeface="Arial"/>
                <a:sym typeface="Arial"/>
              </a:rPr>
              <a:t>Most waves are drawn as transverse waves. The high points of the transverse waves (peaks) represent more dense areas of the longitudinal waves, and the low points (troughs) represent less dense areas.</a:t>
            </a:r>
            <a:endParaRPr/>
          </a:p>
        </p:txBody>
      </p:sp>
      <p:sp>
        <p:nvSpPr>
          <p:cNvPr id="179" name="Google Shape;179;p1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6" name="Google Shape;186;p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Resources: </a:t>
            </a:r>
            <a:endParaRPr/>
          </a:p>
          <a:p>
            <a:pPr indent="0" lvl="0" marL="0" rtl="0" algn="l">
              <a:lnSpc>
                <a:spcPct val="100000"/>
              </a:lnSpc>
              <a:spcBef>
                <a:spcPts val="360"/>
              </a:spcBef>
              <a:spcAft>
                <a:spcPts val="0"/>
              </a:spcAft>
              <a:buSzPts val="1200"/>
              <a:buNone/>
            </a:pPr>
            <a:r>
              <a:rPr lang="en-AU"/>
              <a:t>Making Mexican waves: </a:t>
            </a:r>
            <a:r>
              <a:rPr lang="en-AU" sz="1100" u="sng">
                <a:solidFill>
                  <a:schemeClr val="hlink"/>
                </a:solidFill>
                <a:latin typeface="Arial"/>
                <a:ea typeface="Arial"/>
                <a:cs typeface="Arial"/>
                <a:sym typeface="Arial"/>
                <a:hlinkClick r:id="rId2"/>
              </a:rPr>
              <a:t>www.sciencelearn.org.nz/resources/130-making-mexican-waves</a:t>
            </a:r>
            <a:endParaRPr/>
          </a:p>
          <a:p>
            <a:pPr indent="0" lvl="0" marL="0" rtl="0" algn="l">
              <a:lnSpc>
                <a:spcPct val="100000"/>
              </a:lnSpc>
              <a:spcBef>
                <a:spcPts val="360"/>
              </a:spcBef>
              <a:spcAft>
                <a:spcPts val="0"/>
              </a:spcAft>
              <a:buSzPts val="1200"/>
              <a:buNone/>
            </a:pPr>
            <a:r>
              <a:rPr lang="en-AU"/>
              <a:t>Using drama in science</a:t>
            </a:r>
            <a:r>
              <a:rPr lang="en-AU" sz="1100">
                <a:latin typeface="Arial"/>
                <a:ea typeface="Arial"/>
                <a:cs typeface="Arial"/>
                <a:sym typeface="Arial"/>
              </a:rPr>
              <a:t> </a:t>
            </a:r>
            <a:r>
              <a:rPr lang="en-AU" sz="1100" u="sng">
                <a:solidFill>
                  <a:schemeClr val="hlink"/>
                </a:solidFill>
                <a:latin typeface="Arial"/>
                <a:ea typeface="Arial"/>
                <a:cs typeface="Arial"/>
                <a:sym typeface="Arial"/>
                <a:hlinkClick r:id="rId3"/>
              </a:rPr>
              <a:t>www.sciencelearn.org.nz/resources/2375-performing-science</a:t>
            </a:r>
            <a:endParaRPr/>
          </a:p>
          <a:p>
            <a:pPr indent="0" lvl="0" marL="0" rtl="0" algn="l">
              <a:lnSpc>
                <a:spcPct val="100000"/>
              </a:lnSpc>
              <a:spcBef>
                <a:spcPts val="360"/>
              </a:spcBef>
              <a:spcAft>
                <a:spcPts val="0"/>
              </a:spcAft>
              <a:buSzPts val="1200"/>
              <a:buNone/>
            </a:pPr>
            <a:r>
              <a:t/>
            </a:r>
            <a:endParaRPr/>
          </a:p>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4"/>
              </a:rPr>
              <a:t>www.sciencelearn.org.nz/images/114-mexican-wave</a:t>
            </a:r>
            <a:endParaRPr/>
          </a:p>
        </p:txBody>
      </p:sp>
      <p:sp>
        <p:nvSpPr>
          <p:cNvPr id="187" name="Google Shape;187;p1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6" name="Google Shape;196;p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www.sciencelearn.org.nz/images/3738-describing-waves</a:t>
            </a:r>
            <a:endParaRPr/>
          </a:p>
        </p:txBody>
      </p:sp>
      <p:sp>
        <p:nvSpPr>
          <p:cNvPr id="197" name="Google Shape;197;p1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5" name="Google Shape;205;p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Resources: </a:t>
            </a:r>
            <a:endParaRPr/>
          </a:p>
          <a:p>
            <a:pPr indent="0" lvl="0" marL="0" rtl="0" algn="l">
              <a:lnSpc>
                <a:spcPct val="100000"/>
              </a:lnSpc>
              <a:spcBef>
                <a:spcPts val="360"/>
              </a:spcBef>
              <a:spcAft>
                <a:spcPts val="0"/>
              </a:spcAft>
              <a:buSzPts val="1200"/>
              <a:buNone/>
            </a:pPr>
            <a:r>
              <a:rPr lang="en-AU"/>
              <a:t>Activity: </a:t>
            </a:r>
            <a:r>
              <a:rPr lang="en-AU" sz="1100" u="sng">
                <a:solidFill>
                  <a:schemeClr val="hlink"/>
                </a:solidFill>
                <a:latin typeface="Arial"/>
                <a:ea typeface="Arial"/>
                <a:cs typeface="Arial"/>
                <a:sym typeface="Arial"/>
                <a:hlinkClick r:id="rId2"/>
              </a:rPr>
              <a:t>www.sciencelearn.org.nz/resources/2682-investigating-waves-and-energy</a:t>
            </a:r>
            <a:endParaRPr/>
          </a:p>
          <a:p>
            <a:pPr indent="0" lvl="0" marL="0" rtl="0" algn="l">
              <a:lnSpc>
                <a:spcPct val="100000"/>
              </a:lnSpc>
              <a:spcBef>
                <a:spcPts val="360"/>
              </a:spcBef>
              <a:spcAft>
                <a:spcPts val="0"/>
              </a:spcAft>
              <a:buSzPts val="1200"/>
              <a:buNone/>
            </a:pPr>
            <a:r>
              <a:rPr lang="en-AU"/>
              <a:t>Article: </a:t>
            </a:r>
            <a:r>
              <a:rPr lang="en-AU" sz="1100" u="sng">
                <a:solidFill>
                  <a:schemeClr val="hlink"/>
                </a:solidFill>
                <a:latin typeface="Arial"/>
                <a:ea typeface="Arial"/>
                <a:cs typeface="Arial"/>
                <a:sym typeface="Arial"/>
                <a:hlinkClick r:id="rId3"/>
              </a:rPr>
              <a:t>www.sciencelearn.org.nz/resources/120-waves-as-energy-transfer</a:t>
            </a:r>
            <a:endParaRPr/>
          </a:p>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4"/>
              </a:rPr>
              <a:t>www.sciencelearn.org.nz/images/3738-describing-waves</a:t>
            </a:r>
            <a:endParaRPr/>
          </a:p>
        </p:txBody>
      </p:sp>
      <p:sp>
        <p:nvSpPr>
          <p:cNvPr id="206" name="Google Shape;206;p2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 name="Shape 34"/>
        <p:cNvGrpSpPr/>
        <p:nvPr/>
      </p:nvGrpSpPr>
      <p:grpSpPr>
        <a:xfrm>
          <a:off x="0" y="0"/>
          <a:ext cx="0" cy="0"/>
          <a:chOff x="0" y="0"/>
          <a:chExt cx="0" cy="0"/>
        </a:xfrm>
      </p:grpSpPr>
      <p:sp>
        <p:nvSpPr>
          <p:cNvPr id="35" name="Google Shape;35;p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rPr lang="en-AU" sz="1800">
                <a:solidFill>
                  <a:srgbClr val="000000"/>
                </a:solidFill>
                <a:latin typeface="Arial"/>
                <a:ea typeface="Arial"/>
                <a:cs typeface="Arial"/>
                <a:sym typeface="Arial"/>
              </a:rPr>
              <a:t>The SLH is funded by the New Zealand Government – MBIE Ministry of Business, Innovation and Employment – under the Curious Minds fund</a:t>
            </a:r>
            <a:endParaRPr b="0" i="0" sz="1800" u="none" cap="none" strike="noStrike">
              <a:solidFill>
                <a:srgbClr val="000000"/>
              </a:solidFill>
              <a:latin typeface="Arial"/>
              <a:ea typeface="Arial"/>
              <a:cs typeface="Arial"/>
              <a:sym typeface="Arial"/>
            </a:endParaRPr>
          </a:p>
        </p:txBody>
      </p:sp>
      <p:sp>
        <p:nvSpPr>
          <p:cNvPr id="36" name="Google Shape;3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5" name="Google Shape;215;p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www.sciencelearn.org.nz/resources/572-sound-on-the-move</a:t>
            </a:r>
            <a:endParaRPr/>
          </a:p>
          <a:p>
            <a:pPr indent="0" lvl="0" marL="0" rtl="0" algn="l">
              <a:lnSpc>
                <a:spcPct val="100000"/>
              </a:lnSpc>
              <a:spcBef>
                <a:spcPts val="360"/>
              </a:spcBef>
              <a:spcAft>
                <a:spcPts val="0"/>
              </a:spcAft>
              <a:buSzPts val="1200"/>
              <a:buNone/>
            </a:pPr>
            <a:r>
              <a:t/>
            </a:r>
            <a:endParaRPr/>
          </a:p>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3"/>
              </a:rPr>
              <a:t>www.sciencelearn.org.nz/images/838-particles-in-collision</a:t>
            </a:r>
            <a:r>
              <a:rPr lang="en-AU"/>
              <a:t> </a:t>
            </a:r>
            <a:endParaRPr/>
          </a:p>
        </p:txBody>
      </p:sp>
      <p:sp>
        <p:nvSpPr>
          <p:cNvPr id="216" name="Google Shape;216;p2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3" name="Google Shape;223;p2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www.sciencelearn.org.nz/images/3738-describing-waves</a:t>
            </a:r>
            <a:endParaRPr/>
          </a:p>
        </p:txBody>
      </p:sp>
      <p:sp>
        <p:nvSpPr>
          <p:cNvPr id="224" name="Google Shape;224;p2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1" name="Google Shape;231;p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www.sciencelearn.org.nz/images/3868-identifying-beach-litter-online</a:t>
            </a:r>
            <a:r>
              <a:rPr b="1" lang="en-AU"/>
              <a:t> </a:t>
            </a:r>
            <a:endParaRPr b="1"/>
          </a:p>
        </p:txBody>
      </p:sp>
      <p:sp>
        <p:nvSpPr>
          <p:cNvPr id="232" name="Google Shape;232;p2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1" name="Google Shape;241;p2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www.sciencelearn.org.nz/concepts/waves</a:t>
            </a:r>
            <a:endParaRPr/>
          </a:p>
          <a:p>
            <a:pPr indent="0" lvl="0" marL="0" rtl="0" algn="l">
              <a:lnSpc>
                <a:spcPct val="100000"/>
              </a:lnSpc>
              <a:spcBef>
                <a:spcPts val="360"/>
              </a:spcBef>
              <a:spcAft>
                <a:spcPts val="0"/>
              </a:spcAft>
              <a:buClr>
                <a:schemeClr val="dk1"/>
              </a:buClr>
              <a:buSzPts val="1200"/>
              <a:buFont typeface="Arial"/>
              <a:buNone/>
            </a:pPr>
            <a:r>
              <a:rPr lang="en-AU"/>
              <a:t>Images: </a:t>
            </a:r>
            <a:endParaRPr/>
          </a:p>
          <a:p>
            <a:pPr indent="-304800" lvl="0" marL="457200" rtl="0" algn="l">
              <a:lnSpc>
                <a:spcPct val="100000"/>
              </a:lnSpc>
              <a:spcBef>
                <a:spcPts val="360"/>
              </a:spcBef>
              <a:spcAft>
                <a:spcPts val="0"/>
              </a:spcAft>
              <a:buSzPts val="1200"/>
              <a:buAutoNum type="arabicPeriod"/>
            </a:pPr>
            <a:r>
              <a:rPr lang="en-AU" sz="1100" u="sng">
                <a:solidFill>
                  <a:schemeClr val="hlink"/>
                </a:solidFill>
                <a:latin typeface="Arial"/>
                <a:ea typeface="Arial"/>
                <a:cs typeface="Arial"/>
                <a:sym typeface="Arial"/>
                <a:hlinkClick r:id="rId3"/>
              </a:rPr>
              <a:t>www.sciencelearn.org.nz/images/61-wave-length-height-and-frequency</a:t>
            </a:r>
            <a:endParaRPr/>
          </a:p>
          <a:p>
            <a:pPr indent="-304800" lvl="0" marL="457200" rtl="0" algn="l">
              <a:lnSpc>
                <a:spcPct val="100000"/>
              </a:lnSpc>
              <a:spcBef>
                <a:spcPts val="0"/>
              </a:spcBef>
              <a:spcAft>
                <a:spcPts val="0"/>
              </a:spcAft>
              <a:buSzPts val="1200"/>
              <a:buAutoNum type="arabicPeriod"/>
            </a:pPr>
            <a:r>
              <a:rPr lang="en-AU" sz="1100" u="sng">
                <a:solidFill>
                  <a:schemeClr val="hlink"/>
                </a:solidFill>
                <a:latin typeface="Arial"/>
                <a:ea typeface="Arial"/>
                <a:cs typeface="Arial"/>
                <a:sym typeface="Arial"/>
                <a:hlinkClick r:id="rId4"/>
              </a:rPr>
              <a:t>www.sciencelearn.org.nz/images/3739-slinky</a:t>
            </a:r>
            <a:endParaRPr/>
          </a:p>
          <a:p>
            <a:pPr indent="-304800" lvl="0" marL="457200" rtl="0" algn="l">
              <a:lnSpc>
                <a:spcPct val="100000"/>
              </a:lnSpc>
              <a:spcBef>
                <a:spcPts val="0"/>
              </a:spcBef>
              <a:spcAft>
                <a:spcPts val="0"/>
              </a:spcAft>
              <a:buSzPts val="1200"/>
              <a:buAutoNum type="arabicPeriod"/>
            </a:pPr>
            <a:r>
              <a:rPr lang="en-AU" sz="1100" u="sng">
                <a:solidFill>
                  <a:schemeClr val="hlink"/>
                </a:solidFill>
                <a:latin typeface="Arial"/>
                <a:ea typeface="Arial"/>
                <a:cs typeface="Arial"/>
                <a:sym typeface="Arial"/>
                <a:hlinkClick r:id="rId5"/>
              </a:rPr>
              <a:t>www.sciencelearn.org.nz/images/3740-wave-patterns</a:t>
            </a:r>
            <a:endParaRPr/>
          </a:p>
        </p:txBody>
      </p:sp>
      <p:sp>
        <p:nvSpPr>
          <p:cNvPr id="242" name="Google Shape;242;p2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0" name="Google Shape;250;p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Topic: </a:t>
            </a:r>
            <a:r>
              <a:rPr lang="en-AU" sz="1100" u="sng">
                <a:solidFill>
                  <a:schemeClr val="hlink"/>
                </a:solidFill>
                <a:latin typeface="Arial"/>
                <a:ea typeface="Arial"/>
                <a:cs typeface="Arial"/>
                <a:sym typeface="Arial"/>
                <a:hlinkClick r:id="rId2"/>
              </a:rPr>
              <a:t>www.sciencelearn.org.nz/topics/sound</a:t>
            </a:r>
            <a:endParaRPr/>
          </a:p>
          <a:p>
            <a:pPr indent="0" lvl="0" marL="0" rtl="0" algn="l">
              <a:lnSpc>
                <a:spcPct val="100000"/>
              </a:lnSpc>
              <a:spcBef>
                <a:spcPts val="360"/>
              </a:spcBef>
              <a:spcAft>
                <a:spcPts val="0"/>
              </a:spcAft>
              <a:buSzPts val="1200"/>
              <a:buNone/>
            </a:pPr>
            <a:r>
              <a:rPr lang="en-AU"/>
              <a:t>Activity: </a:t>
            </a:r>
            <a:r>
              <a:rPr lang="en-AU" sz="1100" u="sng">
                <a:solidFill>
                  <a:schemeClr val="hlink"/>
                </a:solidFill>
                <a:latin typeface="Arial"/>
                <a:ea typeface="Arial"/>
                <a:cs typeface="Arial"/>
                <a:sym typeface="Arial"/>
                <a:hlinkClick r:id="rId3"/>
              </a:rPr>
              <a:t>www.sciencelearn.org.nz/resources/578-sound-detectives</a:t>
            </a:r>
            <a:endParaRPr/>
          </a:p>
          <a:p>
            <a:pPr indent="0" lvl="0" marL="0" rtl="0" algn="l">
              <a:lnSpc>
                <a:spcPct val="100000"/>
              </a:lnSpc>
              <a:spcBef>
                <a:spcPts val="360"/>
              </a:spcBef>
              <a:spcAft>
                <a:spcPts val="0"/>
              </a:spcAft>
              <a:buSzPts val="1200"/>
              <a:buNone/>
            </a:pPr>
            <a:r>
              <a:rPr lang="en-AU"/>
              <a:t>Context idea: </a:t>
            </a:r>
            <a:r>
              <a:rPr lang="en-AU" sz="1100" u="sng">
                <a:solidFill>
                  <a:schemeClr val="hlink"/>
                </a:solidFill>
                <a:latin typeface="Arial"/>
                <a:ea typeface="Arial"/>
                <a:cs typeface="Arial"/>
                <a:sym typeface="Arial"/>
                <a:hlinkClick r:id="rId4"/>
              </a:rPr>
              <a:t>www.sciencelearn.org.nz/resources/564-the-noisy-reef-introduction</a:t>
            </a:r>
            <a:endParaRPr/>
          </a:p>
          <a:p>
            <a:pPr indent="0" lvl="0" marL="0" rtl="0" algn="l">
              <a:lnSpc>
                <a:spcPct val="100000"/>
              </a:lnSpc>
              <a:spcBef>
                <a:spcPts val="360"/>
              </a:spcBef>
              <a:spcAft>
                <a:spcPts val="0"/>
              </a:spcAft>
              <a:buSzPts val="1200"/>
              <a:buNone/>
            </a:pPr>
            <a:r>
              <a:rPr lang="en-AU"/>
              <a:t>Images:</a:t>
            </a:r>
            <a:endParaRPr/>
          </a:p>
          <a:p>
            <a:pPr indent="-298450" lvl="0" marL="457200" rtl="0" algn="l">
              <a:lnSpc>
                <a:spcPct val="100000"/>
              </a:lnSpc>
              <a:spcBef>
                <a:spcPts val="360"/>
              </a:spcBef>
              <a:spcAft>
                <a:spcPts val="0"/>
              </a:spcAft>
              <a:buSzPts val="1100"/>
              <a:buFont typeface="Arial"/>
              <a:buAutoNum type="arabicPeriod"/>
            </a:pPr>
            <a:r>
              <a:rPr lang="en-AU" sz="1100" u="sng">
                <a:solidFill>
                  <a:schemeClr val="hlink"/>
                </a:solidFill>
                <a:latin typeface="Arial"/>
                <a:ea typeface="Arial"/>
                <a:cs typeface="Arial"/>
                <a:sym typeface="Arial"/>
                <a:hlinkClick r:id="rId5"/>
              </a:rPr>
              <a:t>www.sciencelearn.org.nz/images/605-graphs-of-sound-waves</a:t>
            </a:r>
            <a:endParaRPr/>
          </a:p>
          <a:p>
            <a:pPr indent="-304800" lvl="0" marL="457200" rtl="0" algn="l">
              <a:lnSpc>
                <a:spcPct val="100000"/>
              </a:lnSpc>
              <a:spcBef>
                <a:spcPts val="0"/>
              </a:spcBef>
              <a:spcAft>
                <a:spcPts val="0"/>
              </a:spcAft>
              <a:buSzPts val="1200"/>
              <a:buAutoNum type="arabicPeriod"/>
            </a:pPr>
            <a:r>
              <a:rPr lang="en-AU" sz="1100" u="sng">
                <a:solidFill>
                  <a:schemeClr val="hlink"/>
                </a:solidFill>
                <a:latin typeface="Arial"/>
                <a:ea typeface="Arial"/>
                <a:cs typeface="Arial"/>
                <a:sym typeface="Arial"/>
                <a:hlinkClick r:id="rId6"/>
              </a:rPr>
              <a:t>www.sciencelearn.org.nz/images/595-new-zealand-snapping-shrimp</a:t>
            </a:r>
            <a:endParaRPr/>
          </a:p>
          <a:p>
            <a:pPr indent="-304800" lvl="0" marL="457200" rtl="0" algn="l">
              <a:lnSpc>
                <a:spcPct val="100000"/>
              </a:lnSpc>
              <a:spcBef>
                <a:spcPts val="0"/>
              </a:spcBef>
              <a:spcAft>
                <a:spcPts val="0"/>
              </a:spcAft>
              <a:buSzPts val="1200"/>
              <a:buAutoNum type="arabicPeriod"/>
            </a:pPr>
            <a:r>
              <a:rPr lang="en-AU" sz="1100" u="sng">
                <a:solidFill>
                  <a:schemeClr val="hlink"/>
                </a:solidFill>
                <a:latin typeface="Arial"/>
                <a:ea typeface="Arial"/>
                <a:cs typeface="Arial"/>
                <a:sym typeface="Arial"/>
                <a:hlinkClick r:id="rId7"/>
              </a:rPr>
              <a:t>www.sciencelearn.org.nz/images/431-particle-nature-of-matter-model</a:t>
            </a:r>
            <a:r>
              <a:rPr lang="en-AU"/>
              <a:t> </a:t>
            </a:r>
            <a:endParaRPr/>
          </a:p>
          <a:p>
            <a:pPr indent="0" lvl="0" marL="0" rtl="0" algn="l">
              <a:lnSpc>
                <a:spcPct val="100000"/>
              </a:lnSpc>
              <a:spcBef>
                <a:spcPts val="360"/>
              </a:spcBef>
              <a:spcAft>
                <a:spcPts val="0"/>
              </a:spcAft>
              <a:buSzPts val="1200"/>
              <a:buNone/>
            </a:pPr>
            <a:r>
              <a:t/>
            </a:r>
            <a:endParaRPr/>
          </a:p>
          <a:p>
            <a:pPr indent="0" lvl="0" marL="0" rtl="0" algn="l">
              <a:lnSpc>
                <a:spcPct val="100000"/>
              </a:lnSpc>
              <a:spcBef>
                <a:spcPts val="360"/>
              </a:spcBef>
              <a:spcAft>
                <a:spcPts val="0"/>
              </a:spcAft>
              <a:buSzPts val="1200"/>
              <a:buNone/>
            </a:pPr>
            <a:r>
              <a:t/>
            </a:r>
            <a:endParaRPr/>
          </a:p>
        </p:txBody>
      </p:sp>
      <p:sp>
        <p:nvSpPr>
          <p:cNvPr id="251" name="Google Shape;251;p2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8" name="Google Shape;258;p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Topic: </a:t>
            </a:r>
            <a:r>
              <a:rPr lang="en-AU" sz="1100" u="sng">
                <a:solidFill>
                  <a:schemeClr val="hlink"/>
                </a:solidFill>
                <a:latin typeface="Arial"/>
                <a:ea typeface="Arial"/>
                <a:cs typeface="Arial"/>
                <a:sym typeface="Arial"/>
                <a:hlinkClick r:id="rId2"/>
              </a:rPr>
              <a:t>www.sciencelearn.org.nz/topics/light-and-colour</a:t>
            </a:r>
            <a:endParaRPr/>
          </a:p>
          <a:p>
            <a:pPr indent="0" lvl="0" marL="0" rtl="0" algn="l">
              <a:lnSpc>
                <a:spcPct val="100000"/>
              </a:lnSpc>
              <a:spcBef>
                <a:spcPts val="360"/>
              </a:spcBef>
              <a:spcAft>
                <a:spcPts val="0"/>
              </a:spcAft>
              <a:buSzPts val="1200"/>
              <a:buNone/>
            </a:pPr>
            <a:r>
              <a:rPr lang="en-AU"/>
              <a:t>Intro for light: </a:t>
            </a:r>
            <a:r>
              <a:rPr lang="en-AU" sz="1100" u="sng">
                <a:solidFill>
                  <a:schemeClr val="hlink"/>
                </a:solidFill>
                <a:latin typeface="Arial"/>
                <a:ea typeface="Arial"/>
                <a:cs typeface="Arial"/>
                <a:sym typeface="Arial"/>
                <a:hlinkClick r:id="rId3"/>
              </a:rPr>
              <a:t>www.sciencelearn.org.nz/resources/171-light-basics</a:t>
            </a:r>
            <a:endParaRPr/>
          </a:p>
          <a:p>
            <a:pPr indent="0" lvl="0" marL="0" rtl="0" algn="l">
              <a:lnSpc>
                <a:spcPct val="100000"/>
              </a:lnSpc>
              <a:spcBef>
                <a:spcPts val="360"/>
              </a:spcBef>
              <a:spcAft>
                <a:spcPts val="0"/>
              </a:spcAft>
              <a:buSzPts val="1200"/>
              <a:buNone/>
            </a:pPr>
            <a:r>
              <a:rPr lang="en-AU"/>
              <a:t>Alternative conceptions: </a:t>
            </a:r>
            <a:r>
              <a:rPr lang="en-AU" sz="1100" u="sng">
                <a:solidFill>
                  <a:schemeClr val="hlink"/>
                </a:solidFill>
                <a:latin typeface="Arial"/>
                <a:ea typeface="Arial"/>
                <a:cs typeface="Arial"/>
                <a:sym typeface="Arial"/>
                <a:hlinkClick r:id="rId4"/>
              </a:rPr>
              <a:t>www.sciencelearn.org.nz/resources/63-teacher-resource-alternative-conceptions-about-light</a:t>
            </a:r>
            <a:r>
              <a:rPr lang="en-AU"/>
              <a:t> </a:t>
            </a:r>
            <a:endParaRPr/>
          </a:p>
          <a:p>
            <a:pPr indent="0" lvl="0" marL="0" rtl="0" algn="l">
              <a:lnSpc>
                <a:spcPct val="100000"/>
              </a:lnSpc>
              <a:spcBef>
                <a:spcPts val="360"/>
              </a:spcBef>
              <a:spcAft>
                <a:spcPts val="0"/>
              </a:spcAft>
              <a:buSzPts val="1200"/>
              <a:buNone/>
            </a:pPr>
            <a:r>
              <a:rPr lang="en-AU"/>
              <a:t>Images:</a:t>
            </a:r>
            <a:endParaRPr/>
          </a:p>
          <a:p>
            <a:pPr indent="-304800" lvl="0" marL="457200" rtl="0" algn="l">
              <a:lnSpc>
                <a:spcPct val="100000"/>
              </a:lnSpc>
              <a:spcBef>
                <a:spcPts val="360"/>
              </a:spcBef>
              <a:spcAft>
                <a:spcPts val="0"/>
              </a:spcAft>
              <a:buSzPts val="1200"/>
              <a:buAutoNum type="arabicPeriod"/>
            </a:pPr>
            <a:r>
              <a:rPr lang="en-AU" sz="1100" u="sng">
                <a:solidFill>
                  <a:schemeClr val="hlink"/>
                </a:solidFill>
                <a:latin typeface="Arial"/>
                <a:ea typeface="Arial"/>
                <a:cs typeface="Arial"/>
                <a:sym typeface="Arial"/>
                <a:hlinkClick r:id="rId5"/>
              </a:rPr>
              <a:t>www.sciencelearn.org.nz/images/37-the-visible-spectrum</a:t>
            </a:r>
            <a:endParaRPr/>
          </a:p>
          <a:p>
            <a:pPr indent="-304800" lvl="0" marL="457200" rtl="0" algn="l">
              <a:lnSpc>
                <a:spcPct val="100000"/>
              </a:lnSpc>
              <a:spcBef>
                <a:spcPts val="0"/>
              </a:spcBef>
              <a:spcAft>
                <a:spcPts val="0"/>
              </a:spcAft>
              <a:buSzPts val="1200"/>
              <a:buAutoNum type="arabicPeriod"/>
            </a:pPr>
            <a:r>
              <a:rPr lang="en-AU" sz="1100" u="sng">
                <a:solidFill>
                  <a:schemeClr val="hlink"/>
                </a:solidFill>
                <a:latin typeface="Arial"/>
                <a:ea typeface="Arial"/>
                <a:cs typeface="Arial"/>
                <a:sym typeface="Arial"/>
                <a:hlinkClick r:id="rId6"/>
              </a:rPr>
              <a:t>www.sciencelearn.org.nz/images/36-the-human-eye</a:t>
            </a:r>
            <a:endParaRPr/>
          </a:p>
          <a:p>
            <a:pPr indent="-304800" lvl="0" marL="457200" rtl="0" algn="l">
              <a:lnSpc>
                <a:spcPct val="100000"/>
              </a:lnSpc>
              <a:spcBef>
                <a:spcPts val="0"/>
              </a:spcBef>
              <a:spcAft>
                <a:spcPts val="0"/>
              </a:spcAft>
              <a:buSzPts val="1200"/>
              <a:buAutoNum type="arabicPeriod"/>
            </a:pPr>
            <a:r>
              <a:rPr lang="en-AU" sz="1100" u="sng">
                <a:solidFill>
                  <a:schemeClr val="hlink"/>
                </a:solidFill>
                <a:latin typeface="Arial"/>
                <a:ea typeface="Arial"/>
                <a:cs typeface="Arial"/>
                <a:sym typeface="Arial"/>
                <a:hlinkClick r:id="rId7"/>
              </a:rPr>
              <a:t>www.sciencelearn.org.nz/images/49-refraction-of-light-in-water</a:t>
            </a:r>
            <a:endParaRPr/>
          </a:p>
          <a:p>
            <a:pPr indent="0" lvl="0" marL="457200" rtl="0" algn="l">
              <a:lnSpc>
                <a:spcPct val="100000"/>
              </a:lnSpc>
              <a:spcBef>
                <a:spcPts val="360"/>
              </a:spcBef>
              <a:spcAft>
                <a:spcPts val="0"/>
              </a:spcAft>
              <a:buSzPts val="1200"/>
              <a:buNone/>
            </a:pPr>
            <a:r>
              <a:t/>
            </a:r>
            <a:endParaRPr/>
          </a:p>
        </p:txBody>
      </p:sp>
      <p:sp>
        <p:nvSpPr>
          <p:cNvPr id="259" name="Google Shape;259;p2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7" name="Google Shape;267;p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u="sng">
                <a:solidFill>
                  <a:schemeClr val="hlink"/>
                </a:solidFill>
                <a:hlinkClick r:id="rId2"/>
              </a:rPr>
              <a:t>www.sciencelearn.org.nz/image_maps/63-the-electromagnetic-spectrum</a:t>
            </a:r>
            <a:r>
              <a:rPr lang="en-AU"/>
              <a:t>  </a:t>
            </a:r>
            <a:endParaRPr/>
          </a:p>
          <a:p>
            <a:pPr indent="0" lvl="0" marL="0" rtl="0" algn="l">
              <a:lnSpc>
                <a:spcPct val="100000"/>
              </a:lnSpc>
              <a:spcBef>
                <a:spcPts val="360"/>
              </a:spcBef>
              <a:spcAft>
                <a:spcPts val="0"/>
              </a:spcAft>
              <a:buSzPts val="1200"/>
              <a:buNone/>
            </a:pPr>
            <a:r>
              <a:rPr lang="en-AU"/>
              <a:t>Picture dictation: </a:t>
            </a:r>
            <a:r>
              <a:rPr lang="en-AU" sz="1100" u="sng">
                <a:solidFill>
                  <a:schemeClr val="hlink"/>
                </a:solidFill>
                <a:latin typeface="Arial"/>
                <a:ea typeface="Arial"/>
                <a:cs typeface="Arial"/>
                <a:sym typeface="Arial"/>
                <a:hlinkClick r:id="rId3"/>
              </a:rPr>
              <a:t>www.sciencelearn.org.nz/resources/1033-the-electromagnetic-spectrum-picture-dictation</a:t>
            </a:r>
            <a:endParaRPr/>
          </a:p>
          <a:p>
            <a:pPr indent="0" lvl="0" marL="0" rtl="0" algn="l">
              <a:lnSpc>
                <a:spcPct val="100000"/>
              </a:lnSpc>
              <a:spcBef>
                <a:spcPts val="360"/>
              </a:spcBef>
              <a:spcAft>
                <a:spcPts val="0"/>
              </a:spcAft>
              <a:buSzPts val="1200"/>
              <a:buNone/>
            </a:pPr>
            <a:r>
              <a:t/>
            </a:r>
            <a:endParaRPr/>
          </a:p>
        </p:txBody>
      </p:sp>
      <p:sp>
        <p:nvSpPr>
          <p:cNvPr id="268" name="Google Shape;268;p2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2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AU">
                <a:solidFill>
                  <a:schemeClr val="dk1"/>
                </a:solidFill>
              </a:rPr>
              <a:t>SLACK: </a:t>
            </a:r>
            <a:r>
              <a:rPr lang="en-AU" u="sng">
                <a:solidFill>
                  <a:schemeClr val="hlink"/>
                </a:solidFill>
                <a:hlinkClick r:id="rId2"/>
              </a:rPr>
              <a:t>https://slh-talk.slack.com/messages/CDL529ERW/</a:t>
            </a:r>
            <a:r>
              <a:rPr lang="en-AU">
                <a:solidFill>
                  <a:schemeClr val="dk1"/>
                </a:solidFill>
              </a:rPr>
              <a:t> </a:t>
            </a:r>
            <a:endParaRPr b="0" i="0" sz="1800" u="none" cap="none" strike="noStrike">
              <a:solidFill>
                <a:srgbClr val="000000"/>
              </a:solidFill>
              <a:latin typeface="Arial"/>
              <a:ea typeface="Arial"/>
              <a:cs typeface="Arial"/>
              <a:sym typeface="Arial"/>
            </a:endParaRPr>
          </a:p>
        </p:txBody>
      </p:sp>
      <p:sp>
        <p:nvSpPr>
          <p:cNvPr id="274" name="Google Shape;27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Google Shape;4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 name="Google Shape;45;p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46" name="Google Shape;46;p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 name="Google Shape;53;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rPr lang="en-AU"/>
              <a:t>Image: </a:t>
            </a:r>
            <a:r>
              <a:rPr lang="en-AU" sz="1100" u="sng">
                <a:solidFill>
                  <a:schemeClr val="hlink"/>
                </a:solidFill>
                <a:latin typeface="Arial"/>
                <a:ea typeface="Arial"/>
                <a:cs typeface="Arial"/>
                <a:sym typeface="Arial"/>
                <a:hlinkClick r:id="rId2"/>
              </a:rPr>
              <a:t>www.sciencelearn.org.nz/images/142-waves</a:t>
            </a:r>
            <a:r>
              <a:rPr lang="en-AU"/>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b="0" i="0" sz="1000" u="none" cap="none" strike="noStrike">
              <a:solidFill>
                <a:schemeClr val="dk1"/>
              </a:solidFill>
              <a:latin typeface="Calibri"/>
              <a:ea typeface="Calibri"/>
              <a:cs typeface="Calibri"/>
              <a:sym typeface="Calibri"/>
            </a:endParaRPr>
          </a:p>
        </p:txBody>
      </p:sp>
      <p:sp>
        <p:nvSpPr>
          <p:cNvPr id="54" name="Google Shape;54;p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 name="Google Shape;63;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b="0" i="0" sz="1000" u="none" cap="none" strike="noStrike">
              <a:solidFill>
                <a:schemeClr val="dk1"/>
              </a:solidFill>
              <a:latin typeface="Calibri"/>
              <a:ea typeface="Calibri"/>
              <a:cs typeface="Calibri"/>
              <a:sym typeface="Calibri"/>
            </a:endParaRPr>
          </a:p>
        </p:txBody>
      </p:sp>
      <p:sp>
        <p:nvSpPr>
          <p:cNvPr id="64" name="Google Shape;64;p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 name="Google Shape;73;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b="0" i="0" sz="1000" u="none" cap="none" strike="noStrike">
              <a:solidFill>
                <a:schemeClr val="dk1"/>
              </a:solidFill>
              <a:latin typeface="Calibri"/>
              <a:ea typeface="Calibri"/>
              <a:cs typeface="Calibri"/>
              <a:sym typeface="Calibri"/>
            </a:endParaRPr>
          </a:p>
        </p:txBody>
      </p:sp>
      <p:sp>
        <p:nvSpPr>
          <p:cNvPr id="74" name="Google Shape;74;p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 name="Google Shape;83;p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There are many words – like wave – that have an everyday meaning and a scientific meaning. Discussion about the different meanings helps to avoid confusion and alternative conceptions. Developing the knowledge of scientific vocabulary is part of the ‘Communicating in science’ achievement aim. </a:t>
            </a:r>
            <a:endParaRPr/>
          </a:p>
        </p:txBody>
      </p:sp>
      <p:sp>
        <p:nvSpPr>
          <p:cNvPr id="84" name="Google Shape;84;p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 name="Google Shape;91;p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92" name="Google Shape;92;p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 name="Google Shape;100;p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200"/>
              <a:buFont typeface="Calibri"/>
              <a:buNone/>
            </a:pPr>
            <a:r>
              <a:rPr lang="en-AU"/>
              <a:t>A good way to start thinking about waves is to talk about examples of waves</a:t>
            </a:r>
            <a:endParaRPr/>
          </a:p>
          <a:p>
            <a:pPr indent="0" lvl="0" marL="0" rtl="0" algn="l">
              <a:lnSpc>
                <a:spcPct val="100000"/>
              </a:lnSpc>
              <a:spcBef>
                <a:spcPts val="360"/>
              </a:spcBef>
              <a:spcAft>
                <a:spcPts val="0"/>
              </a:spcAft>
              <a:buClr>
                <a:schemeClr val="dk1"/>
              </a:buClr>
              <a:buSzPts val="1200"/>
              <a:buFont typeface="Calibri"/>
              <a:buNone/>
            </a:pPr>
            <a:r>
              <a:rPr lang="en-AU"/>
              <a:t>Seeing, hearing, feeling warmth, surfing, tuning the radio, using a cellphone – these and many more activities involve waves. </a:t>
            </a:r>
            <a:endParaRPr/>
          </a:p>
        </p:txBody>
      </p:sp>
      <p:sp>
        <p:nvSpPr>
          <p:cNvPr id="101" name="Google Shape;101;p1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 name="Shape 15"/>
        <p:cNvGrpSpPr/>
        <p:nvPr/>
      </p:nvGrpSpPr>
      <p:grpSpPr>
        <a:xfrm>
          <a:off x="0" y="0"/>
          <a:ext cx="0" cy="0"/>
          <a:chOff x="0" y="0"/>
          <a:chExt cx="0" cy="0"/>
        </a:xfrm>
      </p:grpSpPr>
      <p:sp>
        <p:nvSpPr>
          <p:cNvPr id="16" name="Google Shape;16;p2"/>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7" name="Google Shape;17;p2"/>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2"/>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9" name="Google Shape;19;p2"/>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0" name="Google Shape;20;p2"/>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2"/>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pic>
        <p:nvPicPr>
          <p:cNvPr id="22" name="Google Shape;22;p2"/>
          <p:cNvPicPr preferRelativeResize="0"/>
          <p:nvPr/>
        </p:nvPicPr>
        <p:blipFill rotWithShape="1">
          <a:blip r:embed="rId2">
            <a:alphaModFix/>
          </a:blip>
          <a:srcRect b="0" l="0" r="0" t="0"/>
          <a:stretch/>
        </p:blipFill>
        <p:spPr>
          <a:xfrm>
            <a:off x="7558850" y="-2"/>
            <a:ext cx="1585150" cy="7119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1"/>
          <p:cNvSpPr txBox="1"/>
          <p:nvPr>
            <p:ph idx="1" type="body"/>
          </p:nvPr>
        </p:nvSpPr>
        <p:spPr>
          <a:xfrm>
            <a:off x="549275" y="1600200"/>
            <a:ext cx="8042400" cy="4343100"/>
          </a:xfrm>
          <a:prstGeom prst="rect">
            <a:avLst/>
          </a:prstGeom>
          <a:noFill/>
          <a:ln>
            <a:noFill/>
          </a:ln>
        </p:spPr>
        <p:txBody>
          <a:bodyPr anchorCtr="0" anchor="t" bIns="91425" lIns="91425" spcFirstLastPara="1" rIns="91425" wrap="square" tIns="91425"/>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26.png"/><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sciencelearn.org.nz/resources/130-making-mexican-waves" TargetMode="External"/><Relationship Id="rId4" Type="http://schemas.openxmlformats.org/officeDocument/2006/relationships/hyperlink" Target="https://www.sciencelearn.org.nz/resources/2375-performing-science" TargetMode="External"/><Relationship Id="rId5" Type="http://schemas.openxmlformats.org/officeDocument/2006/relationships/image" Target="../media/image24.pn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7.jpg"/><Relationship Id="rId5" Type="http://schemas.openxmlformats.org/officeDocument/2006/relationships/image" Target="../media/image4.jp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1.png"/></Relationships>
</file>

<file path=ppt/slides/_rels/slide27.xml.rels><?xml version="1.0" encoding="UTF-8" standalone="yes"?><Relationships xmlns="http://schemas.openxmlformats.org/package/2006/relationships"><Relationship Id="rId11" Type="http://schemas.openxmlformats.org/officeDocument/2006/relationships/hyperlink" Target="mailto:enquiries@sciencelearn.org.nz" TargetMode="External"/><Relationship Id="rId10" Type="http://schemas.openxmlformats.org/officeDocument/2006/relationships/hyperlink" Target="https://join.slack.com/t/slh-talk/shared_invite/enQtMjU3OTUzMDgwNjYxLTk1ZTdlMGY4Zjk5MzlkMDIwMmNkMzliOGZkYWQzNzFiZWM5M2U1ZGY1MTY3MjVjYmRjOWE1MTM1ZTc4OGRiY2Y" TargetMode="External"/><Relationship Id="rId13" Type="http://schemas.openxmlformats.org/officeDocument/2006/relationships/image" Target="../media/image16.png"/><Relationship Id="rId12"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mailto:enquiries@sciencelearn.org.nz" TargetMode="External"/><Relationship Id="rId4" Type="http://schemas.openxmlformats.org/officeDocument/2006/relationships/hyperlink" Target="http://www.facebook.com/nzsciencelearn" TargetMode="External"/><Relationship Id="rId9" Type="http://schemas.openxmlformats.org/officeDocument/2006/relationships/image" Target="../media/image15.jpg"/><Relationship Id="rId15" Type="http://schemas.openxmlformats.org/officeDocument/2006/relationships/image" Target="../media/image18.png"/><Relationship Id="rId14" Type="http://schemas.openxmlformats.org/officeDocument/2006/relationships/image" Target="../media/image17.png"/><Relationship Id="rId17" Type="http://schemas.openxmlformats.org/officeDocument/2006/relationships/image" Target="../media/image20.png"/><Relationship Id="rId16" Type="http://schemas.openxmlformats.org/officeDocument/2006/relationships/image" Target="../media/image19.png"/><Relationship Id="rId5" Type="http://schemas.openxmlformats.org/officeDocument/2006/relationships/hyperlink" Target="http://www.facebook.com/nzsciencelearn" TargetMode="External"/><Relationship Id="rId6" Type="http://schemas.openxmlformats.org/officeDocument/2006/relationships/hyperlink" Target="https://nz.pinterest.com/nzsciencelearn/" TargetMode="External"/><Relationship Id="rId7" Type="http://schemas.openxmlformats.org/officeDocument/2006/relationships/hyperlink" Target="http://www.pond.co.nz/community/214015/science-learning-hub/1" TargetMode="External"/><Relationship Id="rId8" Type="http://schemas.openxmlformats.org/officeDocument/2006/relationships/hyperlink" Target="http://www.instagram.com/sciencelearninghub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hyperlink" Target="http://drive.google.com/file/d/1emNMwTHjzdRwPeqEC4vTbzrmUwMZPUEF/view" TargetMode="External"/><Relationship Id="rId7"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 name="Shape 27"/>
        <p:cNvGrpSpPr/>
        <p:nvPr/>
      </p:nvGrpSpPr>
      <p:grpSpPr>
        <a:xfrm>
          <a:off x="0" y="0"/>
          <a:ext cx="0" cy="0"/>
          <a:chOff x="0" y="0"/>
          <a:chExt cx="0" cy="0"/>
        </a:xfrm>
      </p:grpSpPr>
      <p:sp>
        <p:nvSpPr>
          <p:cNvPr id="28" name="Google Shape;28;p3"/>
          <p:cNvSpPr txBox="1"/>
          <p:nvPr/>
        </p:nvSpPr>
        <p:spPr>
          <a:xfrm>
            <a:off x="23813" y="390525"/>
            <a:ext cx="6934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9" name="Google Shape;29;p3"/>
          <p:cNvSpPr txBox="1"/>
          <p:nvPr/>
        </p:nvSpPr>
        <p:spPr>
          <a:xfrm>
            <a:off x="376475" y="4806296"/>
            <a:ext cx="8218800" cy="193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a:p>
            <a:pPr indent="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Greta Dromgool and Ted Cizadlo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4–4.45pm Thursday 4 April</a:t>
            </a:r>
            <a:endParaRPr b="1" i="0" sz="2400" u="none" cap="none" strike="noStrike">
              <a:solidFill>
                <a:srgbClr val="31859C"/>
              </a:solidFill>
              <a:latin typeface="Arial"/>
              <a:ea typeface="Arial"/>
              <a:cs typeface="Arial"/>
              <a:sym typeface="Arial"/>
            </a:endParaRPr>
          </a:p>
        </p:txBody>
      </p:sp>
      <p:sp>
        <p:nvSpPr>
          <p:cNvPr id="30" name="Google Shape;30;p3"/>
          <p:cNvSpPr txBox="1"/>
          <p:nvPr/>
        </p:nvSpPr>
        <p:spPr>
          <a:xfrm>
            <a:off x="5149850" y="4239425"/>
            <a:ext cx="16467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AU" sz="1200" u="none" cap="none" strike="noStrike">
                <a:solidFill>
                  <a:srgbClr val="FFFFFF"/>
                </a:solidFill>
                <a:latin typeface="Arial"/>
                <a:ea typeface="Arial"/>
                <a:cs typeface="Arial"/>
                <a:sym typeface="Arial"/>
              </a:rPr>
              <a:t>© Steve Hathaway</a:t>
            </a:r>
            <a:endParaRPr b="0" i="0" sz="1400" u="none" cap="none" strike="noStrike">
              <a:solidFill>
                <a:srgbClr val="000000"/>
              </a:solidFill>
              <a:latin typeface="Arial"/>
              <a:ea typeface="Arial"/>
              <a:cs typeface="Arial"/>
              <a:sym typeface="Arial"/>
            </a:endParaRPr>
          </a:p>
        </p:txBody>
      </p:sp>
      <p:sp>
        <p:nvSpPr>
          <p:cNvPr id="31" name="Google Shape;31;p3"/>
          <p:cNvSpPr txBox="1"/>
          <p:nvPr/>
        </p:nvSpPr>
        <p:spPr>
          <a:xfrm>
            <a:off x="457200" y="26282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000" u="none" cap="none" strike="noStrike">
                <a:solidFill>
                  <a:schemeClr val="accent1"/>
                </a:solidFill>
                <a:latin typeface="Arial"/>
                <a:ea typeface="Arial"/>
                <a:cs typeface="Arial"/>
                <a:sym typeface="Arial"/>
              </a:rPr>
              <a:t>Physics made simple </a:t>
            </a:r>
            <a:r>
              <a:rPr b="1" i="0" lang="en-AU" sz="3000" u="none" cap="none" strike="noStrike">
                <a:solidFill>
                  <a:srgbClr val="31859C"/>
                </a:solidFill>
                <a:latin typeface="Arial"/>
                <a:ea typeface="Arial"/>
                <a:cs typeface="Arial"/>
                <a:sym typeface="Arial"/>
              </a:rPr>
              <a:t>–</a:t>
            </a:r>
            <a:r>
              <a:rPr b="1" i="0" lang="en-AU" sz="3000" u="none" cap="none" strike="noStrike">
                <a:solidFill>
                  <a:schemeClr val="accent1"/>
                </a:solidFill>
                <a:latin typeface="Arial"/>
                <a:ea typeface="Arial"/>
                <a:cs typeface="Arial"/>
                <a:sym typeface="Arial"/>
              </a:rPr>
              <a:t> waves</a:t>
            </a:r>
            <a:endParaRPr b="1" i="0" sz="3000" u="none" cap="none" strike="noStrike">
              <a:solidFill>
                <a:schemeClr val="accent1"/>
              </a:solidFill>
              <a:latin typeface="Arial"/>
              <a:ea typeface="Arial"/>
              <a:cs typeface="Arial"/>
              <a:sym typeface="Arial"/>
            </a:endParaRPr>
          </a:p>
        </p:txBody>
      </p:sp>
      <p:sp>
        <p:nvSpPr>
          <p:cNvPr id="32" name="Google Shape;32;p3"/>
          <p:cNvSpPr txBox="1"/>
          <p:nvPr/>
        </p:nvSpPr>
        <p:spPr>
          <a:xfrm>
            <a:off x="23825" y="6261875"/>
            <a:ext cx="9078600" cy="60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chemeClr val="dk1"/>
                </a:solidFill>
                <a:latin typeface="Verdana"/>
                <a:ea typeface="Verdana"/>
                <a:cs typeface="Verdana"/>
                <a:sym typeface="Verdana"/>
              </a:rPr>
              <a:t>Collage acknowledgements: Rollercoaster image, Martin Hatch/123RF Ltd; rocket image, Bill Ingalls/NASA; cycling power meter, SRM; slinky image, Kitch Bain/123RF Ltd.</a:t>
            </a:r>
            <a:endParaRPr b="0" i="0" sz="800" u="none" cap="none" strike="noStrike">
              <a:solidFill>
                <a:schemeClr val="hlink"/>
              </a:solidFill>
              <a:uFill>
                <a:noFill/>
              </a:uFill>
              <a:latin typeface="Verdana"/>
              <a:ea typeface="Verdana"/>
              <a:cs typeface="Verdana"/>
              <a:sym typeface="Verdana"/>
              <a:hlinkClick r:id="rId4"/>
            </a:endParaRPr>
          </a:p>
          <a:p>
            <a:pPr indent="0" lvl="0" marL="0" marR="0" rtl="0" algn="l">
              <a:lnSpc>
                <a:spcPct val="100000"/>
              </a:lnSpc>
              <a:spcBef>
                <a:spcPts val="900"/>
              </a:spcBef>
              <a:spcAft>
                <a:spcPts val="0"/>
              </a:spcAft>
              <a:buClr>
                <a:srgbClr val="000000"/>
              </a:buClr>
              <a:buSzPts val="1000"/>
              <a:buFont typeface="Arial"/>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5"/>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dk1"/>
              </a:solidFill>
              <a:latin typeface="Verdana"/>
              <a:ea typeface="Verdana"/>
              <a:cs typeface="Verdana"/>
              <a:sym typeface="Verdana"/>
            </a:endParaRPr>
          </a:p>
        </p:txBody>
      </p:sp>
      <p:pic>
        <p:nvPicPr>
          <p:cNvPr id="33" name="Google Shape;33;p3"/>
          <p:cNvPicPr preferRelativeResize="0"/>
          <p:nvPr/>
        </p:nvPicPr>
        <p:blipFill rotWithShape="1">
          <a:blip r:embed="rId7">
            <a:alphaModFix/>
          </a:blip>
          <a:srcRect b="-2279" l="1130" r="-3948" t="2280"/>
          <a:stretch/>
        </p:blipFill>
        <p:spPr>
          <a:xfrm>
            <a:off x="1715100" y="1405825"/>
            <a:ext cx="6340826" cy="3802550"/>
          </a:xfrm>
          <a:prstGeom prst="rect">
            <a:avLst/>
          </a:prstGeom>
          <a:noFill/>
          <a:ln>
            <a:noFill/>
          </a:ln>
          <a:effectLst>
            <a:outerShdw blurRad="57150" rotWithShape="0" algn="bl" dir="5400000" dist="95250">
              <a:srgbClr val="595959">
                <a:alpha val="49411"/>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2"/>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Looking closely at sound waves</a:t>
            </a:r>
            <a:endParaRPr b="1" i="0" sz="3200" u="none" cap="none" strike="noStrike">
              <a:solidFill>
                <a:schemeClr val="accent1"/>
              </a:solidFill>
            </a:endParaRPr>
          </a:p>
        </p:txBody>
      </p:sp>
      <p:pic>
        <p:nvPicPr>
          <p:cNvPr id="120" name="Google Shape;120;p12"/>
          <p:cNvPicPr preferRelativeResize="0"/>
          <p:nvPr/>
        </p:nvPicPr>
        <p:blipFill rotWithShape="1">
          <a:blip r:embed="rId3">
            <a:alphaModFix/>
          </a:blip>
          <a:srcRect b="0" l="0" r="0" t="0"/>
          <a:stretch/>
        </p:blipFill>
        <p:spPr>
          <a:xfrm>
            <a:off x="152400" y="1143000"/>
            <a:ext cx="3908249" cy="5211625"/>
          </a:xfrm>
          <a:prstGeom prst="rect">
            <a:avLst/>
          </a:prstGeom>
          <a:noFill/>
          <a:ln>
            <a:noFill/>
          </a:ln>
        </p:spPr>
      </p:pic>
      <p:sp>
        <p:nvSpPr>
          <p:cNvPr id="121" name="Google Shape;121;p12"/>
          <p:cNvSpPr txBox="1"/>
          <p:nvPr/>
        </p:nvSpPr>
        <p:spPr>
          <a:xfrm>
            <a:off x="2106524" y="6271500"/>
            <a:ext cx="2656500" cy="41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Sviatlana Zykava/123RF Ltd </a:t>
            </a:r>
            <a:endParaRPr b="0" i="0" sz="1000" u="none" cap="none" strike="noStrike">
              <a:solidFill>
                <a:srgbClr val="000000"/>
              </a:solidFill>
              <a:latin typeface="Verdana"/>
              <a:ea typeface="Verdana"/>
              <a:cs typeface="Verdana"/>
              <a:sym typeface="Verdana"/>
            </a:endParaRPr>
          </a:p>
        </p:txBody>
      </p:sp>
      <p:sp>
        <p:nvSpPr>
          <p:cNvPr id="122" name="Google Shape;122;p12"/>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6"/>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3"/>
          <p:cNvSpPr txBox="1"/>
          <p:nvPr>
            <p:ph type="title"/>
          </p:nvPr>
        </p:nvSpPr>
        <p:spPr>
          <a:xfrm>
            <a:off x="457200" y="-2612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2000"/>
              </a:spcBef>
              <a:spcAft>
                <a:spcPts val="1000"/>
              </a:spcAft>
              <a:buClr>
                <a:schemeClr val="accent1"/>
              </a:buClr>
              <a:buSzPts val="3600"/>
              <a:buFont typeface="Arial"/>
              <a:buNone/>
            </a:pPr>
            <a:r>
              <a:rPr b="1" i="0" lang="en-AU" sz="3000" u="none" cap="none" strike="noStrike">
                <a:solidFill>
                  <a:schemeClr val="accent1"/>
                </a:solidFill>
                <a:latin typeface="Arial"/>
                <a:ea typeface="Arial"/>
                <a:cs typeface="Arial"/>
                <a:sym typeface="Arial"/>
              </a:rPr>
              <a:t>Matter is made of small bits</a:t>
            </a:r>
            <a:endParaRPr b="1" i="0" sz="3200" u="none" cap="none" strike="noStrike">
              <a:solidFill>
                <a:schemeClr val="accent1"/>
              </a:solidFill>
              <a:latin typeface="Calibri"/>
              <a:ea typeface="Calibri"/>
              <a:cs typeface="Calibri"/>
              <a:sym typeface="Calibri"/>
            </a:endParaRPr>
          </a:p>
        </p:txBody>
      </p:sp>
      <p:pic>
        <p:nvPicPr>
          <p:cNvPr id="129" name="Google Shape;129;p13"/>
          <p:cNvPicPr preferRelativeResize="0"/>
          <p:nvPr/>
        </p:nvPicPr>
        <p:blipFill rotWithShape="1">
          <a:blip r:embed="rId4">
            <a:alphaModFix/>
          </a:blip>
          <a:srcRect b="0" l="0" r="0" t="9345"/>
          <a:stretch/>
        </p:blipFill>
        <p:spPr>
          <a:xfrm>
            <a:off x="1190625" y="1143000"/>
            <a:ext cx="6762750" cy="4904400"/>
          </a:xfrm>
          <a:prstGeom prst="rect">
            <a:avLst/>
          </a:prstGeom>
          <a:noFill/>
          <a:ln>
            <a:noFill/>
          </a:ln>
        </p:spPr>
      </p:pic>
      <p:sp>
        <p:nvSpPr>
          <p:cNvPr id="130" name="Google Shape;130;p13"/>
          <p:cNvSpPr txBox="1"/>
          <p:nvPr/>
        </p:nvSpPr>
        <p:spPr>
          <a:xfrm>
            <a:off x="5981625" y="5759050"/>
            <a:ext cx="2100600" cy="3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Wesley Abrams, 123RF Ltd</a:t>
            </a:r>
            <a:endParaRPr b="0" i="0" sz="1000" u="none" cap="none" strike="noStrike">
              <a:solidFill>
                <a:srgbClr val="000000"/>
              </a:solidFill>
              <a:latin typeface="Verdana"/>
              <a:ea typeface="Verdana"/>
              <a:cs typeface="Verdana"/>
              <a:sym typeface="Verdana"/>
            </a:endParaRPr>
          </a:p>
        </p:txBody>
      </p:sp>
      <p:sp>
        <p:nvSpPr>
          <p:cNvPr id="131" name="Google Shape;131;p1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5"/>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7"/>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14"/>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Looking closely at sound waves</a:t>
            </a:r>
            <a:endParaRPr b="1" i="0" sz="3200" u="none" cap="none" strike="noStrike">
              <a:solidFill>
                <a:schemeClr val="accent1"/>
              </a:solidFill>
            </a:endParaRPr>
          </a:p>
        </p:txBody>
      </p:sp>
      <p:pic>
        <p:nvPicPr>
          <p:cNvPr id="138" name="Google Shape;138;p14"/>
          <p:cNvPicPr preferRelativeResize="0"/>
          <p:nvPr/>
        </p:nvPicPr>
        <p:blipFill rotWithShape="1">
          <a:blip r:embed="rId3">
            <a:alphaModFix/>
          </a:blip>
          <a:srcRect b="0" l="0" r="0" t="0"/>
          <a:stretch/>
        </p:blipFill>
        <p:spPr>
          <a:xfrm>
            <a:off x="152400" y="1143000"/>
            <a:ext cx="3908249" cy="5211625"/>
          </a:xfrm>
          <a:prstGeom prst="rect">
            <a:avLst/>
          </a:prstGeom>
          <a:noFill/>
          <a:ln>
            <a:noFill/>
          </a:ln>
        </p:spPr>
      </p:pic>
      <p:pic>
        <p:nvPicPr>
          <p:cNvPr id="139" name="Google Shape;139;p14"/>
          <p:cNvPicPr preferRelativeResize="0"/>
          <p:nvPr/>
        </p:nvPicPr>
        <p:blipFill rotWithShape="1">
          <a:blip r:embed="rId4">
            <a:alphaModFix/>
          </a:blip>
          <a:srcRect b="0" l="37166" r="0" t="0"/>
          <a:stretch/>
        </p:blipFill>
        <p:spPr>
          <a:xfrm>
            <a:off x="2655075" y="2955825"/>
            <a:ext cx="6488925" cy="1485468"/>
          </a:xfrm>
          <a:prstGeom prst="rect">
            <a:avLst/>
          </a:prstGeom>
          <a:noFill/>
          <a:ln cap="flat" cmpd="sng" w="9525">
            <a:solidFill>
              <a:schemeClr val="dk2"/>
            </a:solidFill>
            <a:prstDash val="solid"/>
            <a:round/>
            <a:headEnd len="sm" w="sm" type="none"/>
            <a:tailEnd len="sm" w="sm" type="none"/>
          </a:ln>
        </p:spPr>
      </p:pic>
      <p:sp>
        <p:nvSpPr>
          <p:cNvPr id="140" name="Google Shape;140;p1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5"/>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7"/>
            </a:endParaRPr>
          </a:p>
        </p:txBody>
      </p:sp>
      <p:sp>
        <p:nvSpPr>
          <p:cNvPr id="141" name="Google Shape;141;p14"/>
          <p:cNvSpPr txBox="1"/>
          <p:nvPr/>
        </p:nvSpPr>
        <p:spPr>
          <a:xfrm>
            <a:off x="2106524" y="6271500"/>
            <a:ext cx="2656500" cy="41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Sviatlana Zykava/123RF Ltd </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Looking closely at sound waves</a:t>
            </a:r>
            <a:endParaRPr b="1" i="0" sz="3200" u="none" cap="none" strike="noStrike">
              <a:solidFill>
                <a:schemeClr val="accent1"/>
              </a:solidFill>
            </a:endParaRPr>
          </a:p>
        </p:txBody>
      </p:sp>
      <p:sp>
        <p:nvSpPr>
          <p:cNvPr id="148" name="Google Shape;148;p1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149" name="Google Shape;149;p15"/>
          <p:cNvPicPr preferRelativeResize="0"/>
          <p:nvPr/>
        </p:nvPicPr>
        <p:blipFill rotWithShape="1">
          <a:blip r:embed="rId6">
            <a:alphaModFix/>
          </a:blip>
          <a:srcRect b="0" l="37166" r="0" t="0"/>
          <a:stretch/>
        </p:blipFill>
        <p:spPr>
          <a:xfrm>
            <a:off x="182403" y="2193600"/>
            <a:ext cx="8780476" cy="2010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16"/>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Looking closely at sound waves</a:t>
            </a:r>
            <a:endParaRPr b="1" i="0" sz="3200" u="none" cap="none" strike="noStrike">
              <a:solidFill>
                <a:schemeClr val="accent1"/>
              </a:solidFill>
            </a:endParaRPr>
          </a:p>
        </p:txBody>
      </p:sp>
      <p:sp>
        <p:nvSpPr>
          <p:cNvPr id="156" name="Google Shape;156;p1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157" name="Google Shape;157;p16"/>
          <p:cNvPicPr preferRelativeResize="0"/>
          <p:nvPr/>
        </p:nvPicPr>
        <p:blipFill rotWithShape="1">
          <a:blip r:embed="rId6">
            <a:alphaModFix/>
          </a:blip>
          <a:srcRect b="0" l="37166" r="0" t="0"/>
          <a:stretch/>
        </p:blipFill>
        <p:spPr>
          <a:xfrm>
            <a:off x="182403" y="2193600"/>
            <a:ext cx="8780476" cy="2010075"/>
          </a:xfrm>
          <a:prstGeom prst="rect">
            <a:avLst/>
          </a:prstGeom>
          <a:noFill/>
          <a:ln>
            <a:noFill/>
          </a:ln>
        </p:spPr>
      </p:pic>
      <p:grpSp>
        <p:nvGrpSpPr>
          <p:cNvPr id="158" name="Google Shape;158;p16"/>
          <p:cNvGrpSpPr/>
          <p:nvPr/>
        </p:nvGrpSpPr>
        <p:grpSpPr>
          <a:xfrm>
            <a:off x="872238" y="2664037"/>
            <a:ext cx="1431512" cy="1529855"/>
            <a:chOff x="1833588" y="3959563"/>
            <a:chExt cx="1431512" cy="1529855"/>
          </a:xfrm>
        </p:grpSpPr>
        <p:sp>
          <p:nvSpPr>
            <p:cNvPr id="159" name="Google Shape;159;p16"/>
            <p:cNvSpPr/>
            <p:nvPr/>
          </p:nvSpPr>
          <p:spPr>
            <a:xfrm rot="2457025">
              <a:off x="2093804" y="4698020"/>
              <a:ext cx="144186" cy="847898"/>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6"/>
            <p:cNvSpPr/>
            <p:nvPr/>
          </p:nvSpPr>
          <p:spPr>
            <a:xfrm>
              <a:off x="2272400" y="3959563"/>
              <a:ext cx="992700" cy="974700"/>
            </a:xfrm>
            <a:prstGeom prst="ellipse">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17"/>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Looking closely at sound waves</a:t>
            </a:r>
            <a:endParaRPr b="1" i="0" sz="3200" u="none" cap="none" strike="noStrike">
              <a:solidFill>
                <a:schemeClr val="accent1"/>
              </a:solidFill>
            </a:endParaRPr>
          </a:p>
        </p:txBody>
      </p:sp>
      <p:sp>
        <p:nvSpPr>
          <p:cNvPr id="167" name="Google Shape;167;p1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168" name="Google Shape;168;p17"/>
          <p:cNvPicPr preferRelativeResize="0"/>
          <p:nvPr/>
        </p:nvPicPr>
        <p:blipFill rotWithShape="1">
          <a:blip r:embed="rId6">
            <a:alphaModFix/>
          </a:blip>
          <a:srcRect b="0" l="37166" r="0" t="0"/>
          <a:stretch/>
        </p:blipFill>
        <p:spPr>
          <a:xfrm>
            <a:off x="181765" y="2192813"/>
            <a:ext cx="8780476" cy="2010075"/>
          </a:xfrm>
          <a:prstGeom prst="rect">
            <a:avLst/>
          </a:prstGeom>
          <a:noFill/>
          <a:ln>
            <a:noFill/>
          </a:ln>
        </p:spPr>
      </p:pic>
      <p:sp>
        <p:nvSpPr>
          <p:cNvPr id="169" name="Google Shape;169;p17"/>
          <p:cNvSpPr txBox="1"/>
          <p:nvPr/>
        </p:nvSpPr>
        <p:spPr>
          <a:xfrm>
            <a:off x="2498150" y="2966700"/>
            <a:ext cx="541200" cy="46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000000"/>
                </a:solidFill>
                <a:latin typeface="Arial"/>
                <a:ea typeface="Arial"/>
                <a:cs typeface="Arial"/>
                <a:sym typeface="Arial"/>
              </a:rPr>
              <a:t>VS</a:t>
            </a:r>
            <a:endParaRPr b="1" i="0" sz="2000" u="none" cap="none" strike="noStrike">
              <a:solidFill>
                <a:srgbClr val="000000"/>
              </a:solidFill>
              <a:latin typeface="Arial"/>
              <a:ea typeface="Arial"/>
              <a:cs typeface="Arial"/>
              <a:sym typeface="Arial"/>
            </a:endParaRPr>
          </a:p>
        </p:txBody>
      </p:sp>
      <p:grpSp>
        <p:nvGrpSpPr>
          <p:cNvPr id="170" name="Google Shape;170;p17"/>
          <p:cNvGrpSpPr/>
          <p:nvPr/>
        </p:nvGrpSpPr>
        <p:grpSpPr>
          <a:xfrm>
            <a:off x="872238" y="2664037"/>
            <a:ext cx="1431512" cy="1529855"/>
            <a:chOff x="1833588" y="3959563"/>
            <a:chExt cx="1431512" cy="1529855"/>
          </a:xfrm>
        </p:grpSpPr>
        <p:sp>
          <p:nvSpPr>
            <p:cNvPr id="171" name="Google Shape;171;p17"/>
            <p:cNvSpPr/>
            <p:nvPr/>
          </p:nvSpPr>
          <p:spPr>
            <a:xfrm rot="2457025">
              <a:off x="2093804" y="4698020"/>
              <a:ext cx="144186" cy="847898"/>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7"/>
            <p:cNvSpPr/>
            <p:nvPr/>
          </p:nvSpPr>
          <p:spPr>
            <a:xfrm>
              <a:off x="2272400" y="3959563"/>
              <a:ext cx="992700" cy="974700"/>
            </a:xfrm>
            <a:prstGeom prst="ellipse">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3" name="Google Shape;173;p17"/>
          <p:cNvGrpSpPr/>
          <p:nvPr/>
        </p:nvGrpSpPr>
        <p:grpSpPr>
          <a:xfrm>
            <a:off x="2678338" y="2664037"/>
            <a:ext cx="1431512" cy="1529855"/>
            <a:chOff x="1833588" y="3959563"/>
            <a:chExt cx="1431512" cy="1529855"/>
          </a:xfrm>
        </p:grpSpPr>
        <p:sp>
          <p:nvSpPr>
            <p:cNvPr id="174" name="Google Shape;174;p17"/>
            <p:cNvSpPr/>
            <p:nvPr/>
          </p:nvSpPr>
          <p:spPr>
            <a:xfrm rot="2457025">
              <a:off x="2093804" y="4698020"/>
              <a:ext cx="144186" cy="847898"/>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7"/>
            <p:cNvSpPr/>
            <p:nvPr/>
          </p:nvSpPr>
          <p:spPr>
            <a:xfrm>
              <a:off x="2272400" y="3959563"/>
              <a:ext cx="992700" cy="974700"/>
            </a:xfrm>
            <a:prstGeom prst="ellipse">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18"/>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Graphing a sound wave</a:t>
            </a:r>
            <a:endParaRPr b="1" i="0" sz="3200" u="none" cap="none" strike="noStrike">
              <a:solidFill>
                <a:schemeClr val="accent1"/>
              </a:solidFill>
            </a:endParaRPr>
          </a:p>
        </p:txBody>
      </p:sp>
      <p:sp>
        <p:nvSpPr>
          <p:cNvPr id="182" name="Google Shape;182;p1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183" name="Google Shape;183;p18"/>
          <p:cNvPicPr preferRelativeResize="0"/>
          <p:nvPr/>
        </p:nvPicPr>
        <p:blipFill rotWithShape="1">
          <a:blip r:embed="rId6">
            <a:alphaModFix/>
          </a:blip>
          <a:srcRect b="0" l="0" r="43062" t="0"/>
          <a:stretch/>
        </p:blipFill>
        <p:spPr>
          <a:xfrm>
            <a:off x="1217150" y="1295400"/>
            <a:ext cx="6691950" cy="468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19"/>
          <p:cNvSpPr txBox="1"/>
          <p:nvPr>
            <p:ph idx="1" type="body"/>
          </p:nvPr>
        </p:nvSpPr>
        <p:spPr>
          <a:xfrm>
            <a:off x="4908875" y="1143000"/>
            <a:ext cx="3970500" cy="487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2000"/>
              </a:spcBef>
              <a:spcAft>
                <a:spcPts val="0"/>
              </a:spcAft>
              <a:buSzPts val="2420"/>
              <a:buNone/>
            </a:pPr>
            <a:r>
              <a:rPr lang="en-AU"/>
              <a:t>Using drama can help students to explore abstract science ideas as well as develop an understanding of how scientists use models.</a:t>
            </a:r>
            <a:endParaRPr/>
          </a:p>
          <a:p>
            <a:pPr indent="0" lvl="0" marL="0" rtl="0" algn="l">
              <a:lnSpc>
                <a:spcPct val="100000"/>
              </a:lnSpc>
              <a:spcBef>
                <a:spcPts val="2000"/>
              </a:spcBef>
              <a:spcAft>
                <a:spcPts val="0"/>
              </a:spcAft>
              <a:buSzPts val="2420"/>
              <a:buNone/>
            </a:pPr>
            <a:r>
              <a:rPr lang="en-AU"/>
              <a:t>Explore the activity 		</a:t>
            </a:r>
            <a:r>
              <a:rPr lang="en-AU" u="sng">
                <a:solidFill>
                  <a:schemeClr val="hlink"/>
                </a:solidFill>
                <a:hlinkClick r:id="rId3"/>
              </a:rPr>
              <a:t>Making Mexican waves</a:t>
            </a:r>
            <a:endParaRPr/>
          </a:p>
          <a:p>
            <a:pPr indent="0" lvl="0" marL="0" rtl="0" algn="l">
              <a:lnSpc>
                <a:spcPct val="100000"/>
              </a:lnSpc>
              <a:spcBef>
                <a:spcPts val="2000"/>
              </a:spcBef>
              <a:spcAft>
                <a:spcPts val="0"/>
              </a:spcAft>
              <a:buSzPts val="2420"/>
              <a:buNone/>
            </a:pPr>
            <a:r>
              <a:rPr lang="en-AU"/>
              <a:t>and the PLD article </a:t>
            </a:r>
            <a:r>
              <a:rPr lang="en-AU" u="sng">
                <a:solidFill>
                  <a:schemeClr val="hlink"/>
                </a:solidFill>
                <a:hlinkClick r:id="rId4"/>
              </a:rPr>
              <a:t>Performing science</a:t>
            </a:r>
            <a:endParaRPr/>
          </a:p>
        </p:txBody>
      </p:sp>
      <p:sp>
        <p:nvSpPr>
          <p:cNvPr id="190" name="Google Shape;190;p19"/>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Waves</a:t>
            </a:r>
            <a:endParaRPr b="1" i="0" sz="3200" u="none" cap="none" strike="noStrike">
              <a:solidFill>
                <a:schemeClr val="accent1"/>
              </a:solidFill>
            </a:endParaRPr>
          </a:p>
        </p:txBody>
      </p:sp>
      <p:pic>
        <p:nvPicPr>
          <p:cNvPr id="191" name="Google Shape;191;p19"/>
          <p:cNvPicPr preferRelativeResize="0"/>
          <p:nvPr/>
        </p:nvPicPr>
        <p:blipFill rotWithShape="1">
          <a:blip r:embed="rId5">
            <a:alphaModFix/>
          </a:blip>
          <a:srcRect b="0" l="0" r="8264" t="0"/>
          <a:stretch/>
        </p:blipFill>
        <p:spPr>
          <a:xfrm>
            <a:off x="500950" y="1728025"/>
            <a:ext cx="4071050" cy="2968800"/>
          </a:xfrm>
          <a:prstGeom prst="rect">
            <a:avLst/>
          </a:prstGeom>
          <a:noFill/>
          <a:ln>
            <a:noFill/>
          </a:ln>
        </p:spPr>
      </p:pic>
      <p:sp>
        <p:nvSpPr>
          <p:cNvPr id="192" name="Google Shape;192;p19"/>
          <p:cNvSpPr txBox="1"/>
          <p:nvPr/>
        </p:nvSpPr>
        <p:spPr>
          <a:xfrm>
            <a:off x="3878000" y="4623475"/>
            <a:ext cx="960600" cy="52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Sambo27</a:t>
            </a:r>
            <a:endParaRPr b="0" i="0" sz="1000" u="none" cap="none" strike="noStrike">
              <a:solidFill>
                <a:srgbClr val="000000"/>
              </a:solidFill>
              <a:latin typeface="Verdana"/>
              <a:ea typeface="Verdana"/>
              <a:cs typeface="Verdana"/>
              <a:sym typeface="Verdana"/>
            </a:endParaRPr>
          </a:p>
        </p:txBody>
      </p:sp>
      <p:sp>
        <p:nvSpPr>
          <p:cNvPr id="193" name="Google Shape;193;p19"/>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6"/>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8"/>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0"/>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Waves</a:t>
            </a:r>
            <a:endParaRPr b="1" i="0" sz="3200" u="none" cap="none" strike="noStrike">
              <a:solidFill>
                <a:schemeClr val="accent1"/>
              </a:solidFill>
            </a:endParaRPr>
          </a:p>
        </p:txBody>
      </p:sp>
      <p:sp>
        <p:nvSpPr>
          <p:cNvPr id="200" name="Google Shape;200;p20"/>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201" name="Google Shape;201;p20"/>
          <p:cNvPicPr preferRelativeResize="0"/>
          <p:nvPr/>
        </p:nvPicPr>
        <p:blipFill rotWithShape="1">
          <a:blip r:embed="rId6">
            <a:alphaModFix/>
          </a:blip>
          <a:srcRect b="0" l="0" r="0" t="0"/>
          <a:stretch/>
        </p:blipFill>
        <p:spPr>
          <a:xfrm>
            <a:off x="152400" y="912025"/>
            <a:ext cx="8839199" cy="3520035"/>
          </a:xfrm>
          <a:prstGeom prst="rect">
            <a:avLst/>
          </a:prstGeom>
          <a:noFill/>
          <a:ln>
            <a:noFill/>
          </a:ln>
        </p:spPr>
      </p:pic>
      <p:sp>
        <p:nvSpPr>
          <p:cNvPr id="202" name="Google Shape;202;p20"/>
          <p:cNvSpPr txBox="1"/>
          <p:nvPr/>
        </p:nvSpPr>
        <p:spPr>
          <a:xfrm>
            <a:off x="252675" y="4432050"/>
            <a:ext cx="8518200" cy="20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chemeClr val="dk1"/>
                </a:solidFill>
                <a:latin typeface="Arial"/>
                <a:ea typeface="Arial"/>
                <a:cs typeface="Arial"/>
                <a:sym typeface="Arial"/>
              </a:rPr>
              <a:t>The three terms used when describing a wave are:</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amplitude (the height of a wave) </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frequency (the number of waves that pass a point in one second)</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wavelength (the length of one wave).</a:t>
            </a:r>
            <a:endParaRPr b="0" i="0" sz="24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1"/>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Changing energy</a:t>
            </a:r>
            <a:endParaRPr b="1" i="0" sz="3200" u="none" cap="none" strike="noStrike">
              <a:solidFill>
                <a:schemeClr val="accent1"/>
              </a:solidFill>
            </a:endParaRPr>
          </a:p>
        </p:txBody>
      </p:sp>
      <p:sp>
        <p:nvSpPr>
          <p:cNvPr id="209" name="Google Shape;209;p2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sp>
        <p:nvSpPr>
          <p:cNvPr id="210" name="Google Shape;210;p21"/>
          <p:cNvSpPr txBox="1"/>
          <p:nvPr/>
        </p:nvSpPr>
        <p:spPr>
          <a:xfrm>
            <a:off x="959575" y="4782550"/>
            <a:ext cx="6791700" cy="1143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en-AU" sz="2400" u="none" cap="none" strike="noStrike">
                <a:solidFill>
                  <a:schemeClr val="dk1"/>
                </a:solidFill>
                <a:latin typeface="Arial"/>
                <a:ea typeface="Arial"/>
                <a:cs typeface="Arial"/>
                <a:sym typeface="Arial"/>
              </a:rPr>
              <a:t>How could you increase the energy in wave?</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1000"/>
              </a:spcBef>
              <a:spcAft>
                <a:spcPts val="100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11" name="Google Shape;211;p21"/>
          <p:cNvPicPr preferRelativeResize="0"/>
          <p:nvPr/>
        </p:nvPicPr>
        <p:blipFill rotWithShape="1">
          <a:blip r:embed="rId6">
            <a:alphaModFix/>
          </a:blip>
          <a:srcRect b="6604" l="0" r="0" t="1911"/>
          <a:stretch/>
        </p:blipFill>
        <p:spPr>
          <a:xfrm>
            <a:off x="2122600" y="1316625"/>
            <a:ext cx="4881049" cy="2971801"/>
          </a:xfrm>
          <a:prstGeom prst="rect">
            <a:avLst/>
          </a:prstGeom>
          <a:noFill/>
          <a:ln>
            <a:noFill/>
          </a:ln>
          <a:effectLst>
            <a:outerShdw blurRad="57150" rotWithShape="0" algn="bl" dir="5400000" dist="95250">
              <a:srgbClr val="595959">
                <a:alpha val="49411"/>
              </a:srgbClr>
            </a:outerShdw>
          </a:effectLst>
        </p:spPr>
      </p:pic>
      <p:sp>
        <p:nvSpPr>
          <p:cNvPr id="212" name="Google Shape;212;p21"/>
          <p:cNvSpPr txBox="1"/>
          <p:nvPr/>
        </p:nvSpPr>
        <p:spPr>
          <a:xfrm>
            <a:off x="5580775" y="4279951"/>
            <a:ext cx="2170500" cy="48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Kitch Bain/123RF Ltd</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 name="Shape 37"/>
        <p:cNvGrpSpPr/>
        <p:nvPr/>
      </p:nvGrpSpPr>
      <p:grpSpPr>
        <a:xfrm>
          <a:off x="0" y="0"/>
          <a:ext cx="0" cy="0"/>
          <a:chOff x="0" y="0"/>
          <a:chExt cx="0" cy="0"/>
        </a:xfrm>
      </p:grpSpPr>
      <p:pic>
        <p:nvPicPr>
          <p:cNvPr id="38" name="Google Shape;38;p4"/>
          <p:cNvPicPr preferRelativeResize="0"/>
          <p:nvPr/>
        </p:nvPicPr>
        <p:blipFill rotWithShape="1">
          <a:blip r:embed="rId4">
            <a:alphaModFix/>
          </a:blip>
          <a:srcRect b="7634" l="1498" r="1196" t="8912"/>
          <a:stretch/>
        </p:blipFill>
        <p:spPr>
          <a:xfrm>
            <a:off x="24725" y="1335259"/>
            <a:ext cx="9144005" cy="1313516"/>
          </a:xfrm>
          <a:prstGeom prst="rect">
            <a:avLst/>
          </a:prstGeom>
          <a:noFill/>
          <a:ln>
            <a:noFill/>
          </a:ln>
        </p:spPr>
      </p:pic>
      <p:sp>
        <p:nvSpPr>
          <p:cNvPr id="39" name="Google Shape;39;p4"/>
          <p:cNvSpPr txBox="1"/>
          <p:nvPr/>
        </p:nvSpPr>
        <p:spPr>
          <a:xfrm>
            <a:off x="839100" y="181325"/>
            <a:ext cx="7465800" cy="101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rgbClr val="31859C"/>
                </a:solidFill>
                <a:latin typeface="Arial"/>
                <a:ea typeface="Arial"/>
                <a:cs typeface="Arial"/>
                <a:sym typeface="Arial"/>
              </a:rPr>
              <a:t>Pokapū Akoranga Pūtaiao</a:t>
            </a:r>
            <a:r>
              <a:rPr b="1" i="0" lang="en-AU" sz="3200" u="none" cap="none" strike="noStrike">
                <a:solidFill>
                  <a:srgbClr val="31859C"/>
                </a:solidFill>
                <a:latin typeface="Arial"/>
                <a:ea typeface="Arial"/>
                <a:cs typeface="Arial"/>
                <a:sym typeface="Arial"/>
              </a:rPr>
              <a:t> </a:t>
            </a:r>
            <a:endParaRPr b="1" i="0" sz="3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chemeClr val="accent1"/>
                </a:solidFill>
                <a:latin typeface="Arial"/>
                <a:ea typeface="Arial"/>
                <a:cs typeface="Arial"/>
                <a:sym typeface="Arial"/>
              </a:rPr>
              <a:t>The Science Learning Hub </a:t>
            </a:r>
            <a:endParaRPr b="0" i="0" sz="3000" u="none" cap="none" strike="noStrike">
              <a:solidFill>
                <a:srgbClr val="000000"/>
              </a:solidFill>
              <a:latin typeface="Arial"/>
              <a:ea typeface="Arial"/>
              <a:cs typeface="Arial"/>
              <a:sym typeface="Arial"/>
            </a:endParaRPr>
          </a:p>
        </p:txBody>
      </p:sp>
      <p:sp>
        <p:nvSpPr>
          <p:cNvPr id="40" name="Google Shape;40;p4"/>
          <p:cNvSpPr txBox="1"/>
          <p:nvPr/>
        </p:nvSpPr>
        <p:spPr>
          <a:xfrm>
            <a:off x="375725" y="2461825"/>
            <a:ext cx="8442000" cy="2847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21310" lvl="0" marL="349250" marR="0" rtl="0" algn="l">
              <a:lnSpc>
                <a:spcPct val="100000"/>
              </a:lnSpc>
              <a:spcBef>
                <a:spcPts val="1000"/>
              </a:spcBef>
              <a:spcAft>
                <a:spcPts val="0"/>
              </a:spcAft>
              <a:buClr>
                <a:srgbClr val="6FB7D7"/>
              </a:buClr>
              <a:buSzPts val="2200"/>
              <a:buFont typeface="Noto Sans Symbols"/>
              <a:buChar char="●"/>
            </a:pPr>
            <a:r>
              <a:rPr b="0" i="0" lang="en-AU" sz="2200" u="none" cap="none" strike="noStrike">
                <a:solidFill>
                  <a:srgbClr val="595959"/>
                </a:solidFill>
                <a:latin typeface="Arial"/>
                <a:ea typeface="Arial"/>
                <a:cs typeface="Arial"/>
                <a:sym typeface="Arial"/>
              </a:rPr>
              <a:t>A trustworthy online resource – produced by educators and scientists for New Zealand teachers and students. </a:t>
            </a:r>
            <a:endParaRPr b="0" i="0" sz="2200" u="none" cap="none" strike="noStrike">
              <a:solidFill>
                <a:srgbClr val="595959"/>
              </a:solidFill>
              <a:latin typeface="Arial"/>
              <a:ea typeface="Arial"/>
              <a:cs typeface="Arial"/>
              <a:sym typeface="Arial"/>
            </a:endParaRPr>
          </a:p>
          <a:p>
            <a:pPr indent="-321310" lvl="0" marL="349250" marR="0" rtl="0" algn="l">
              <a:lnSpc>
                <a:spcPct val="100000"/>
              </a:lnSpc>
              <a:spcBef>
                <a:spcPts val="1000"/>
              </a:spcBef>
              <a:spcAft>
                <a:spcPts val="0"/>
              </a:spcAft>
              <a:buClr>
                <a:srgbClr val="6FB7D7"/>
              </a:buClr>
              <a:buSzPts val="2200"/>
              <a:buFont typeface="Noto Sans Symbols"/>
              <a:buChar char="●"/>
            </a:pPr>
            <a:r>
              <a:rPr b="0" i="0" lang="en-AU" sz="2200" u="none" cap="none" strike="noStrike">
                <a:solidFill>
                  <a:srgbClr val="595959"/>
                </a:solidFill>
                <a:latin typeface="Arial"/>
                <a:ea typeface="Arial"/>
                <a:cs typeface="Arial"/>
                <a:sym typeface="Arial"/>
              </a:rPr>
              <a:t>Based on world-class New Zealand science research.</a:t>
            </a:r>
            <a:endParaRPr b="0" i="0" sz="2200" u="none" cap="none" strike="noStrike">
              <a:solidFill>
                <a:srgbClr val="595959"/>
              </a:solidFill>
              <a:latin typeface="Arial"/>
              <a:ea typeface="Arial"/>
              <a:cs typeface="Arial"/>
              <a:sym typeface="Arial"/>
            </a:endParaRPr>
          </a:p>
          <a:p>
            <a:pPr indent="-321310" lvl="0" marL="349250" marR="0" rtl="0" algn="l">
              <a:lnSpc>
                <a:spcPct val="100000"/>
              </a:lnSpc>
              <a:spcBef>
                <a:spcPts val="1000"/>
              </a:spcBef>
              <a:spcAft>
                <a:spcPts val="1000"/>
              </a:spcAft>
              <a:buClr>
                <a:srgbClr val="6FB7D7"/>
              </a:buClr>
              <a:buSzPts val="2200"/>
              <a:buFont typeface="Noto Sans Symbols"/>
              <a:buChar char="●"/>
            </a:pPr>
            <a:r>
              <a:rPr b="0" i="0" lang="en-AU" sz="2200" u="none" cap="none" strike="noStrike">
                <a:solidFill>
                  <a:srgbClr val="595959"/>
                </a:solidFill>
                <a:latin typeface="Arial"/>
                <a:ea typeface="Arial"/>
                <a:cs typeface="Arial"/>
                <a:sym typeface="Arial"/>
              </a:rPr>
              <a:t>Supported by learning activities, information about the key science ideas and concepts, multimedia tools and other resources.</a:t>
            </a:r>
            <a:endParaRPr b="0" i="0" sz="2200" u="none" cap="none" strike="noStrike">
              <a:solidFill>
                <a:srgbClr val="000000"/>
              </a:solidFill>
              <a:latin typeface="Arial"/>
              <a:ea typeface="Arial"/>
              <a:cs typeface="Arial"/>
              <a:sym typeface="Arial"/>
            </a:endParaRPr>
          </a:p>
        </p:txBody>
      </p:sp>
      <p:pic>
        <p:nvPicPr>
          <p:cNvPr id="41" name="Google Shape;41;p4"/>
          <p:cNvPicPr preferRelativeResize="0"/>
          <p:nvPr/>
        </p:nvPicPr>
        <p:blipFill rotWithShape="1">
          <a:blip r:embed="rId5">
            <a:alphaModFix/>
          </a:blip>
          <a:srcRect b="0" l="0" r="0" t="0"/>
          <a:stretch/>
        </p:blipFill>
        <p:spPr>
          <a:xfrm>
            <a:off x="808625" y="5203976"/>
            <a:ext cx="7576200" cy="1228105"/>
          </a:xfrm>
          <a:prstGeom prst="rect">
            <a:avLst/>
          </a:prstGeom>
          <a:noFill/>
          <a:ln>
            <a:noFill/>
          </a:ln>
          <a:effectLst>
            <a:outerShdw blurRad="57150" rotWithShape="0" algn="bl" dir="5400000" dist="85725">
              <a:srgbClr val="000000">
                <a:alpha val="49019"/>
              </a:srgbClr>
            </a:outerShdw>
          </a:effectLst>
        </p:spPr>
      </p:pic>
      <p:sp>
        <p:nvSpPr>
          <p:cNvPr id="42" name="Google Shape;42;p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6"/>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8"/>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2"/>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Waves on the move</a:t>
            </a:r>
            <a:endParaRPr b="1" i="0" sz="3200" u="none" cap="none" strike="noStrike">
              <a:solidFill>
                <a:schemeClr val="accent1"/>
              </a:solidFill>
            </a:endParaRPr>
          </a:p>
        </p:txBody>
      </p:sp>
      <p:sp>
        <p:nvSpPr>
          <p:cNvPr id="219" name="Google Shape;219;p22"/>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220" name="Google Shape;220;p22"/>
          <p:cNvPicPr preferRelativeResize="0"/>
          <p:nvPr/>
        </p:nvPicPr>
        <p:blipFill rotWithShape="1">
          <a:blip r:embed="rId6">
            <a:alphaModFix/>
          </a:blip>
          <a:srcRect b="0" l="0" r="0" t="0"/>
          <a:stretch/>
        </p:blipFill>
        <p:spPr>
          <a:xfrm>
            <a:off x="804113" y="1457825"/>
            <a:ext cx="7535775" cy="3464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2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sp>
        <p:nvSpPr>
          <p:cNvPr id="227" name="Google Shape;227;p23"/>
          <p:cNvSpPr txBox="1"/>
          <p:nvPr/>
        </p:nvSpPr>
        <p:spPr>
          <a:xfrm>
            <a:off x="216575" y="1299400"/>
            <a:ext cx="8470200" cy="4511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In sound waves, energy is transferred through vibration of particles. </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10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In electromagnetic waves, energy is transferred through vibrations of electric and magnetic fields.</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1000"/>
              </a:spcBef>
              <a:spcAft>
                <a:spcPts val="100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In water waves, energy is transferred through the vibration of the water particles.</a:t>
            </a:r>
            <a:endParaRPr b="0" i="0" sz="2400" u="none" cap="none" strike="noStrike">
              <a:solidFill>
                <a:schemeClr val="dk1"/>
              </a:solidFill>
              <a:latin typeface="Arial"/>
              <a:ea typeface="Arial"/>
              <a:cs typeface="Arial"/>
              <a:sym typeface="Arial"/>
            </a:endParaRPr>
          </a:p>
        </p:txBody>
      </p:sp>
      <p:sp>
        <p:nvSpPr>
          <p:cNvPr id="228" name="Google Shape;228;p23"/>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Waves on the move</a:t>
            </a:r>
            <a:endParaRPr b="1" i="0" sz="3200" u="none" cap="none" strike="noStrike">
              <a:solidFill>
                <a:schemeClr val="accen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4"/>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Online citizen science</a:t>
            </a:r>
            <a:endParaRPr b="1" i="0" sz="3200" u="none" cap="none" strike="noStrike">
              <a:solidFill>
                <a:schemeClr val="accent1"/>
              </a:solidFill>
            </a:endParaRPr>
          </a:p>
        </p:txBody>
      </p:sp>
      <p:sp>
        <p:nvSpPr>
          <p:cNvPr id="235" name="Google Shape;235;p24"/>
          <p:cNvSpPr txBox="1"/>
          <p:nvPr>
            <p:ph idx="1" type="body"/>
          </p:nvPr>
        </p:nvSpPr>
        <p:spPr>
          <a:xfrm>
            <a:off x="365700" y="1143000"/>
            <a:ext cx="2877900" cy="484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20"/>
              <a:buFont typeface="Arial"/>
              <a:buNone/>
            </a:pPr>
            <a:r>
              <a:t/>
            </a:r>
            <a:endParaRPr sz="2400"/>
          </a:p>
          <a:p>
            <a:pPr indent="0" lvl="0" marL="0" rtl="0" algn="l">
              <a:lnSpc>
                <a:spcPct val="100000"/>
              </a:lnSpc>
              <a:spcBef>
                <a:spcPts val="2000"/>
              </a:spcBef>
              <a:spcAft>
                <a:spcPts val="0"/>
              </a:spcAft>
              <a:buSzPts val="2420"/>
              <a:buNone/>
            </a:pPr>
            <a:r>
              <a:t/>
            </a:r>
            <a:endParaRPr sz="2400"/>
          </a:p>
        </p:txBody>
      </p:sp>
      <p:sp>
        <p:nvSpPr>
          <p:cNvPr id="236" name="Google Shape;236;p2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237" name="Google Shape;237;p24"/>
          <p:cNvPicPr preferRelativeResize="0"/>
          <p:nvPr/>
        </p:nvPicPr>
        <p:blipFill rotWithShape="1">
          <a:blip r:embed="rId6">
            <a:alphaModFix/>
          </a:blip>
          <a:srcRect b="0" l="0" r="0" t="0"/>
          <a:stretch/>
        </p:blipFill>
        <p:spPr>
          <a:xfrm>
            <a:off x="1774200" y="1453075"/>
            <a:ext cx="5595599" cy="3149381"/>
          </a:xfrm>
          <a:prstGeom prst="rect">
            <a:avLst/>
          </a:prstGeom>
          <a:noFill/>
          <a:ln>
            <a:noFill/>
          </a:ln>
        </p:spPr>
      </p:pic>
      <p:sp>
        <p:nvSpPr>
          <p:cNvPr id="238" name="Google Shape;238;p24"/>
          <p:cNvSpPr txBox="1"/>
          <p:nvPr/>
        </p:nvSpPr>
        <p:spPr>
          <a:xfrm>
            <a:off x="4918750" y="4512378"/>
            <a:ext cx="3098700" cy="5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Dianne Christenson/Koraunui School</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sp>
        <p:nvSpPr>
          <p:cNvPr id="245" name="Google Shape;245;p25"/>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More resources on waves</a:t>
            </a:r>
            <a:endParaRPr b="1" i="0" sz="3200" u="none" cap="none" strike="noStrike">
              <a:solidFill>
                <a:schemeClr val="accent1"/>
              </a:solidFill>
            </a:endParaRPr>
          </a:p>
        </p:txBody>
      </p:sp>
      <p:pic>
        <p:nvPicPr>
          <p:cNvPr id="246" name="Google Shape;246;p25"/>
          <p:cNvPicPr preferRelativeResize="0"/>
          <p:nvPr/>
        </p:nvPicPr>
        <p:blipFill rotWithShape="1">
          <a:blip r:embed="rId6">
            <a:alphaModFix/>
          </a:blip>
          <a:srcRect b="0" l="0" r="0" t="0"/>
          <a:stretch/>
        </p:blipFill>
        <p:spPr>
          <a:xfrm>
            <a:off x="152400" y="1295400"/>
            <a:ext cx="8839200" cy="4438054"/>
          </a:xfrm>
          <a:prstGeom prst="rect">
            <a:avLst/>
          </a:prstGeom>
          <a:noFill/>
          <a:ln>
            <a:noFill/>
          </a:ln>
        </p:spPr>
      </p:pic>
      <p:sp>
        <p:nvSpPr>
          <p:cNvPr id="247" name="Google Shape;247;p25"/>
          <p:cNvSpPr txBox="1"/>
          <p:nvPr/>
        </p:nvSpPr>
        <p:spPr>
          <a:xfrm>
            <a:off x="4563125" y="4519200"/>
            <a:ext cx="1375800" cy="52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Verdana"/>
                <a:ea typeface="Verdana"/>
                <a:cs typeface="Verdana"/>
                <a:sym typeface="Verdana"/>
              </a:rPr>
              <a:t>Kitch Bain/123RF Ltd</a:t>
            </a:r>
            <a:endParaRPr b="0" i="0" sz="800" u="none" cap="none" strike="noStrike">
              <a:solidFill>
                <a:srgbClr val="000000"/>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sp>
        <p:nvSpPr>
          <p:cNvPr id="254" name="Google Shape;254;p26"/>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More resources on waves</a:t>
            </a:r>
            <a:endParaRPr b="1" i="0" sz="3200" u="none" cap="none" strike="noStrike">
              <a:solidFill>
                <a:schemeClr val="accent1"/>
              </a:solidFill>
            </a:endParaRPr>
          </a:p>
        </p:txBody>
      </p:sp>
      <p:pic>
        <p:nvPicPr>
          <p:cNvPr id="255" name="Google Shape;255;p26"/>
          <p:cNvPicPr preferRelativeResize="0"/>
          <p:nvPr/>
        </p:nvPicPr>
        <p:blipFill rotWithShape="1">
          <a:blip r:embed="rId6">
            <a:alphaModFix/>
          </a:blip>
          <a:srcRect b="0" l="0" r="0" t="0"/>
          <a:stretch/>
        </p:blipFill>
        <p:spPr>
          <a:xfrm>
            <a:off x="118788" y="1287375"/>
            <a:ext cx="8888676" cy="41372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sp>
        <p:nvSpPr>
          <p:cNvPr id="262" name="Google Shape;262;p27"/>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More resources on waves</a:t>
            </a:r>
            <a:endParaRPr b="1" i="0" sz="3200" u="none" cap="none" strike="noStrike">
              <a:solidFill>
                <a:schemeClr val="accent1"/>
              </a:solidFill>
            </a:endParaRPr>
          </a:p>
        </p:txBody>
      </p:sp>
      <p:pic>
        <p:nvPicPr>
          <p:cNvPr id="263" name="Google Shape;263;p27"/>
          <p:cNvPicPr preferRelativeResize="0"/>
          <p:nvPr/>
        </p:nvPicPr>
        <p:blipFill rotWithShape="1">
          <a:blip r:embed="rId6">
            <a:alphaModFix/>
          </a:blip>
          <a:srcRect b="0" l="0" r="0" t="0"/>
          <a:stretch/>
        </p:blipFill>
        <p:spPr>
          <a:xfrm>
            <a:off x="152400" y="1295400"/>
            <a:ext cx="8839200" cy="4521306"/>
          </a:xfrm>
          <a:prstGeom prst="rect">
            <a:avLst/>
          </a:prstGeom>
          <a:noFill/>
          <a:ln>
            <a:noFill/>
          </a:ln>
        </p:spPr>
      </p:pic>
      <p:sp>
        <p:nvSpPr>
          <p:cNvPr id="264" name="Google Shape;264;p27"/>
          <p:cNvSpPr txBox="1"/>
          <p:nvPr/>
        </p:nvSpPr>
        <p:spPr>
          <a:xfrm>
            <a:off x="4965550" y="4566225"/>
            <a:ext cx="972300" cy="29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Erion Cuko</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2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271" name="Google Shape;271;p28"/>
          <p:cNvPicPr preferRelativeResize="0"/>
          <p:nvPr/>
        </p:nvPicPr>
        <p:blipFill rotWithShape="1">
          <a:blip r:embed="rId6">
            <a:alphaModFix/>
          </a:blip>
          <a:srcRect b="0" l="0" r="0" t="0"/>
          <a:stretch/>
        </p:blipFill>
        <p:spPr>
          <a:xfrm>
            <a:off x="480726" y="965150"/>
            <a:ext cx="8182550" cy="54052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29"/>
          <p:cNvSpPr txBox="1"/>
          <p:nvPr>
            <p:ph type="title"/>
          </p:nvPr>
        </p:nvSpPr>
        <p:spPr>
          <a:xfrm>
            <a:off x="966000" y="250725"/>
            <a:ext cx="7212000" cy="911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rPr>
              <a:t>Thanks </a:t>
            </a:r>
            <a:endParaRPr b="1" i="0" sz="3200" u="none" cap="none" strike="noStrike">
              <a:solidFill>
                <a:schemeClr val="accent1"/>
              </a:solidFill>
            </a:endParaRPr>
          </a:p>
          <a:p>
            <a:pPr indent="0" lvl="0" marL="0" rtl="0" algn="ctr">
              <a:lnSpc>
                <a:spcPct val="100000"/>
              </a:lnSpc>
              <a:spcBef>
                <a:spcPts val="0"/>
              </a:spcBef>
              <a:spcAft>
                <a:spcPts val="0"/>
              </a:spcAft>
              <a:buClr>
                <a:schemeClr val="dk1"/>
              </a:buClr>
              <a:buSzPts val="1100"/>
              <a:buFont typeface="Arial"/>
              <a:buNone/>
            </a:pPr>
            <a:r>
              <a:rPr b="1" lang="en-AU" sz="3000">
                <a:solidFill>
                  <a:srgbClr val="31859C"/>
                </a:solidFill>
              </a:rPr>
              <a:t>Pokapū Akoranga Pūtaiao</a:t>
            </a:r>
            <a:r>
              <a:rPr b="1" lang="en-AU" sz="3200">
                <a:solidFill>
                  <a:srgbClr val="31859C"/>
                </a:solidFill>
              </a:rPr>
              <a:t> </a:t>
            </a:r>
            <a:endParaRPr b="1" sz="3200">
              <a:solidFill>
                <a:schemeClr val="dk2"/>
              </a:solidFill>
            </a:endParaRPr>
          </a:p>
        </p:txBody>
      </p:sp>
      <p:grpSp>
        <p:nvGrpSpPr>
          <p:cNvPr id="277" name="Google Shape;277;p29"/>
          <p:cNvGrpSpPr/>
          <p:nvPr/>
        </p:nvGrpSpPr>
        <p:grpSpPr>
          <a:xfrm>
            <a:off x="1922892" y="1282375"/>
            <a:ext cx="6410048" cy="2991954"/>
            <a:chOff x="938215" y="809609"/>
            <a:chExt cx="6694567" cy="3709800"/>
          </a:xfrm>
        </p:grpSpPr>
        <p:sp>
          <p:nvSpPr>
            <p:cNvPr id="278" name="Google Shape;278;p29"/>
            <p:cNvSpPr txBox="1"/>
            <p:nvPr/>
          </p:nvSpPr>
          <p:spPr>
            <a:xfrm>
              <a:off x="1799582" y="809609"/>
              <a:ext cx="5833200" cy="370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Calibri"/>
                <a:buNone/>
              </a:pPr>
              <a:r>
                <a:rPr b="0" i="0" lang="en-AU" sz="1800" u="none" cap="none" strike="noStrike">
                  <a:solidFill>
                    <a:srgbClr val="000000"/>
                  </a:solidFill>
                  <a:latin typeface="Arial"/>
                  <a:ea typeface="Arial"/>
                  <a:cs typeface="Arial"/>
                  <a:sym typeface="Arial"/>
                </a:rPr>
                <a:t>Email us on </a:t>
              </a:r>
              <a:r>
                <a:rPr b="0" i="0" lang="en-AU" sz="1800" u="sng" cap="none" strike="noStrike">
                  <a:solidFill>
                    <a:schemeClr val="hlink"/>
                  </a:solidFill>
                  <a:latin typeface="Arial"/>
                  <a:ea typeface="Arial"/>
                  <a:cs typeface="Arial"/>
                  <a:sym typeface="Arial"/>
                  <a:hlinkClick r:id="rId3"/>
                </a:rPr>
                <a:t>enquiries@sciencelearn.org.nz</a:t>
              </a:r>
              <a:r>
                <a:rPr b="0" i="0" lang="en-AU" sz="1800" u="none" cap="none" strike="noStrike">
                  <a:solidFill>
                    <a:srgbClr val="674EA7"/>
                  </a:solidFill>
                  <a:latin typeface="Arial"/>
                  <a:ea typeface="Arial"/>
                  <a:cs typeface="Arial"/>
                  <a:sym typeface="Arial"/>
                </a:rPr>
                <a:t>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4"/>
                </a:rPr>
                <a:t>https://twitter.com/NZScienceLearn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sng"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5"/>
                </a:rPr>
                <a:t>www.facebook.com/nzsciencelearn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rgbClr val="674EA7"/>
                  </a:solidFill>
                  <a:latin typeface="Arial"/>
                  <a:ea typeface="Arial"/>
                  <a:cs typeface="Arial"/>
                  <a:sym typeface="Arial"/>
                </a:rPr>
                <a:t>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6"/>
                </a:rPr>
                <a:t>https://nz.pinterest.com/nzsciencelearn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600" u="sng" cap="none" strike="noStrike">
                  <a:solidFill>
                    <a:schemeClr val="hlink"/>
                  </a:solidFill>
                  <a:latin typeface="Arial"/>
                  <a:ea typeface="Arial"/>
                  <a:cs typeface="Arial"/>
                  <a:sym typeface="Arial"/>
                  <a:hlinkClick r:id="rId7"/>
                </a:rPr>
                <a:t>www.pond.co.nz/community/214015/science-learning-hub/1</a:t>
              </a:r>
              <a:r>
                <a:rPr b="0" i="0" lang="en-AU" sz="1600" u="none" cap="none" strike="noStrike">
                  <a:solidFill>
                    <a:srgbClr val="674EA7"/>
                  </a:solidFill>
                  <a:latin typeface="Arial"/>
                  <a:ea typeface="Arial"/>
                  <a:cs typeface="Arial"/>
                  <a:sym typeface="Arial"/>
                </a:rPr>
                <a:t> </a:t>
              </a:r>
              <a:endParaRPr b="0" i="0" sz="16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rPr b="0" i="0" lang="en-AU" sz="1800" u="sng" cap="none" strike="noStrike">
                  <a:solidFill>
                    <a:schemeClr val="hlink"/>
                  </a:solidFill>
                  <a:highlight>
                    <a:schemeClr val="lt1"/>
                  </a:highlight>
                  <a:latin typeface="Arial"/>
                  <a:ea typeface="Arial"/>
                  <a:cs typeface="Arial"/>
                  <a:sym typeface="Arial"/>
                  <a:hlinkClick r:id="rId8"/>
                </a:rPr>
                <a:t>www.instagram.com/sciencelearninghubnz</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rPr b="0" i="0" lang="en-AU" sz="1800" u="none" cap="none" strike="noStrike">
                  <a:solidFill>
                    <a:srgbClr val="674EA7"/>
                  </a:solidFill>
                  <a:latin typeface="Arial"/>
                  <a:ea typeface="Arial"/>
                  <a:cs typeface="Arial"/>
                  <a:sym typeface="Arial"/>
                </a:rPr>
                <a:t>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t/>
              </a:r>
              <a:endParaRPr b="0" i="0" sz="1600" u="none" cap="none" strike="noStrike">
                <a:solidFill>
                  <a:srgbClr val="000000"/>
                </a:solidFill>
                <a:latin typeface="Calibri"/>
                <a:ea typeface="Calibri"/>
                <a:cs typeface="Calibri"/>
                <a:sym typeface="Calibri"/>
              </a:endParaRPr>
            </a:p>
          </p:txBody>
        </p:sp>
        <p:pic>
          <p:nvPicPr>
            <p:cNvPr descr="http://sciencelearn.org.nz/var/sciencelearn/storage/images/media/images/pond-logo-on-white-small-125x57/1247807-1-eng-NZ/Pond-logo-on-white-small-125x57.jpg" id="279" name="Google Shape;279;p29"/>
            <p:cNvPicPr preferRelativeResize="0"/>
            <p:nvPr/>
          </p:nvPicPr>
          <p:blipFill rotWithShape="1">
            <a:blip r:embed="rId9">
              <a:alphaModFix/>
            </a:blip>
            <a:srcRect b="0" l="0" r="0" t="0"/>
            <a:stretch/>
          </p:blipFill>
          <p:spPr>
            <a:xfrm>
              <a:off x="938215" y="3327299"/>
              <a:ext cx="736743" cy="410400"/>
            </a:xfrm>
            <a:prstGeom prst="rect">
              <a:avLst/>
            </a:prstGeom>
            <a:noFill/>
            <a:ln>
              <a:noFill/>
            </a:ln>
          </p:spPr>
        </p:pic>
      </p:grpSp>
      <p:sp>
        <p:nvSpPr>
          <p:cNvPr id="280" name="Google Shape;280;p29"/>
          <p:cNvSpPr txBox="1"/>
          <p:nvPr/>
        </p:nvSpPr>
        <p:spPr>
          <a:xfrm>
            <a:off x="392550" y="4371800"/>
            <a:ext cx="8595000" cy="91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2400" u="none" cap="none" strike="noStrike">
                <a:solidFill>
                  <a:srgbClr val="000000"/>
                </a:solidFill>
                <a:latin typeface="Arial"/>
                <a:ea typeface="Arial"/>
                <a:cs typeface="Arial"/>
                <a:sym typeface="Arial"/>
              </a:rPr>
              <a:t>Join us in our </a:t>
            </a:r>
            <a:r>
              <a:rPr b="1" i="0" lang="en-AU" sz="2400" u="none" cap="none" strike="noStrike">
                <a:solidFill>
                  <a:schemeClr val="accent1"/>
                </a:solidFill>
                <a:latin typeface="Arial"/>
                <a:ea typeface="Arial"/>
                <a:cs typeface="Arial"/>
                <a:sym typeface="Arial"/>
              </a:rPr>
              <a:t>discussion chan</a:t>
            </a:r>
            <a:r>
              <a:rPr b="1" i="0" lang="en-AU" sz="2400" u="none" cap="none" strike="noStrike">
                <a:solidFill>
                  <a:srgbClr val="2C7C9F"/>
                </a:solidFill>
                <a:latin typeface="Arial"/>
                <a:ea typeface="Arial"/>
                <a:cs typeface="Arial"/>
                <a:sym typeface="Arial"/>
              </a:rPr>
              <a:t>nel</a:t>
            </a:r>
            <a:r>
              <a:rPr b="1" i="0" lang="en-AU" sz="2400" u="none" cap="none" strike="noStrike">
                <a:solidFill>
                  <a:srgbClr val="000000"/>
                </a:solidFill>
                <a:latin typeface="Arial"/>
                <a:ea typeface="Arial"/>
                <a:cs typeface="Arial"/>
                <a:sym typeface="Arial"/>
              </a:rPr>
              <a:t> </a:t>
            </a:r>
            <a:r>
              <a:rPr b="0" i="0" lang="en-AU" sz="2400" u="none" cap="none" strike="noStrike">
                <a:solidFill>
                  <a:schemeClr val="dk1"/>
                </a:solidFill>
                <a:latin typeface="Arial"/>
                <a:ea typeface="Arial"/>
                <a:cs typeface="Arial"/>
                <a:sym typeface="Arial"/>
              </a:rPr>
              <a:t>on</a:t>
            </a:r>
            <a:r>
              <a:rPr b="0" i="0" lang="en-AU" sz="2400" u="none" cap="none" strike="noStrike">
                <a:solidFill>
                  <a:schemeClr val="accent1"/>
                </a:solidFill>
                <a:latin typeface="Arial"/>
                <a:ea typeface="Arial"/>
                <a:cs typeface="Arial"/>
                <a:sym typeface="Arial"/>
              </a:rPr>
              <a:t> </a:t>
            </a:r>
            <a:r>
              <a:rPr b="0" i="0" lang="en-AU" sz="2400" u="sng" cap="none" strike="noStrike">
                <a:solidFill>
                  <a:schemeClr val="hlink"/>
                </a:solidFill>
                <a:latin typeface="Arial"/>
                <a:ea typeface="Arial"/>
                <a:cs typeface="Arial"/>
                <a:sym typeface="Arial"/>
                <a:hlinkClick r:id="rId10"/>
              </a:rPr>
              <a:t>Slack</a:t>
            </a:r>
            <a:r>
              <a:rPr b="0" i="0" lang="en-AU" sz="2400" u="none" cap="none" strike="noStrike">
                <a:solidFill>
                  <a:schemeClr val="accent1"/>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1"/>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81" name="Google Shape;281;p29"/>
          <p:cNvPicPr preferRelativeResize="0"/>
          <p:nvPr/>
        </p:nvPicPr>
        <p:blipFill rotWithShape="1">
          <a:blip r:embed="rId12">
            <a:alphaModFix/>
          </a:blip>
          <a:srcRect b="7634" l="1498" r="1196" t="8912"/>
          <a:stretch/>
        </p:blipFill>
        <p:spPr>
          <a:xfrm>
            <a:off x="0" y="5544484"/>
            <a:ext cx="9144005" cy="1313516"/>
          </a:xfrm>
          <a:prstGeom prst="rect">
            <a:avLst/>
          </a:prstGeom>
          <a:noFill/>
          <a:ln>
            <a:noFill/>
          </a:ln>
        </p:spPr>
      </p:pic>
      <p:pic>
        <p:nvPicPr>
          <p:cNvPr id="282" name="Google Shape;282;p29"/>
          <p:cNvPicPr preferRelativeResize="0"/>
          <p:nvPr/>
        </p:nvPicPr>
        <p:blipFill rotWithShape="1">
          <a:blip r:embed="rId13">
            <a:alphaModFix/>
          </a:blip>
          <a:srcRect b="0" l="0" r="0" t="0"/>
          <a:stretch/>
        </p:blipFill>
        <p:spPr>
          <a:xfrm>
            <a:off x="1871850" y="3894479"/>
            <a:ext cx="807469" cy="285000"/>
          </a:xfrm>
          <a:prstGeom prst="rect">
            <a:avLst/>
          </a:prstGeom>
          <a:noFill/>
          <a:ln>
            <a:noFill/>
          </a:ln>
        </p:spPr>
      </p:pic>
      <p:pic>
        <p:nvPicPr>
          <p:cNvPr id="283" name="Google Shape;283;p29"/>
          <p:cNvPicPr preferRelativeResize="0"/>
          <p:nvPr/>
        </p:nvPicPr>
        <p:blipFill rotWithShape="1">
          <a:blip r:embed="rId14">
            <a:alphaModFix/>
          </a:blip>
          <a:srcRect b="0" l="0" r="0" t="0"/>
          <a:stretch/>
        </p:blipFill>
        <p:spPr>
          <a:xfrm>
            <a:off x="2076750" y="1246233"/>
            <a:ext cx="397675" cy="397675"/>
          </a:xfrm>
          <a:prstGeom prst="rect">
            <a:avLst/>
          </a:prstGeom>
          <a:noFill/>
          <a:ln>
            <a:noFill/>
          </a:ln>
        </p:spPr>
      </p:pic>
      <p:pic>
        <p:nvPicPr>
          <p:cNvPr id="284" name="Google Shape;284;p29"/>
          <p:cNvPicPr preferRelativeResize="0"/>
          <p:nvPr/>
        </p:nvPicPr>
        <p:blipFill rotWithShape="1">
          <a:blip r:embed="rId15">
            <a:alphaModFix/>
          </a:blip>
          <a:srcRect b="0" l="20571" r="0" t="15254"/>
          <a:stretch/>
        </p:blipFill>
        <p:spPr>
          <a:xfrm>
            <a:off x="2076750" y="1810275"/>
            <a:ext cx="397675" cy="403725"/>
          </a:xfrm>
          <a:prstGeom prst="rect">
            <a:avLst/>
          </a:prstGeom>
          <a:noFill/>
          <a:ln>
            <a:noFill/>
          </a:ln>
        </p:spPr>
      </p:pic>
      <p:pic>
        <p:nvPicPr>
          <p:cNvPr id="285" name="Google Shape;285;p29"/>
          <p:cNvPicPr preferRelativeResize="0"/>
          <p:nvPr/>
        </p:nvPicPr>
        <p:blipFill rotWithShape="1">
          <a:blip r:embed="rId16">
            <a:alphaModFix/>
          </a:blip>
          <a:srcRect b="0" l="0" r="0" t="0"/>
          <a:stretch/>
        </p:blipFill>
        <p:spPr>
          <a:xfrm>
            <a:off x="2127088" y="2380350"/>
            <a:ext cx="296999" cy="285000"/>
          </a:xfrm>
          <a:prstGeom prst="rect">
            <a:avLst/>
          </a:prstGeom>
          <a:noFill/>
          <a:ln>
            <a:noFill/>
          </a:ln>
        </p:spPr>
      </p:pic>
      <p:pic>
        <p:nvPicPr>
          <p:cNvPr id="286" name="Google Shape;286;p29"/>
          <p:cNvPicPr preferRelativeResize="0"/>
          <p:nvPr/>
        </p:nvPicPr>
        <p:blipFill rotWithShape="1">
          <a:blip r:embed="rId17">
            <a:alphaModFix/>
          </a:blip>
          <a:srcRect b="0" l="11777" r="0" t="9673"/>
          <a:stretch/>
        </p:blipFill>
        <p:spPr>
          <a:xfrm>
            <a:off x="2127096" y="2868027"/>
            <a:ext cx="297000" cy="3950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7" name="Shape 47"/>
        <p:cNvGrpSpPr/>
        <p:nvPr/>
      </p:nvGrpSpPr>
      <p:grpSpPr>
        <a:xfrm>
          <a:off x="0" y="0"/>
          <a:ext cx="0" cy="0"/>
          <a:chOff x="0" y="0"/>
          <a:chExt cx="0" cy="0"/>
        </a:xfrm>
      </p:grpSpPr>
      <p:sp>
        <p:nvSpPr>
          <p:cNvPr id="48" name="Google Shape;48;p5"/>
          <p:cNvSpPr txBox="1"/>
          <p:nvPr>
            <p:ph type="title"/>
          </p:nvPr>
        </p:nvSpPr>
        <p:spPr>
          <a:xfrm>
            <a:off x="380475" y="139200"/>
            <a:ext cx="3993300" cy="609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b="1" lang="en-AU" sz="3200"/>
              <a:t>Index</a:t>
            </a:r>
            <a:endParaRPr b="1" sz="3200"/>
          </a:p>
        </p:txBody>
      </p:sp>
      <p:graphicFrame>
        <p:nvGraphicFramePr>
          <p:cNvPr id="49" name="Google Shape;49;p5"/>
          <p:cNvGraphicFramePr/>
          <p:nvPr/>
        </p:nvGraphicFramePr>
        <p:xfrm>
          <a:off x="486925" y="748225"/>
          <a:ext cx="3000000" cy="3000000"/>
        </p:xfrm>
        <a:graphic>
          <a:graphicData uri="http://schemas.openxmlformats.org/drawingml/2006/table">
            <a:tbl>
              <a:tblPr>
                <a:noFill/>
                <a:tableStyleId>{85688A79-8C87-4F23-ACBD-E5224A729807}</a:tableStyleId>
              </a:tblPr>
              <a:tblGrid>
                <a:gridCol w="5779100"/>
                <a:gridCol w="1753475"/>
                <a:gridCol w="1082925"/>
              </a:tblGrid>
              <a:tr h="633375">
                <a:tc>
                  <a:txBody>
                    <a:bodyPr>
                      <a:noAutofit/>
                    </a:bodyPr>
                    <a:lstStyle/>
                    <a:p>
                      <a:pPr indent="0" lvl="0" marL="0" marR="0" rtl="0" algn="l">
                        <a:lnSpc>
                          <a:spcPct val="100000"/>
                        </a:lnSpc>
                        <a:spcBef>
                          <a:spcPts val="0"/>
                        </a:spcBef>
                        <a:spcAft>
                          <a:spcPts val="0"/>
                        </a:spcAft>
                        <a:buClr>
                          <a:srgbClr val="000000"/>
                        </a:buClr>
                        <a:buSzPts val="1500"/>
                        <a:buFont typeface="Arial"/>
                        <a:buNone/>
                      </a:pPr>
                      <a:r>
                        <a:rPr b="1" lang="en-AU" sz="1600" u="none" cap="none" strike="noStrike"/>
                        <a:t>Topic</a:t>
                      </a:r>
                      <a:endParaRPr b="1"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500"/>
                        <a:buFont typeface="Arial"/>
                        <a:buNone/>
                      </a:pPr>
                      <a:r>
                        <a:rPr b="1" lang="en-AU" sz="1600"/>
                        <a:t>S</a:t>
                      </a:r>
                      <a:r>
                        <a:rPr b="1" lang="en-AU" sz="1600" u="none" cap="none" strike="noStrike"/>
                        <a:t>lideshow number(s )</a:t>
                      </a:r>
                      <a:endParaRPr b="1"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500"/>
                        <a:buFont typeface="Arial"/>
                        <a:buNone/>
                      </a:pPr>
                      <a:r>
                        <a:rPr b="1" lang="en-AU" sz="1600" u="none" cap="none" strike="noStrike"/>
                        <a:t>Video timecode</a:t>
                      </a:r>
                      <a:endParaRPr b="1" sz="1600" u="none" cap="none" strike="noStrike"/>
                    </a:p>
                  </a:txBody>
                  <a:tcPr marT="91425" marB="91425" marR="91425" marL="91425"/>
                </a:tc>
              </a:tr>
              <a:tr h="407175">
                <a:tc>
                  <a:txBody>
                    <a:bodyPr>
                      <a:noAutofit/>
                    </a:bodyPr>
                    <a:lstStyle/>
                    <a:p>
                      <a:pPr indent="0" lvl="0" marL="0" marR="0" rtl="0" algn="l">
                        <a:lnSpc>
                          <a:spcPct val="100000"/>
                        </a:lnSpc>
                        <a:spcBef>
                          <a:spcPts val="0"/>
                        </a:spcBef>
                        <a:spcAft>
                          <a:spcPts val="0"/>
                        </a:spcAft>
                        <a:buClr>
                          <a:srgbClr val="000000"/>
                        </a:buClr>
                        <a:buSzPts val="1500"/>
                        <a:buFont typeface="Arial"/>
                        <a:buNone/>
                      </a:pPr>
                      <a:r>
                        <a:rPr lang="en-AU" sz="1600" u="none" cap="none" strike="noStrike"/>
                        <a:t>Introducing the Science Learning Hub and presenters</a:t>
                      </a:r>
                      <a:endParaRPr sz="1600" u="none" cap="none" strike="noStrike"/>
                    </a:p>
                  </a:txBody>
                  <a:tcPr marT="91425" marB="91425" marR="91425" marL="91425">
                    <a:lnB cap="flat" cmpd="sng" w="6350">
                      <a:solidFill>
                        <a:srgbClr val="000000">
                          <a:alpha val="0"/>
                        </a:srgbClr>
                      </a:solidFill>
                      <a:prstDash val="solid"/>
                      <a:round/>
                      <a:headEnd len="sm" w="sm" type="none"/>
                      <a:tailEnd len="sm" w="sm" type="none"/>
                    </a:lnB>
                  </a:tcPr>
                </a:tc>
                <a:tc>
                  <a:txBody>
                    <a:bodyPr>
                      <a:noAutofit/>
                    </a:bodyPr>
                    <a:lstStyle/>
                    <a:p>
                      <a:pPr indent="0" lvl="0" marL="0" marR="0" rtl="0" algn="r">
                        <a:lnSpc>
                          <a:spcPct val="100000"/>
                        </a:lnSpc>
                        <a:spcBef>
                          <a:spcPts val="0"/>
                        </a:spcBef>
                        <a:spcAft>
                          <a:spcPts val="0"/>
                        </a:spcAft>
                        <a:buClr>
                          <a:schemeClr val="dk1"/>
                        </a:buClr>
                        <a:buSzPts val="1100"/>
                        <a:buFont typeface="Arial"/>
                        <a:buNone/>
                      </a:pPr>
                      <a:r>
                        <a:rPr lang="en-AU" sz="1600" u="none" cap="none" strike="noStrike">
                          <a:solidFill>
                            <a:schemeClr val="dk1"/>
                          </a:solidFill>
                        </a:rPr>
                        <a:t>1–2</a:t>
                      </a:r>
                      <a:endParaRPr sz="1600" u="none" cap="none" strike="noStrike"/>
                    </a:p>
                  </a:txBody>
                  <a:tcPr marT="91425" marB="91425" marR="91425" marL="91425">
                    <a:lnB cap="flat" cmpd="sng" w="6350">
                      <a:solidFill>
                        <a:srgbClr val="000000">
                          <a:alpha val="0"/>
                        </a:srgbClr>
                      </a:solidFill>
                      <a:prstDash val="solid"/>
                      <a:round/>
                      <a:headEnd len="sm" w="sm" type="none"/>
                      <a:tailEnd len="sm" w="sm" type="none"/>
                    </a:lnB>
                  </a:tcPr>
                </a:tc>
                <a:tc>
                  <a:txBody>
                    <a:bodyPr>
                      <a:noAutofit/>
                    </a:bodyPr>
                    <a:lstStyle/>
                    <a:p>
                      <a:pPr indent="0" lvl="0" marL="0" marR="0" rtl="0" algn="r">
                        <a:lnSpc>
                          <a:spcPct val="100000"/>
                        </a:lnSpc>
                        <a:spcBef>
                          <a:spcPts val="0"/>
                        </a:spcBef>
                        <a:spcAft>
                          <a:spcPts val="0"/>
                        </a:spcAft>
                        <a:buClr>
                          <a:srgbClr val="000000"/>
                        </a:buClr>
                        <a:buSzPts val="1500"/>
                        <a:buFont typeface="Arial"/>
                        <a:buNone/>
                      </a:pPr>
                      <a:r>
                        <a:rPr lang="en-AU" sz="1600" u="none" cap="none" strike="noStrike"/>
                        <a:t>00:00</a:t>
                      </a:r>
                      <a:endParaRPr sz="1600" u="none" cap="none" strike="noStrike"/>
                    </a:p>
                  </a:txBody>
                  <a:tcPr marT="91425" marB="91425" marR="91425" marL="91425"/>
                </a:tc>
              </a:tr>
              <a:tr h="426700">
                <a:tc>
                  <a:txBody>
                    <a:bodyPr>
                      <a:noAutofit/>
                    </a:bodyPr>
                    <a:lstStyle/>
                    <a:p>
                      <a:pPr indent="0" lvl="0" marL="0" rtl="0" algn="l">
                        <a:spcBef>
                          <a:spcPts val="0"/>
                        </a:spcBef>
                        <a:spcAft>
                          <a:spcPts val="0"/>
                        </a:spcAft>
                        <a:buNone/>
                      </a:pPr>
                      <a:r>
                        <a:rPr lang="en-AU" sz="1600"/>
                        <a:t>Index and purpose</a:t>
                      </a:r>
                      <a:endParaRPr sz="1600"/>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3–4</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r">
                        <a:lnSpc>
                          <a:spcPct val="100000"/>
                        </a:lnSpc>
                        <a:spcBef>
                          <a:spcPts val="0"/>
                        </a:spcBef>
                        <a:spcAft>
                          <a:spcPts val="0"/>
                        </a:spcAft>
                        <a:buClr>
                          <a:srgbClr val="000000"/>
                        </a:buClr>
                        <a:buSzPts val="1400"/>
                        <a:buFont typeface="Arial"/>
                        <a:buNone/>
                      </a:pPr>
                      <a:r>
                        <a:rPr lang="en-AU" sz="1600"/>
                        <a:t>00:20</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426700">
                <a:tc>
                  <a:txBody>
                    <a:bodyPr>
                      <a:noAutofit/>
                    </a:bodyPr>
                    <a:lstStyle/>
                    <a:p>
                      <a:pPr indent="0" lvl="0" marL="0" rtl="0" algn="l">
                        <a:spcBef>
                          <a:spcPts val="0"/>
                        </a:spcBef>
                        <a:spcAft>
                          <a:spcPts val="0"/>
                        </a:spcAft>
                        <a:buNone/>
                      </a:pPr>
                      <a:r>
                        <a:rPr lang="en-AU" sz="1600"/>
                        <a:t>NZ Curriculum </a:t>
                      </a:r>
                      <a:endParaRPr sz="1600"/>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5–6 </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529900">
                <a:tc>
                  <a:txBody>
                    <a:bodyPr>
                      <a:noAutofit/>
                    </a:bodyPr>
                    <a:lstStyle/>
                    <a:p>
                      <a:pPr indent="0" lvl="0" marL="0" rtl="0" algn="l">
                        <a:spcBef>
                          <a:spcPts val="0"/>
                        </a:spcBef>
                        <a:spcAft>
                          <a:spcPts val="0"/>
                        </a:spcAft>
                        <a:buNone/>
                      </a:pPr>
                      <a:r>
                        <a:rPr lang="en-AU" sz="1600"/>
                        <a:t>What is a wave?</a:t>
                      </a:r>
                      <a:endParaRPr sz="1600"/>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7–9</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529900">
                <a:tc>
                  <a:txBody>
                    <a:bodyPr>
                      <a:noAutofit/>
                    </a:bodyPr>
                    <a:lstStyle/>
                    <a:p>
                      <a:pPr indent="0" lvl="0" marL="0" rtl="0" algn="l">
                        <a:spcBef>
                          <a:spcPts val="0"/>
                        </a:spcBef>
                        <a:spcAft>
                          <a:spcPts val="0"/>
                        </a:spcAft>
                        <a:buNone/>
                      </a:pPr>
                      <a:r>
                        <a:rPr lang="en-AU" sz="1600"/>
                        <a:t>Sound waves</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9–16</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529900">
                <a:tc>
                  <a:txBody>
                    <a:bodyPr>
                      <a:noAutofit/>
                    </a:bodyPr>
                    <a:lstStyle/>
                    <a:p>
                      <a:pPr indent="0" lvl="0" marL="0" rtl="0" algn="l">
                        <a:spcBef>
                          <a:spcPts val="0"/>
                        </a:spcBef>
                        <a:spcAft>
                          <a:spcPts val="0"/>
                        </a:spcAft>
                        <a:buNone/>
                      </a:pPr>
                      <a:r>
                        <a:rPr lang="en-AU" sz="1600"/>
                        <a:t>Performance and science</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17</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529900">
                <a:tc>
                  <a:txBody>
                    <a:bodyPr>
                      <a:noAutofit/>
                    </a:bodyPr>
                    <a:lstStyle/>
                    <a:p>
                      <a:pPr indent="0" lvl="0" marL="0" rtl="0" algn="l">
                        <a:spcBef>
                          <a:spcPts val="0"/>
                        </a:spcBef>
                        <a:spcAft>
                          <a:spcPts val="0"/>
                        </a:spcAft>
                        <a:buNone/>
                      </a:pPr>
                      <a:r>
                        <a:rPr lang="en-AU" sz="1600"/>
                        <a:t>Parts of a wave</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18</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529900">
                <a:tc>
                  <a:txBody>
                    <a:bodyPr>
                      <a:noAutofit/>
                    </a:bodyPr>
                    <a:lstStyle/>
                    <a:p>
                      <a:pPr indent="0" lvl="0" marL="0" rtl="0" algn="l">
                        <a:spcBef>
                          <a:spcPts val="0"/>
                        </a:spcBef>
                        <a:spcAft>
                          <a:spcPts val="0"/>
                        </a:spcAft>
                        <a:buNone/>
                      </a:pPr>
                      <a:r>
                        <a:rPr lang="en-AU" sz="1600"/>
                        <a:t>Changing energy in a wave</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19</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529900">
                <a:tc>
                  <a:txBody>
                    <a:bodyPr>
                      <a:noAutofit/>
                    </a:bodyPr>
                    <a:lstStyle/>
                    <a:p>
                      <a:pPr indent="0" lvl="0" marL="0" rtl="0" algn="l">
                        <a:spcBef>
                          <a:spcPts val="0"/>
                        </a:spcBef>
                        <a:spcAft>
                          <a:spcPts val="0"/>
                        </a:spcAft>
                        <a:buNone/>
                      </a:pPr>
                      <a:r>
                        <a:rPr lang="en-AU" sz="1600"/>
                        <a:t>Waves on the move</a:t>
                      </a:r>
                      <a:endParaRPr sz="1600"/>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20–21</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r h="618300">
                <a:tc>
                  <a:txBody>
                    <a:bodyPr>
                      <a:noAutofit/>
                    </a:bodyPr>
                    <a:lstStyle/>
                    <a:p>
                      <a:pPr indent="0" lvl="0" marL="0" rtl="0" algn="l">
                        <a:spcBef>
                          <a:spcPts val="0"/>
                        </a:spcBef>
                        <a:spcAft>
                          <a:spcPts val="0"/>
                        </a:spcAft>
                        <a:buNone/>
                      </a:pPr>
                      <a:r>
                        <a:rPr lang="en-AU" sz="1600"/>
                        <a:t>Science Learning Hub resources</a:t>
                      </a:r>
                      <a:endParaRPr sz="1600"/>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AU" sz="1600"/>
                        <a:t>22–26</a:t>
                      </a:r>
                      <a:endParaRPr sz="1600" u="none" cap="none" strike="noStrike"/>
                    </a:p>
                  </a:txBody>
                  <a:tcPr marT="88900" marB="88900" marR="88900" marL="88900">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p>
                  </a:txBody>
                  <a:tcPr marT="91425" marB="91425" marR="91425" marL="91425">
                    <a:lnL cap="flat" cmpd="sng" w="6350">
                      <a:solidFill>
                        <a:srgbClr val="000000">
                          <a:alpha val="0"/>
                        </a:srgbClr>
                      </a:solidFill>
                      <a:prstDash val="solid"/>
                      <a:round/>
                      <a:headEnd len="sm" w="sm" type="none"/>
                      <a:tailEnd len="sm" w="sm" type="none"/>
                    </a:lnL>
                  </a:tcPr>
                </a:tc>
              </a:tr>
            </a:tbl>
          </a:graphicData>
        </a:graphic>
      </p:graphicFrame>
      <p:sp>
        <p:nvSpPr>
          <p:cNvPr id="50" name="Google Shape;50;p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6"/>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Google Shape;56;p6"/>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Purpose</a:t>
            </a:r>
            <a:endParaRPr b="1" i="0" sz="3200" u="none" cap="none" strike="noStrike">
              <a:solidFill>
                <a:schemeClr val="accent1"/>
              </a:solidFill>
            </a:endParaRPr>
          </a:p>
        </p:txBody>
      </p:sp>
      <p:sp>
        <p:nvSpPr>
          <p:cNvPr id="57" name="Google Shape;57;p6"/>
          <p:cNvSpPr/>
          <p:nvPr/>
        </p:nvSpPr>
        <p:spPr>
          <a:xfrm>
            <a:off x="1821150" y="980600"/>
            <a:ext cx="5501700" cy="2049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AU" sz="2400" u="none" cap="none" strike="noStrike">
                <a:solidFill>
                  <a:schemeClr val="accent1"/>
                </a:solidFill>
                <a:latin typeface="Arial"/>
                <a:ea typeface="Arial"/>
                <a:cs typeface="Arial"/>
                <a:sym typeface="Arial"/>
              </a:rPr>
              <a:t>In this webinar, we will:</a:t>
            </a:r>
            <a:endParaRPr b="1"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AU" sz="2400" u="none" cap="none" strike="noStrike">
                <a:solidFill>
                  <a:srgbClr val="333333"/>
                </a:solidFill>
                <a:latin typeface="Arial"/>
                <a:ea typeface="Arial"/>
                <a:cs typeface="Arial"/>
                <a:sym typeface="Arial"/>
              </a:rPr>
              <a:t>build confidence to teach physics by:</a:t>
            </a:r>
            <a:endParaRPr b="0" i="0" sz="2400" u="none" cap="none" strike="noStrike">
              <a:solidFill>
                <a:srgbClr val="333333"/>
              </a:solidFill>
              <a:latin typeface="Arial"/>
              <a:ea typeface="Arial"/>
              <a:cs typeface="Arial"/>
              <a:sym typeface="Arial"/>
            </a:endParaRPr>
          </a:p>
          <a:p>
            <a:pPr indent="-381000" lvl="0" marL="457200" marR="0" rtl="0" algn="l">
              <a:lnSpc>
                <a:spcPct val="100000"/>
              </a:lnSpc>
              <a:spcBef>
                <a:spcPts val="1000"/>
              </a:spcBef>
              <a:spcAft>
                <a:spcPts val="0"/>
              </a:spcAft>
              <a:buClr>
                <a:srgbClr val="333333"/>
              </a:buClr>
              <a:buSzPts val="2400"/>
              <a:buFont typeface="Arial"/>
              <a:buChar char="●"/>
            </a:pPr>
            <a:r>
              <a:rPr b="0" i="0" lang="en-AU" sz="2400" u="none" cap="none" strike="noStrike">
                <a:solidFill>
                  <a:srgbClr val="333333"/>
                </a:solidFill>
                <a:latin typeface="Arial"/>
                <a:ea typeface="Arial"/>
                <a:cs typeface="Arial"/>
                <a:sym typeface="Arial"/>
              </a:rPr>
              <a:t>explaining key physics concepts</a:t>
            </a:r>
            <a:endParaRPr b="0" i="0" sz="2400" u="none" cap="none" strike="noStrike">
              <a:solidFill>
                <a:srgbClr val="333333"/>
              </a:solidFill>
              <a:latin typeface="Arial"/>
              <a:ea typeface="Arial"/>
              <a:cs typeface="Arial"/>
              <a:sym typeface="Arial"/>
            </a:endParaRPr>
          </a:p>
          <a:p>
            <a:pPr indent="-381000" lvl="0" marL="457200" marR="0" rtl="0" algn="l">
              <a:lnSpc>
                <a:spcPct val="100000"/>
              </a:lnSpc>
              <a:spcBef>
                <a:spcPts val="1000"/>
              </a:spcBef>
              <a:spcAft>
                <a:spcPts val="0"/>
              </a:spcAft>
              <a:buClr>
                <a:srgbClr val="333333"/>
              </a:buClr>
              <a:buSzPts val="2400"/>
              <a:buFont typeface="Arial"/>
              <a:buChar char="●"/>
            </a:pPr>
            <a:r>
              <a:rPr b="0" i="0" lang="en-AU" sz="2400" u="none" cap="none" strike="noStrike">
                <a:solidFill>
                  <a:srgbClr val="333333"/>
                </a:solidFill>
                <a:latin typeface="Arial"/>
                <a:ea typeface="Arial"/>
                <a:cs typeface="Arial"/>
                <a:sym typeface="Arial"/>
              </a:rPr>
              <a:t>sharing simple activities. </a:t>
            </a:r>
            <a:endParaRPr b="1" i="0" sz="2400" u="none" cap="none" strike="noStrike">
              <a:solidFill>
                <a:schemeClr val="accent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t/>
            </a:r>
            <a:endParaRPr b="1" i="0" sz="1000" u="none" cap="none" strike="noStrike">
              <a:solidFill>
                <a:schemeClr val="dk1"/>
              </a:solidFill>
              <a:highlight>
                <a:srgbClr val="FDFDFD"/>
              </a:highlight>
              <a:latin typeface="Arial"/>
              <a:ea typeface="Arial"/>
              <a:cs typeface="Arial"/>
              <a:sym typeface="Arial"/>
            </a:endParaRPr>
          </a:p>
          <a:p>
            <a:pPr indent="0" lvl="0" marL="0" marR="0" rtl="0" algn="l">
              <a:lnSpc>
                <a:spcPct val="100000"/>
              </a:lnSpc>
              <a:spcBef>
                <a:spcPts val="800"/>
              </a:spcBef>
              <a:spcAft>
                <a:spcPts val="0"/>
              </a:spcAft>
              <a:buClr>
                <a:schemeClr val="dk1"/>
              </a:buClr>
              <a:buSzPts val="1100"/>
              <a:buFont typeface="Arial"/>
              <a:buNone/>
            </a:pPr>
            <a:r>
              <a:t/>
            </a:r>
            <a:endParaRPr b="1" i="0" sz="2400" u="none" cap="none" strike="noStrike">
              <a:solidFill>
                <a:schemeClr val="accent1"/>
              </a:solidFill>
              <a:latin typeface="Arial"/>
              <a:ea typeface="Arial"/>
              <a:cs typeface="Arial"/>
              <a:sym typeface="Arial"/>
            </a:endParaRPr>
          </a:p>
          <a:p>
            <a:pPr indent="0" lvl="2" marL="292100" marR="0" rtl="0" algn="l">
              <a:lnSpc>
                <a:spcPct val="100000"/>
              </a:lnSpc>
              <a:spcBef>
                <a:spcPts val="600"/>
              </a:spcBef>
              <a:spcAft>
                <a:spcPts val="0"/>
              </a:spcAft>
              <a:buClr>
                <a:srgbClr val="000000"/>
              </a:buClr>
              <a:buSzPts val="2000"/>
              <a:buFont typeface="Arial"/>
              <a:buNone/>
            </a:pPr>
            <a:r>
              <a:t/>
            </a:r>
            <a:endParaRPr b="0" i="0" sz="2000" u="none" cap="none" strike="noStrike">
              <a:solidFill>
                <a:srgbClr val="31859C"/>
              </a:solidFill>
              <a:latin typeface="Arial"/>
              <a:ea typeface="Arial"/>
              <a:cs typeface="Arial"/>
              <a:sym typeface="Arial"/>
            </a:endParaRPr>
          </a:p>
        </p:txBody>
      </p:sp>
      <p:sp>
        <p:nvSpPr>
          <p:cNvPr id="58" name="Google Shape;58;p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6"/>
            </a:endParaRPr>
          </a:p>
        </p:txBody>
      </p:sp>
      <p:pic>
        <p:nvPicPr>
          <p:cNvPr id="59" name="Google Shape;59;p6"/>
          <p:cNvPicPr preferRelativeResize="0"/>
          <p:nvPr/>
        </p:nvPicPr>
        <p:blipFill rotWithShape="1">
          <a:blip r:embed="rId7">
            <a:alphaModFix/>
          </a:blip>
          <a:srcRect b="30093" l="0" r="0" t="6831"/>
          <a:stretch/>
        </p:blipFill>
        <p:spPr>
          <a:xfrm>
            <a:off x="1812388" y="3192000"/>
            <a:ext cx="6027824" cy="2463050"/>
          </a:xfrm>
          <a:prstGeom prst="rect">
            <a:avLst/>
          </a:prstGeom>
          <a:noFill/>
          <a:ln>
            <a:noFill/>
          </a:ln>
        </p:spPr>
      </p:pic>
      <p:sp>
        <p:nvSpPr>
          <p:cNvPr id="60" name="Google Shape;60;p6"/>
          <p:cNvSpPr txBox="1"/>
          <p:nvPr/>
        </p:nvSpPr>
        <p:spPr>
          <a:xfrm>
            <a:off x="6315750" y="5611450"/>
            <a:ext cx="20142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Freya Bacon-Bootham</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7"/>
          <p:cNvSpPr/>
          <p:nvPr/>
        </p:nvSpPr>
        <p:spPr>
          <a:xfrm>
            <a:off x="681900" y="1335900"/>
            <a:ext cx="7780200" cy="3532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What does the curriculum say?</a:t>
            </a:r>
            <a:endParaRPr b="1" i="0" sz="3200" u="none" cap="none" strike="noStrike">
              <a:solidFill>
                <a:schemeClr val="accent1"/>
              </a:solidFill>
              <a:latin typeface="Calibri"/>
              <a:ea typeface="Calibri"/>
              <a:cs typeface="Calibri"/>
              <a:sym typeface="Calibri"/>
            </a:endParaRPr>
          </a:p>
        </p:txBody>
      </p:sp>
      <p:sp>
        <p:nvSpPr>
          <p:cNvPr id="68" name="Google Shape;68;p7"/>
          <p:cNvSpPr/>
          <p:nvPr/>
        </p:nvSpPr>
        <p:spPr>
          <a:xfrm>
            <a:off x="681900" y="1627600"/>
            <a:ext cx="7780200" cy="35325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1100"/>
              <a:buFont typeface="Arial"/>
              <a:buNone/>
            </a:pPr>
            <a:r>
              <a:rPr b="1" i="0" lang="en-AU" sz="3000" u="none" cap="none" strike="noStrike">
                <a:solidFill>
                  <a:srgbClr val="4C4C4C"/>
                </a:solidFill>
                <a:latin typeface="Arial"/>
                <a:ea typeface="Arial"/>
                <a:cs typeface="Arial"/>
                <a:sym typeface="Arial"/>
              </a:rPr>
              <a:t>Level 1 &amp; 2</a:t>
            </a:r>
            <a:endParaRPr b="1" i="0" sz="3000" u="none" cap="none" strike="noStrike">
              <a:solidFill>
                <a:srgbClr val="4C4C4C"/>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AU" sz="2400" u="sng" cap="none" strike="noStrike">
                <a:solidFill>
                  <a:srgbClr val="333333"/>
                </a:solidFill>
                <a:latin typeface="Arial"/>
                <a:ea typeface="Arial"/>
                <a:cs typeface="Arial"/>
                <a:sym typeface="Arial"/>
              </a:rPr>
              <a:t>Explore</a:t>
            </a:r>
            <a:r>
              <a:rPr b="0" i="0" lang="en-AU" sz="2400" u="none" cap="none" strike="noStrike">
                <a:solidFill>
                  <a:srgbClr val="333333"/>
                </a:solidFill>
                <a:latin typeface="Arial"/>
                <a:ea typeface="Arial"/>
                <a:cs typeface="Arial"/>
                <a:sym typeface="Arial"/>
              </a:rPr>
              <a:t> everyday examples of physical phenomena, such as movement, forces, electricity and magnetism, light, sound, waves, and heat.</a:t>
            </a:r>
            <a:endParaRPr b="0" i="0" sz="2400" u="none" cap="none" strike="noStrike">
              <a:solidFill>
                <a:srgbClr val="333333"/>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2400" u="none" cap="none" strike="noStrike">
              <a:solidFill>
                <a:srgbClr val="333333"/>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AU" sz="2400" u="none" cap="none" strike="noStrike">
                <a:solidFill>
                  <a:srgbClr val="333333"/>
                </a:solidFill>
                <a:latin typeface="Arial"/>
                <a:ea typeface="Arial"/>
                <a:cs typeface="Arial"/>
                <a:sym typeface="Arial"/>
              </a:rPr>
              <a:t>Seek and describe simple patterns in physical phenomena.</a:t>
            </a:r>
            <a:endParaRPr b="0" i="0" sz="2400" u="none" cap="none" strike="noStrike">
              <a:solidFill>
                <a:srgbClr val="333333"/>
              </a:solidFill>
              <a:latin typeface="Arial"/>
              <a:ea typeface="Arial"/>
              <a:cs typeface="Arial"/>
              <a:sym typeface="Arial"/>
            </a:endParaRPr>
          </a:p>
          <a:p>
            <a:pPr indent="0" lvl="0" marL="0" marR="0" rtl="0" algn="ctr">
              <a:lnSpc>
                <a:spcPct val="150000"/>
              </a:lnSpc>
              <a:spcBef>
                <a:spcPts val="800"/>
              </a:spcBef>
              <a:spcAft>
                <a:spcPts val="0"/>
              </a:spcAft>
              <a:buClr>
                <a:schemeClr val="dk1"/>
              </a:buClr>
              <a:buSzPts val="1100"/>
              <a:buFont typeface="Arial"/>
              <a:buNone/>
            </a:pPr>
            <a:r>
              <a:t/>
            </a:r>
            <a:endParaRPr b="0" i="0" sz="3000" u="none" cap="none" strike="noStrike">
              <a:solidFill>
                <a:srgbClr val="4C4C4C"/>
              </a:solidFill>
              <a:latin typeface="Arial"/>
              <a:ea typeface="Arial"/>
              <a:cs typeface="Arial"/>
              <a:sym typeface="Arial"/>
            </a:endParaRPr>
          </a:p>
          <a:p>
            <a:pPr indent="0" lvl="0" marL="0" marR="0" rtl="0" algn="l">
              <a:lnSpc>
                <a:spcPct val="115000"/>
              </a:lnSpc>
              <a:spcBef>
                <a:spcPts val="800"/>
              </a:spcBef>
              <a:spcAft>
                <a:spcPts val="0"/>
              </a:spcAft>
              <a:buClr>
                <a:schemeClr val="dk1"/>
              </a:buClr>
              <a:buSzPts val="1100"/>
              <a:buFont typeface="Arial"/>
              <a:buNone/>
            </a:pPr>
            <a:r>
              <a:t/>
            </a:r>
            <a:endParaRPr b="0" i="0" sz="1000" u="none" cap="none" strike="noStrike">
              <a:solidFill>
                <a:schemeClr val="dk1"/>
              </a:solidFill>
              <a:highlight>
                <a:srgbClr val="FDFDFD"/>
              </a:highlight>
              <a:latin typeface="Arial"/>
              <a:ea typeface="Arial"/>
              <a:cs typeface="Arial"/>
              <a:sym typeface="Arial"/>
            </a:endParaRPr>
          </a:p>
          <a:p>
            <a:pPr indent="0" lvl="2" marL="292100" marR="0" rtl="0" algn="l">
              <a:lnSpc>
                <a:spcPct val="100000"/>
              </a:lnSpc>
              <a:spcBef>
                <a:spcPts val="1200"/>
              </a:spcBef>
              <a:spcAft>
                <a:spcPts val="0"/>
              </a:spcAft>
              <a:buClr>
                <a:srgbClr val="000000"/>
              </a:buClr>
              <a:buSzPts val="2000"/>
              <a:buFont typeface="Arial"/>
              <a:buNone/>
            </a:pPr>
            <a:r>
              <a:t/>
            </a:r>
            <a:endParaRPr b="0" i="0" sz="2000" u="none" cap="none" strike="noStrike">
              <a:solidFill>
                <a:srgbClr val="31859C"/>
              </a:solidFill>
              <a:latin typeface="Arial"/>
              <a:ea typeface="Arial"/>
              <a:cs typeface="Arial"/>
              <a:sym typeface="Arial"/>
            </a:endParaRPr>
          </a:p>
        </p:txBody>
      </p:sp>
      <p:sp>
        <p:nvSpPr>
          <p:cNvPr id="69" name="Google Shape;69;p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6"/>
            </a:endParaRPr>
          </a:p>
        </p:txBody>
      </p:sp>
      <p:sp>
        <p:nvSpPr>
          <p:cNvPr id="70" name="Google Shape;70;p7"/>
          <p:cNvSpPr/>
          <p:nvPr/>
        </p:nvSpPr>
        <p:spPr>
          <a:xfrm>
            <a:off x="2237875" y="3032945"/>
            <a:ext cx="3149400" cy="591600"/>
          </a:xfrm>
          <a:prstGeom prst="ellipse">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8"/>
          <p:cNvSpPr/>
          <p:nvPr/>
        </p:nvSpPr>
        <p:spPr>
          <a:xfrm>
            <a:off x="681900" y="1335900"/>
            <a:ext cx="7780200" cy="319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8"/>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What does the curriculum say?</a:t>
            </a:r>
            <a:endParaRPr b="1" i="0" sz="3200" u="none" cap="none" strike="noStrike">
              <a:solidFill>
                <a:schemeClr val="accent1"/>
              </a:solidFill>
              <a:latin typeface="Calibri"/>
              <a:ea typeface="Calibri"/>
              <a:cs typeface="Calibri"/>
              <a:sym typeface="Calibri"/>
            </a:endParaRPr>
          </a:p>
        </p:txBody>
      </p:sp>
      <p:sp>
        <p:nvSpPr>
          <p:cNvPr id="78" name="Google Shape;78;p8"/>
          <p:cNvSpPr/>
          <p:nvPr/>
        </p:nvSpPr>
        <p:spPr>
          <a:xfrm>
            <a:off x="681900" y="1627600"/>
            <a:ext cx="7780200" cy="26136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1100"/>
              <a:buFont typeface="Arial"/>
              <a:buNone/>
            </a:pPr>
            <a:r>
              <a:rPr b="1" i="0" lang="en-AU" sz="3000" u="none" cap="none" strike="noStrike">
                <a:solidFill>
                  <a:srgbClr val="4C4C4C"/>
                </a:solidFill>
                <a:latin typeface="Arial"/>
                <a:ea typeface="Arial"/>
                <a:cs typeface="Arial"/>
                <a:sym typeface="Arial"/>
              </a:rPr>
              <a:t>Level 3 &amp; 4</a:t>
            </a:r>
            <a:endParaRPr b="1" i="0" sz="3000" u="none" cap="none" strike="noStrike">
              <a:solidFill>
                <a:srgbClr val="4C4C4C"/>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AU" sz="2400" u="sng" cap="none" strike="noStrike">
                <a:solidFill>
                  <a:srgbClr val="333333"/>
                </a:solidFill>
                <a:latin typeface="Arial"/>
                <a:ea typeface="Arial"/>
                <a:cs typeface="Arial"/>
                <a:sym typeface="Arial"/>
              </a:rPr>
              <a:t>Explore, describe, and represent</a:t>
            </a:r>
            <a:r>
              <a:rPr b="0" i="0" lang="en-AU" sz="2400" u="none" cap="none" strike="noStrike">
                <a:solidFill>
                  <a:srgbClr val="333333"/>
                </a:solidFill>
                <a:latin typeface="Arial"/>
                <a:ea typeface="Arial"/>
                <a:cs typeface="Arial"/>
                <a:sym typeface="Arial"/>
              </a:rPr>
              <a:t> patterns and trends for everyday examples of physical phenomena, such as movement, forces, electricity and magnetism, light, sound, waves, and heat. </a:t>
            </a:r>
            <a:endParaRPr b="0" i="0" sz="2400" u="none" cap="none" strike="noStrike">
              <a:solidFill>
                <a:srgbClr val="333333"/>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2400" u="none" cap="none" strike="noStrike">
              <a:solidFill>
                <a:srgbClr val="333333"/>
              </a:solidFill>
              <a:latin typeface="Arial"/>
              <a:ea typeface="Arial"/>
              <a:cs typeface="Arial"/>
              <a:sym typeface="Arial"/>
            </a:endParaRPr>
          </a:p>
          <a:p>
            <a:pPr indent="0" lvl="0" marL="0" marR="0" rtl="0" algn="l">
              <a:lnSpc>
                <a:spcPct val="115000"/>
              </a:lnSpc>
              <a:spcBef>
                <a:spcPts val="800"/>
              </a:spcBef>
              <a:spcAft>
                <a:spcPts val="0"/>
              </a:spcAft>
              <a:buClr>
                <a:schemeClr val="dk1"/>
              </a:buClr>
              <a:buSzPts val="1100"/>
              <a:buFont typeface="Arial"/>
              <a:buNone/>
            </a:pPr>
            <a:r>
              <a:t/>
            </a:r>
            <a:endParaRPr b="0" i="0" sz="1000" u="none" cap="none" strike="noStrike">
              <a:solidFill>
                <a:schemeClr val="dk1"/>
              </a:solidFill>
              <a:highlight>
                <a:srgbClr val="FDFDFD"/>
              </a:highlight>
              <a:latin typeface="Arial"/>
              <a:ea typeface="Arial"/>
              <a:cs typeface="Arial"/>
              <a:sym typeface="Arial"/>
            </a:endParaRPr>
          </a:p>
          <a:p>
            <a:pPr indent="0" lvl="2" marL="292100" marR="0" rtl="0" algn="l">
              <a:lnSpc>
                <a:spcPct val="100000"/>
              </a:lnSpc>
              <a:spcBef>
                <a:spcPts val="1200"/>
              </a:spcBef>
              <a:spcAft>
                <a:spcPts val="0"/>
              </a:spcAft>
              <a:buClr>
                <a:srgbClr val="000000"/>
              </a:buClr>
              <a:buSzPts val="2000"/>
              <a:buFont typeface="Arial"/>
              <a:buNone/>
            </a:pPr>
            <a:r>
              <a:t/>
            </a:r>
            <a:endParaRPr b="0" i="0" sz="2000" u="none" cap="none" strike="noStrike">
              <a:solidFill>
                <a:srgbClr val="31859C"/>
              </a:solidFill>
              <a:latin typeface="Arial"/>
              <a:ea typeface="Arial"/>
              <a:cs typeface="Arial"/>
              <a:sym typeface="Arial"/>
            </a:endParaRPr>
          </a:p>
        </p:txBody>
      </p:sp>
      <p:sp>
        <p:nvSpPr>
          <p:cNvPr id="79" name="Google Shape;79;p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6"/>
            </a:endParaRPr>
          </a:p>
        </p:txBody>
      </p:sp>
      <p:sp>
        <p:nvSpPr>
          <p:cNvPr id="80" name="Google Shape;80;p8"/>
          <p:cNvSpPr/>
          <p:nvPr/>
        </p:nvSpPr>
        <p:spPr>
          <a:xfrm>
            <a:off x="3719625" y="3396240"/>
            <a:ext cx="1243500" cy="591600"/>
          </a:xfrm>
          <a:prstGeom prst="ellipse">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9"/>
          <p:cNvSpPr txBox="1"/>
          <p:nvPr>
            <p:ph type="title"/>
          </p:nvPr>
        </p:nvSpPr>
        <p:spPr>
          <a:xfrm>
            <a:off x="457200" y="69672"/>
            <a:ext cx="8229600" cy="1004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is a wave?</a:t>
            </a:r>
            <a:endParaRPr b="1" i="0" sz="3200" u="none" cap="none" strike="noStrike">
              <a:solidFill>
                <a:schemeClr val="accent1"/>
              </a:solidFill>
            </a:endParaRPr>
          </a:p>
        </p:txBody>
      </p:sp>
      <p:sp>
        <p:nvSpPr>
          <p:cNvPr id="87" name="Google Shape;87;p9"/>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pic>
        <p:nvPicPr>
          <p:cNvPr id="88" name="Google Shape;88;p9" title="zoom_0.mp4">
            <a:hlinkClick r:id="rId6"/>
          </p:cNvPr>
          <p:cNvPicPr preferRelativeResize="0"/>
          <p:nvPr/>
        </p:nvPicPr>
        <p:blipFill rotWithShape="1">
          <a:blip r:embed="rId7">
            <a:alphaModFix/>
          </a:blip>
          <a:srcRect b="0" l="0" r="0" t="0"/>
          <a:stretch/>
        </p:blipFill>
        <p:spPr>
          <a:xfrm>
            <a:off x="2172875" y="1564475"/>
            <a:ext cx="4572000"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0"/>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1"/>
              </a:buClr>
              <a:buSzPts val="800"/>
              <a:buFont typeface="Calibri"/>
              <a:buNone/>
            </a:pPr>
            <a:r>
              <a:rPr b="1" lang="en-AU" sz="3200"/>
              <a:t>What is a wave?</a:t>
            </a:r>
            <a:endParaRPr b="1" i="0" sz="3200" u="none" cap="none" strike="noStrike">
              <a:solidFill>
                <a:schemeClr val="accent1"/>
              </a:solidFill>
            </a:endParaRPr>
          </a:p>
        </p:txBody>
      </p:sp>
      <p:sp>
        <p:nvSpPr>
          <p:cNvPr id="95" name="Google Shape;95;p10"/>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5"/>
            </a:endParaRPr>
          </a:p>
        </p:txBody>
      </p:sp>
      <p:sp>
        <p:nvSpPr>
          <p:cNvPr id="96" name="Google Shape;96;p10"/>
          <p:cNvSpPr txBox="1"/>
          <p:nvPr/>
        </p:nvSpPr>
        <p:spPr>
          <a:xfrm>
            <a:off x="735350" y="1643150"/>
            <a:ext cx="7081800" cy="68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AU" sz="3000" u="none" cap="none" strike="noStrike">
                <a:solidFill>
                  <a:srgbClr val="333333"/>
                </a:solidFill>
                <a:latin typeface="Arial"/>
                <a:ea typeface="Arial"/>
                <a:cs typeface="Arial"/>
                <a:sym typeface="Arial"/>
              </a:rPr>
              <a:t>A disturbance that transfers energy</a:t>
            </a:r>
            <a:endParaRPr b="1" i="0" sz="3000" u="none" cap="none" strike="noStrike">
              <a:solidFill>
                <a:srgbClr val="33333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AU" sz="2400" u="none" cap="none" strike="noStrike">
                <a:solidFill>
                  <a:srgbClr val="333333"/>
                </a:solidFill>
                <a:latin typeface="Arial"/>
                <a:ea typeface="Arial"/>
                <a:cs typeface="Arial"/>
                <a:sym typeface="Arial"/>
              </a:rPr>
              <a:t>But what does this actually mean?</a:t>
            </a:r>
            <a:endParaRPr b="0" i="0" sz="2400" u="none" cap="none" strike="noStrike">
              <a:solidFill>
                <a:srgbClr val="333333"/>
              </a:solidFill>
              <a:latin typeface="Arial"/>
              <a:ea typeface="Arial"/>
              <a:cs typeface="Arial"/>
              <a:sym typeface="Arial"/>
            </a:endParaRPr>
          </a:p>
        </p:txBody>
      </p:sp>
      <p:pic>
        <p:nvPicPr>
          <p:cNvPr id="97" name="Google Shape;97;p10"/>
          <p:cNvPicPr preferRelativeResize="0"/>
          <p:nvPr/>
        </p:nvPicPr>
        <p:blipFill rotWithShape="1">
          <a:blip r:embed="rId6">
            <a:alphaModFix/>
          </a:blip>
          <a:srcRect b="0" l="0" r="0" t="0"/>
          <a:stretch/>
        </p:blipFill>
        <p:spPr>
          <a:xfrm>
            <a:off x="2484442" y="3429000"/>
            <a:ext cx="3583625" cy="3015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1"/>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000"/>
              </a:spcBef>
              <a:spcAft>
                <a:spcPts val="0"/>
              </a:spcAft>
              <a:buClr>
                <a:srgbClr val="6FB7D7"/>
              </a:buClr>
              <a:buSzPts val="2420"/>
              <a:buFont typeface="Noto Sans Symbols"/>
              <a:buNone/>
            </a:pPr>
            <a:r>
              <a:t/>
            </a:r>
            <a:endParaRPr b="0" i="0" sz="2200" u="none" cap="none" strike="noStrike">
              <a:solidFill>
                <a:srgbClr val="595959"/>
              </a:solidFill>
              <a:latin typeface="Arial"/>
              <a:ea typeface="Arial"/>
              <a:cs typeface="Arial"/>
              <a:sym typeface="Arial"/>
            </a:endParaRPr>
          </a:p>
        </p:txBody>
      </p:sp>
      <p:sp>
        <p:nvSpPr>
          <p:cNvPr id="104" name="Google Shape;104;p11"/>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2000"/>
              </a:spcBef>
              <a:spcAft>
                <a:spcPts val="0"/>
              </a:spcAft>
              <a:buClr>
                <a:srgbClr val="6FB7D7"/>
              </a:buClr>
              <a:buSzPts val="1980"/>
              <a:buFont typeface="Noto Sans Symbols"/>
              <a:buNone/>
            </a:pPr>
            <a:r>
              <a:t/>
            </a:r>
            <a:endParaRPr b="0" i="0" sz="1800" u="none" cap="none" strike="noStrike">
              <a:solidFill>
                <a:srgbClr val="595959"/>
              </a:solidFill>
              <a:latin typeface="Arial"/>
              <a:ea typeface="Arial"/>
              <a:cs typeface="Arial"/>
              <a:sym typeface="Arial"/>
            </a:endParaRPr>
          </a:p>
        </p:txBody>
      </p:sp>
      <p:pic>
        <p:nvPicPr>
          <p:cNvPr id="105" name="Google Shape;105;p11"/>
          <p:cNvPicPr preferRelativeResize="0"/>
          <p:nvPr/>
        </p:nvPicPr>
        <p:blipFill rotWithShape="1">
          <a:blip r:embed="rId3">
            <a:alphaModFix/>
          </a:blip>
          <a:srcRect b="0" l="0" r="0" t="0"/>
          <a:stretch/>
        </p:blipFill>
        <p:spPr>
          <a:xfrm>
            <a:off x="307725" y="849750"/>
            <a:ext cx="8543731" cy="5525362"/>
          </a:xfrm>
          <a:prstGeom prst="rect">
            <a:avLst/>
          </a:prstGeom>
          <a:noFill/>
          <a:ln>
            <a:noFill/>
          </a:ln>
        </p:spPr>
      </p:pic>
      <p:sp>
        <p:nvSpPr>
          <p:cNvPr id="106" name="Google Shape;106;p11"/>
          <p:cNvSpPr/>
          <p:nvPr/>
        </p:nvSpPr>
        <p:spPr>
          <a:xfrm>
            <a:off x="2286000" y="1284400"/>
            <a:ext cx="2674800" cy="1213500"/>
          </a:xfrm>
          <a:prstGeom prst="wedgeRoundRectCallout">
            <a:avLst>
              <a:gd fmla="val -69384" name="adj1"/>
              <a:gd fmla="val 65526"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 name="Google Shape;107;p11"/>
          <p:cNvSpPr/>
          <p:nvPr/>
        </p:nvSpPr>
        <p:spPr>
          <a:xfrm>
            <a:off x="836625" y="4241875"/>
            <a:ext cx="1655400" cy="1143000"/>
          </a:xfrm>
          <a:prstGeom prst="wedgeRoundRectCallout">
            <a:avLst>
              <a:gd fmla="val 93077" name="adj1"/>
              <a:gd fmla="val 1018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8" name="Google Shape;108;p11"/>
          <p:cNvSpPr/>
          <p:nvPr/>
        </p:nvSpPr>
        <p:spPr>
          <a:xfrm>
            <a:off x="4843025" y="3236325"/>
            <a:ext cx="2403900" cy="1213500"/>
          </a:xfrm>
          <a:prstGeom prst="wedgeRoundRectCallout">
            <a:avLst>
              <a:gd fmla="val 64099" name="adj1"/>
              <a:gd fmla="val 8431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9" name="Google Shape;109;p11"/>
          <p:cNvSpPr/>
          <p:nvPr/>
        </p:nvSpPr>
        <p:spPr>
          <a:xfrm>
            <a:off x="5346750" y="1187750"/>
            <a:ext cx="1714500" cy="1440000"/>
          </a:xfrm>
          <a:prstGeom prst="wedgeRoundRectCallout">
            <a:avLst>
              <a:gd fmla="val 81346" name="adj1"/>
              <a:gd fmla="val 1801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 name="Google Shape;110;p11"/>
          <p:cNvSpPr/>
          <p:nvPr/>
        </p:nvSpPr>
        <p:spPr>
          <a:xfrm>
            <a:off x="2981225" y="2930000"/>
            <a:ext cx="1590900" cy="758100"/>
          </a:xfrm>
          <a:prstGeom prst="wedgeRoundRectCallout">
            <a:avLst>
              <a:gd fmla="val -108927" name="adj1"/>
              <a:gd fmla="val -5847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 name="Google Shape;111;p11"/>
          <p:cNvSpPr/>
          <p:nvPr/>
        </p:nvSpPr>
        <p:spPr>
          <a:xfrm>
            <a:off x="4167425" y="4864600"/>
            <a:ext cx="2207400" cy="1003500"/>
          </a:xfrm>
          <a:prstGeom prst="wedgeRoundRectCallout">
            <a:avLst>
              <a:gd fmla="val -76372" name="adj1"/>
              <a:gd fmla="val -4216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800" u="none" cap="none" strike="noStrike">
              <a:solidFill>
                <a:srgbClr val="000000"/>
              </a:solidFill>
              <a:latin typeface="Arial"/>
              <a:ea typeface="Arial"/>
              <a:cs typeface="Arial"/>
              <a:sym typeface="Arial"/>
            </a:endParaRPr>
          </a:p>
        </p:txBody>
      </p:sp>
      <p:sp>
        <p:nvSpPr>
          <p:cNvPr id="112" name="Google Shape;112;p11"/>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Participant ideas</a:t>
            </a:r>
            <a:endParaRPr b="1" i="0" sz="3200" u="none" cap="none" strike="noStrike">
              <a:solidFill>
                <a:schemeClr val="accent1"/>
              </a:solidFill>
            </a:endParaRPr>
          </a:p>
        </p:txBody>
      </p:sp>
      <p:sp>
        <p:nvSpPr>
          <p:cNvPr id="113" name="Google Shape;113;p1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The University of Waikato Te Whare Wānanga o Waikato.</a:t>
            </a:r>
            <a:r>
              <a:rPr b="0" i="0" lang="en-AU" sz="1000" u="none" cap="none" strike="noStrike">
                <a:solidFill>
                  <a:srgbClr val="999999"/>
                </a:solidFill>
                <a:latin typeface="Verdana"/>
                <a:ea typeface="Verdana"/>
                <a:cs typeface="Verdana"/>
                <a:sym typeface="Verdana"/>
              </a:rPr>
              <a:t> </a:t>
            </a:r>
            <a:r>
              <a:rPr b="0" i="0" lang="en-AU" sz="1000" u="none" cap="none" strike="noStrike">
                <a:solidFill>
                  <a:schemeClr val="accent2"/>
                </a:solidFill>
                <a:latin typeface="Verdana"/>
                <a:ea typeface="Verdana"/>
                <a:cs typeface="Verdana"/>
                <a:sym typeface="Verdana"/>
              </a:rPr>
              <a:t>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hlink"/>
              </a:solidFill>
              <a:uFill>
                <a:noFill/>
              </a:uFill>
              <a:latin typeface="Verdana"/>
              <a:ea typeface="Verdana"/>
              <a:cs typeface="Verdana"/>
              <a:sym typeface="Verdana"/>
              <a:hlinkClick r:id="rId6"/>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