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  <p:sldMasterId id="2147483653" r:id="rId6"/>
    <p:sldMasterId id="2147483654" r:id="rId7"/>
    <p:sldMasterId id="214748365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y="6858000" cx="9144000"/>
  <p:notesSz cx="6858000" cy="9144000"/>
  <p:embeddedFontLst>
    <p:embeddedFont>
      <p:font typeface="Source Sans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621B619-F6B3-4BE8-8D22-08281A412005}">
  <a:tblStyle styleId="{4621B619-F6B3-4BE8-8D22-08281A4120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SourceSansPro-bold.fntdata"/><Relationship Id="rId23" Type="http://schemas.openxmlformats.org/officeDocument/2006/relationships/font" Target="fonts/SourceSansPr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SourceSansPro-boldItalic.fntdata"/><Relationship Id="rId25" Type="http://schemas.openxmlformats.org/officeDocument/2006/relationships/font" Target="fonts/SourceSansPr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h-talk.slack.com/messages/C750CG0V9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h-talk.slack.com/messages/CDL529ERW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zapse.nzase.org.nz/primary-science-week-2019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zapse.nzase.org.nz/primary-science-week-2019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zapse.nzase.org.nz/primary-science-week-2019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zapse.nzase.org.nz/primary-science-week-2019/" TargetMode="External"/><Relationship Id="rId3" Type="http://schemas.openxmlformats.org/officeDocument/2006/relationships/hyperlink" Target="https://www.iypt2019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9b977ebf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7" name="Google Shape;67;g59b977ebf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i="0" lang="en-AU" sz="1100" u="none" cap="none" strike="noStrike">
                <a:solidFill>
                  <a:schemeClr val="dk1"/>
                </a:solidFill>
              </a:rPr>
              <a:t>Holding slide for Adobe Connect – used shortly before the webinar – to be removed in the published version</a:t>
            </a:r>
            <a:endParaRPr i="0" sz="1100" u="none" cap="none" strike="noStrike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i="1" sz="1100"/>
          </a:p>
        </p:txBody>
      </p:sp>
      <p:sp>
        <p:nvSpPr>
          <p:cNvPr id="68" name="Google Shape;68;g59b977ebf6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 u="sng">
                <a:solidFill>
                  <a:schemeClr val="hlink"/>
                </a:solidFill>
                <a:hlinkClick r:id="rId2"/>
              </a:rPr>
              <a:t>https://slh-talk.slack.com/messages/C750CG0V9/</a:t>
            </a:r>
            <a:r>
              <a:rPr lang="en-AU"/>
              <a:t> </a:t>
            </a:r>
            <a:endParaRPr/>
          </a:p>
        </p:txBody>
      </p:sp>
      <p:sp>
        <p:nvSpPr>
          <p:cNvPr id="166" name="Google Shape;166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chemeClr val="dk1"/>
                </a:solidFill>
              </a:rPr>
              <a:t>SLACK: </a:t>
            </a:r>
            <a:r>
              <a:rPr lang="en-AU" u="sng">
                <a:solidFill>
                  <a:schemeClr val="hlink"/>
                </a:solidFill>
                <a:hlinkClick r:id="rId2"/>
              </a:rPr>
              <a:t>https://slh-talk.slack.com/messages/CDL529ERW/</a:t>
            </a:r>
            <a:r>
              <a:rPr lang="en-AU">
                <a:solidFill>
                  <a:schemeClr val="dk1"/>
                </a:solidFill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https://nzapse.nzase.org.nz</a:t>
            </a:r>
            <a:endParaRPr/>
          </a:p>
        </p:txBody>
      </p:sp>
      <p:sp>
        <p:nvSpPr>
          <p:cNvPr id="79" name="Google Shape;79;p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A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SLH is funded by the NZ Government – MBIE Ministry of Business, Innovation and Employment – under the Curious Minds fund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9b977ebf6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" name="Google Shape;94;g59b977ebf6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95" name="Google Shape;95;g59b977ebf6_0_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https://nzapse.nzase.org.nz/primary-science-week-2019/</a:t>
            </a:r>
            <a:endParaRPr/>
          </a:p>
        </p:txBody>
      </p:sp>
      <p:sp>
        <p:nvSpPr>
          <p:cNvPr id="103" name="Google Shape;103;p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https://nzapse.nzase.org.nz/primary-science-week-2019/</a:t>
            </a:r>
            <a:endParaRPr/>
          </a:p>
        </p:txBody>
      </p:sp>
      <p:sp>
        <p:nvSpPr>
          <p:cNvPr id="110" name="Google Shape;110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9b977ebf6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59b977ebf6_0_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https://nzapse.nzase.org.nz/primary-science-week-2019/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https://www.iypt2019.org/</a:t>
            </a:r>
            <a:endParaRPr/>
          </a:p>
        </p:txBody>
      </p:sp>
      <p:sp>
        <p:nvSpPr>
          <p:cNvPr id="141" name="Google Shape;141;g59b977ebf6_0_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11445" l="5020" r="5001" t="10312"/>
          <a:stretch/>
        </p:blipFill>
        <p:spPr>
          <a:xfrm>
            <a:off x="7362825" y="0"/>
            <a:ext cx="1717675" cy="7540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227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11444" l="5023" r="4997" t="10311"/>
          <a:stretch/>
        </p:blipFill>
        <p:spPr>
          <a:xfrm>
            <a:off x="7362825" y="0"/>
            <a:ext cx="1717675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type="title"/>
          </p:nvPr>
        </p:nvSpPr>
        <p:spPr>
          <a:xfrm>
            <a:off x="533399" y="611872"/>
            <a:ext cx="3840479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742823" y="1587500"/>
            <a:ext cx="3840479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227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2" type="body"/>
          </p:nvPr>
        </p:nvSpPr>
        <p:spPr>
          <a:xfrm>
            <a:off x="533399" y="1787856"/>
            <a:ext cx="3840479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6781800" y="6275387"/>
            <a:ext cx="981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265112" y="6275387"/>
            <a:ext cx="59832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7897813" y="6275387"/>
            <a:ext cx="990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11446" l="5020" r="5002" t="10312"/>
          <a:stretch/>
        </p:blipFill>
        <p:spPr>
          <a:xfrm>
            <a:off x="7362825" y="0"/>
            <a:ext cx="1717675" cy="75406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227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28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28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227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8850" y="-2"/>
            <a:ext cx="1585150" cy="7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49275" y="533400"/>
            <a:ext cx="80424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549275" y="533400"/>
            <a:ext cx="8042273" cy="911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549275" y="1600200"/>
            <a:ext cx="8042273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781800" y="6275387"/>
            <a:ext cx="981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65112" y="6275387"/>
            <a:ext cx="59832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897813" y="6275387"/>
            <a:ext cx="990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549275" y="533400"/>
            <a:ext cx="80424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28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549275" y="533400"/>
            <a:ext cx="80424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549275" y="1600200"/>
            <a:ext cx="80424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6.png"/><Relationship Id="rId5" Type="http://schemas.openxmlformats.org/officeDocument/2006/relationships/hyperlink" Target="http://www.sciencelearn.org.nz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21.png"/><Relationship Id="rId5" Type="http://schemas.openxmlformats.org/officeDocument/2006/relationships/hyperlink" Target="http://www.sciencelearn.org.nz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hyperlink" Target="https://slh-talk.slack.com/messages/CF4P51S8Z/convo/CC427F4L9-1540515148.000100/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://www.sciencelearn.org.nz/" TargetMode="Externa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join.slack.com/t/slh-talk/shared_invite/enQtMjU3OTUzMDgwNjYxLTk1ZTdlMGY4Zjk5MzlkMDIwMmNkMzliOGZkYWQzNzFiZWM5M2U1ZGY1MTY3MjVjYmRjOWE1MTM1ZTc4OGRiY2Y" TargetMode="External"/><Relationship Id="rId10" Type="http://schemas.openxmlformats.org/officeDocument/2006/relationships/image" Target="../media/image17.jpg"/><Relationship Id="rId13" Type="http://schemas.openxmlformats.org/officeDocument/2006/relationships/image" Target="../media/image9.jpg"/><Relationship Id="rId12" Type="http://schemas.openxmlformats.org/officeDocument/2006/relationships/hyperlink" Target="mailto:enquiries@sciencelearn.org.nz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hyperlink" Target="mailto:enquiries@sciencelearn.org.nz" TargetMode="External"/><Relationship Id="rId9" Type="http://schemas.openxmlformats.org/officeDocument/2006/relationships/hyperlink" Target="http://www.instagram.com/sciencelearninghubnz" TargetMode="External"/><Relationship Id="rId15" Type="http://schemas.openxmlformats.org/officeDocument/2006/relationships/image" Target="../media/image19.png"/><Relationship Id="rId14" Type="http://schemas.openxmlformats.org/officeDocument/2006/relationships/image" Target="../media/image15.png"/><Relationship Id="rId17" Type="http://schemas.openxmlformats.org/officeDocument/2006/relationships/image" Target="../media/image23.png"/><Relationship Id="rId16" Type="http://schemas.openxmlformats.org/officeDocument/2006/relationships/image" Target="../media/image18.png"/><Relationship Id="rId5" Type="http://schemas.openxmlformats.org/officeDocument/2006/relationships/hyperlink" Target="http://www.facebook.com/nzsciencelearn" TargetMode="External"/><Relationship Id="rId6" Type="http://schemas.openxmlformats.org/officeDocument/2006/relationships/hyperlink" Target="http://www.facebook.com/nzsciencelearn" TargetMode="External"/><Relationship Id="rId18" Type="http://schemas.openxmlformats.org/officeDocument/2006/relationships/image" Target="../media/image22.png"/><Relationship Id="rId7" Type="http://schemas.openxmlformats.org/officeDocument/2006/relationships/hyperlink" Target="https://nz.pinterest.com/nzsciencelearn/" TargetMode="External"/><Relationship Id="rId8" Type="http://schemas.openxmlformats.org/officeDocument/2006/relationships/hyperlink" Target="http://www.pond.co.nz/community/214015/science-learning-hub/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://www.sciencelearn.org.nz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hyperlink" Target="http://www.sciencelearn.org.nz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http://www.sciencelearn.org.nz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hyperlink" Target="http://www.sciencelearn.org.nz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hyperlink" Target="http://www.sciencelearn.org.nz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hyperlink" Target="http://www.sciencelearn.org.nz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hyperlink" Target="http://www.sciencelearn.org.n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550862" y="914400"/>
            <a:ext cx="80424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Verdana"/>
              <a:buNone/>
            </a:pPr>
            <a:br>
              <a:rPr b="0" i="0" lang="en-AU" sz="36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0" i="0" sz="36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23813" y="390525"/>
            <a:ext cx="693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>
                <a:latin typeface="Calibri"/>
                <a:ea typeface="Calibri"/>
                <a:cs typeface="Calibri"/>
                <a:sym typeface="Calibri"/>
              </a:rPr>
              <a:t>Chemistry in the primary classroom</a:t>
            </a:r>
            <a:endParaRPr b="1" i="0" sz="3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0" y="6492875"/>
            <a:ext cx="553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www.sciencelearn.org.nz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images are copyrighted. For further information, please refer to enquiries@sciencelearn.org.nz</a:t>
            </a:r>
            <a:r>
              <a:rPr b="0" i="0" lang="en-A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t/>
            </a:r>
            <a:endParaRPr b="0" i="0" sz="1000" u="sng" cap="none" strike="noStrike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4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639450" y="4931675"/>
            <a:ext cx="80424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A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Greta Dromgool from the Science Learning Hub and the New Zealand Association of Primary Science Educators </a:t>
            </a:r>
            <a:endParaRPr b="1"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1125" y="914400"/>
            <a:ext cx="5086951" cy="358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b="0" l="0" r="0" t="4489"/>
          <a:stretch/>
        </p:blipFill>
        <p:spPr>
          <a:xfrm>
            <a:off x="926775" y="610925"/>
            <a:ext cx="7375949" cy="56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 rot="10800000">
            <a:off x="6936025" y="2673000"/>
            <a:ext cx="907200" cy="4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-1402" y="6432309"/>
            <a:ext cx="73173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University of Waikato Te Whare Wānanga o Waikato</a:t>
            </a: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. All Rights Reserved |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enquiries@sciencelearn.org.nz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Collections tool </a:t>
            </a:r>
            <a:endParaRPr b="1" sz="3200"/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625" y="1275925"/>
            <a:ext cx="7726098" cy="49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/>
          <p:nvPr/>
        </p:nvSpPr>
        <p:spPr>
          <a:xfrm rot="2205403">
            <a:off x="8029496" y="3390006"/>
            <a:ext cx="1032722" cy="64278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-1402" y="6432309"/>
            <a:ext cx="73173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University of Waikato Te Whare Wānanga o Waikato</a:t>
            </a: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. All Rights Reserved |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enquiries@sciencelearn.org.nz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Slack discussion forum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644350" y="1587500"/>
            <a:ext cx="7301700" cy="4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u="sng">
                <a:solidFill>
                  <a:schemeClr val="hlink"/>
                </a:solidFill>
                <a:hlinkClick r:id="rId4"/>
              </a:rPr>
              <a:t>SLACK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475342"/>
            <a:ext cx="9144002" cy="390731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-1402" y="6432309"/>
            <a:ext cx="73173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University of Waikato Te Whare Wānanga o Waikato</a:t>
            </a: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. All Rights Reserved |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enquiries@sciencelearn.org.nz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966000" y="250725"/>
            <a:ext cx="7212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i="0" lang="en-AU" sz="3200" u="none" cap="none" strike="noStrike">
                <a:solidFill>
                  <a:schemeClr val="accent1"/>
                </a:solidFill>
              </a:rPr>
              <a:t>Thanks </a:t>
            </a:r>
            <a:endParaRPr b="1" i="0" sz="3200" u="none" cap="none" strike="noStrike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000">
                <a:solidFill>
                  <a:srgbClr val="31859C"/>
                </a:solidFill>
              </a:rPr>
              <a:t>Pokapū Akoranga Pūtaiao</a:t>
            </a:r>
            <a:r>
              <a:rPr b="1" lang="en-AU" sz="3200">
                <a:solidFill>
                  <a:srgbClr val="31859C"/>
                </a:solidFill>
              </a:rPr>
              <a:t> </a:t>
            </a:r>
            <a:endParaRPr b="1" sz="3200">
              <a:solidFill>
                <a:schemeClr val="dk2"/>
              </a:solidFill>
            </a:endParaRPr>
          </a:p>
        </p:txBody>
      </p:sp>
      <p:grpSp>
        <p:nvGrpSpPr>
          <p:cNvPr id="177" name="Google Shape;177;p21"/>
          <p:cNvGrpSpPr/>
          <p:nvPr/>
        </p:nvGrpSpPr>
        <p:grpSpPr>
          <a:xfrm>
            <a:off x="1922892" y="1282375"/>
            <a:ext cx="6410048" cy="2991954"/>
            <a:chOff x="938215" y="809609"/>
            <a:chExt cx="6694567" cy="3709800"/>
          </a:xfrm>
        </p:grpSpPr>
        <p:sp>
          <p:nvSpPr>
            <p:cNvPr id="178" name="Google Shape;178;p21"/>
            <p:cNvSpPr txBox="1"/>
            <p:nvPr/>
          </p:nvSpPr>
          <p:spPr>
            <a:xfrm>
              <a:off x="1799582" y="809609"/>
              <a:ext cx="5833200" cy="3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Email us on </a:t>
              </a:r>
              <a:r>
                <a:rPr b="0" i="0" lang="en-AU" sz="18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enquiries@sciencelearn.org.nz</a:t>
              </a:r>
              <a:r>
                <a:rPr b="0" i="0" lang="en-AU" sz="1800" u="none" cap="none" strike="noStrike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8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https://twitter.com/NZScienceLearn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8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www.facebook.com/nzsciencelearn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800" u="sng" cap="none" strike="noStrike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8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7"/>
                </a:rPr>
                <a:t>https://nz.pinterest.com/nzsciencelearn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6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8"/>
                </a:rPr>
                <a:t>www.pond.co.nz/community/214015/science-learning-hub/1</a:t>
              </a:r>
              <a:r>
                <a:rPr b="0" i="0" lang="en-AU" sz="1600" u="none" cap="none" strike="noStrike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400"/>
                <a:buFont typeface="Calibri"/>
                <a:buNone/>
              </a:pPr>
              <a:r>
                <a:rPr b="0" i="0" lang="en-AU" sz="1800" u="sng" cap="none" strike="noStrike">
                  <a:solidFill>
                    <a:schemeClr val="hlink"/>
                  </a:solidFill>
                  <a:highlight>
                    <a:schemeClr val="lt1"/>
                  </a:highlight>
                  <a:latin typeface="Arial"/>
                  <a:ea typeface="Arial"/>
                  <a:cs typeface="Arial"/>
                  <a:sym typeface="Arial"/>
                  <a:hlinkClick r:id="rId9"/>
                </a:rPr>
                <a:t>www.instagram.com/sciencelearninghubnz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400"/>
                <a:buFont typeface="Calibri"/>
                <a:buNone/>
              </a:pPr>
              <a:r>
                <a:rPr b="0" i="0" lang="en-AU" sz="1800" u="none" cap="none" strike="noStrike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4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ttp://sciencelearn.org.nz/var/sciencelearn/storage/images/media/images/pond-logo-on-white-small-125x57/1247807-1-eng-NZ/Pond-logo-on-white-small-125x57.jpg" id="179" name="Google Shape;179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38215" y="3327299"/>
              <a:ext cx="736743" cy="41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1"/>
          <p:cNvSpPr txBox="1"/>
          <p:nvPr/>
        </p:nvSpPr>
        <p:spPr>
          <a:xfrm>
            <a:off x="392550" y="4371800"/>
            <a:ext cx="8595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"/>
              <a:buFont typeface="Arial"/>
              <a:buNone/>
            </a:pPr>
            <a:r>
              <a:rPr b="0" i="0" lang="en-A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 us in our </a:t>
            </a:r>
            <a:r>
              <a:rPr b="1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discussion chan</a:t>
            </a:r>
            <a:r>
              <a:rPr b="1" i="0" lang="en-AU" sz="2400" u="none" cap="none" strike="noStrike">
                <a:solidFill>
                  <a:srgbClr val="2C7C9F"/>
                </a:solid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b="1" i="0" lang="en-A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b="0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Slack</a:t>
            </a:r>
            <a:r>
              <a:rPr b="0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50"/>
              <a:buFont typeface="Arial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(Any problems accessing Slack, please contact us via our enquiries email, </a:t>
            </a:r>
            <a:r>
              <a:rPr b="0" i="0" lang="en-AU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enquiries@sciencelearn.org.nz</a:t>
            </a: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13">
            <a:alphaModFix/>
          </a:blip>
          <a:srcRect b="7634" l="1498" r="1196" t="8912"/>
          <a:stretch/>
        </p:blipFill>
        <p:spPr>
          <a:xfrm>
            <a:off x="0" y="5544484"/>
            <a:ext cx="9144005" cy="131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71850" y="3894479"/>
            <a:ext cx="807469" cy="2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76750" y="1246233"/>
            <a:ext cx="397675" cy="3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 rotWithShape="1">
          <a:blip r:embed="rId16">
            <a:alphaModFix/>
          </a:blip>
          <a:srcRect b="0" l="20571" r="0" t="15254"/>
          <a:stretch/>
        </p:blipFill>
        <p:spPr>
          <a:xfrm>
            <a:off x="2076750" y="1810275"/>
            <a:ext cx="397675" cy="4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127088" y="2380350"/>
            <a:ext cx="296999" cy="2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 rotWithShape="1">
          <a:blip r:embed="rId18">
            <a:alphaModFix/>
          </a:blip>
          <a:srcRect b="0" l="11777" r="0" t="9673"/>
          <a:stretch/>
        </p:blipFill>
        <p:spPr>
          <a:xfrm>
            <a:off x="2127096" y="2868027"/>
            <a:ext cx="297000" cy="39505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964650" y="1210913"/>
            <a:ext cx="907200" cy="4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38375"/>
            <a:ext cx="91440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/>
          <p:nvPr/>
        </p:nvSpPr>
        <p:spPr>
          <a:xfrm>
            <a:off x="-1402" y="6432309"/>
            <a:ext cx="73173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University of Waikato Te Whare Wānanga o Waikato</a:t>
            </a: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. All Rights Reserved |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enquiries@sciencelearn.org.nz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3">
            <a:alphaModFix/>
          </a:blip>
          <a:srcRect b="7634" l="1498" r="1196" t="8912"/>
          <a:stretch/>
        </p:blipFill>
        <p:spPr>
          <a:xfrm>
            <a:off x="24725" y="1335259"/>
            <a:ext cx="9144005" cy="131351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/>
        </p:nvSpPr>
        <p:spPr>
          <a:xfrm>
            <a:off x="839100" y="181325"/>
            <a:ext cx="74658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Pokapū Akoranga Pūtaiao</a:t>
            </a:r>
            <a:r>
              <a:rPr b="1" i="0" lang="en-AU" sz="32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Science Learning Hub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375725" y="2783900"/>
            <a:ext cx="8442000" cy="26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349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b="0" i="0" lang="en-AU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trustworthy online resource – produced by educators and scientists for New Zealand teachers and students. </a:t>
            </a:r>
            <a:endParaRPr b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492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b="0" i="0" lang="en-AU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Based on world-class New Zealand science research.</a:t>
            </a:r>
            <a:endParaRPr b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492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b="0" i="0" lang="en-AU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 learning activities, information about the key science ideas and concepts, multimedia tools and other resources.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2975" y="5429300"/>
            <a:ext cx="6285020" cy="101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85725">
              <a:srgbClr val="000000">
                <a:alpha val="49803"/>
              </a:srgbClr>
            </a:outerShdw>
          </a:effectLst>
        </p:spPr>
      </p:pic>
      <p:sp>
        <p:nvSpPr>
          <p:cNvPr id="91" name="Google Shape;91;p11"/>
          <p:cNvSpPr txBox="1"/>
          <p:nvPr/>
        </p:nvSpPr>
        <p:spPr>
          <a:xfrm>
            <a:off x="-1402" y="6432309"/>
            <a:ext cx="73173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University of Waikato Te Whare Wānanga o Waikato</a:t>
            </a: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. All Rights Reserved |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enquiries@sciencelearn.org.nz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380475" y="139200"/>
            <a:ext cx="3993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AU" sz="3200"/>
              <a:t>Index</a:t>
            </a:r>
            <a:endParaRPr b="1" sz="3200"/>
          </a:p>
        </p:txBody>
      </p:sp>
      <p:graphicFrame>
        <p:nvGraphicFramePr>
          <p:cNvPr id="98" name="Google Shape;98;p12"/>
          <p:cNvGraphicFramePr/>
          <p:nvPr/>
        </p:nvGraphicFramePr>
        <p:xfrm>
          <a:off x="486925" y="74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{4621B619-F6B3-4BE8-8D22-08281A412005}</a:tableStyleId>
              </a:tblPr>
              <a:tblGrid>
                <a:gridCol w="5779100"/>
                <a:gridCol w="1753475"/>
                <a:gridCol w="1082925"/>
              </a:tblGrid>
              <a:tr h="63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AU" sz="1600" u="none" cap="none" strike="noStrike"/>
                        <a:t>Topic</a:t>
                      </a:r>
                      <a:endParaRPr b="1" sz="16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AU" sz="1600"/>
                        <a:t>S</a:t>
                      </a:r>
                      <a:r>
                        <a:rPr b="1" lang="en-AU" sz="1600" u="none" cap="none" strike="noStrike"/>
                        <a:t>lideshow number(s )</a:t>
                      </a:r>
                      <a:endParaRPr b="1" sz="16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AU" sz="1600" u="none" cap="none" strike="noStrike"/>
                        <a:t>Video timecode</a:t>
                      </a:r>
                      <a:endParaRPr b="1" sz="1600" u="none" cap="none" strike="noStrike"/>
                    </a:p>
                  </a:txBody>
                  <a:tcPr marT="91425" marB="91425" marR="91425" marL="91425"/>
                </a:tc>
              </a:tr>
              <a:tr h="40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AU" sz="1600" u="none" cap="none" strike="noStrike"/>
                        <a:t>Introduc</a:t>
                      </a:r>
                      <a:r>
                        <a:rPr lang="en-AU" sz="1600"/>
                        <a:t>tion</a:t>
                      </a:r>
                      <a:endParaRPr sz="1600" u="none" cap="none" strike="noStrike"/>
                    </a:p>
                  </a:txBody>
                  <a:tcPr marT="91425" marB="91425" marR="91425" marL="91425"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 u="none" cap="none" strike="noStrike">
                          <a:solidFill>
                            <a:schemeClr val="dk1"/>
                          </a:solidFill>
                        </a:rPr>
                        <a:t>1–2</a:t>
                      </a:r>
                      <a:endParaRPr sz="1600" u="none" cap="none" strike="noStrike"/>
                    </a:p>
                  </a:txBody>
                  <a:tcPr marT="91425" marB="91425" marR="91425" marL="91425"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00:00</a:t>
                      </a:r>
                      <a:endParaRPr sz="1600"/>
                    </a:p>
                  </a:txBody>
                  <a:tcPr marT="91450" marB="91450" marR="91450" marL="91450"/>
                </a:tc>
              </a:tr>
              <a:tr h="42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Index</a:t>
                      </a:r>
                      <a:endParaRPr sz="1600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3</a:t>
                      </a:r>
                      <a:endParaRPr sz="1600" u="none" cap="none" strike="noStrike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00:30</a:t>
                      </a:r>
                      <a:endParaRPr sz="1600"/>
                    </a:p>
                  </a:txBody>
                  <a:tcPr marT="91450" marB="91450" marR="91450" marL="91450"/>
                </a:tc>
              </a:tr>
              <a:tr h="42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The NZAPSE website and periodic table activities</a:t>
                      </a:r>
                      <a:endParaRPr sz="1600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5–6 </a:t>
                      </a:r>
                      <a:endParaRPr sz="1600" u="none" cap="none" strike="noStrike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01:51</a:t>
                      </a:r>
                      <a:endParaRPr sz="1600"/>
                    </a:p>
                  </a:txBody>
                  <a:tcPr marT="91450" marB="91450" marR="91450" marL="91450"/>
                </a:tc>
              </a:tr>
              <a:tr h="42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AU" sz="1600">
                          <a:solidFill>
                            <a:schemeClr val="dk1"/>
                          </a:solidFill>
                        </a:rPr>
                        <a:t>Practical activities: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7</a:t>
                      </a: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–9</a:t>
                      </a:r>
                      <a:endParaRPr sz="1600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02:59</a:t>
                      </a:r>
                      <a:endParaRPr sz="1600"/>
                    </a:p>
                  </a:txBody>
                  <a:tcPr marT="91450" marB="91450" marR="91450" marL="91450"/>
                </a:tc>
              </a:tr>
              <a:tr h="52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  Red cabbage indicator with Sandy Jackson</a:t>
                      </a:r>
                      <a:endParaRPr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06:11</a:t>
                      </a:r>
                      <a:endParaRPr sz="1600"/>
                    </a:p>
                  </a:txBody>
                  <a:tcPr marT="91450" marB="91450" marR="91450" marL="91450"/>
                </a:tc>
              </a:tr>
              <a:tr h="52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  Fireworks with Chris Duggan</a:t>
                      </a:r>
                      <a:endParaRPr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14:36</a:t>
                      </a:r>
                      <a:endParaRPr sz="1600"/>
                    </a:p>
                  </a:txBody>
                  <a:tcPr marT="91450" marB="91450" marR="91450" marL="91450"/>
                </a:tc>
              </a:tr>
              <a:tr h="52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  Melting activity with Ian Milne</a:t>
                      </a: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23:02</a:t>
                      </a:r>
                      <a:endParaRPr sz="1600"/>
                    </a:p>
                  </a:txBody>
                  <a:tcPr marT="91450" marB="91450" marR="91450" marL="91450"/>
                </a:tc>
              </a:tr>
              <a:tr h="52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  </a:t>
                      </a:r>
                      <a:r>
                        <a:rPr lang="en-AU" sz="1600"/>
                        <a:t>Mixtures with Mr Science</a:t>
                      </a:r>
                      <a:endParaRPr sz="1600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27:17</a:t>
                      </a:r>
                      <a:endParaRPr sz="1600"/>
                    </a:p>
                  </a:txBody>
                  <a:tcPr marT="91450" marB="91450" marR="91450" marL="91450"/>
                </a:tc>
              </a:tr>
              <a:tr h="52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Science Learning Hub resources</a:t>
                      </a:r>
                      <a:endParaRPr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1</a:t>
                      </a:r>
                      <a:r>
                        <a:rPr lang="en-AU" sz="1600"/>
                        <a:t>0–13</a:t>
                      </a:r>
                      <a:endParaRPr sz="1600" u="none" cap="none" strike="noStrike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34:55</a:t>
                      </a:r>
                      <a:endParaRPr sz="1600"/>
                    </a:p>
                  </a:txBody>
                  <a:tcPr marT="91450" marB="91450" marR="91450" marL="91450"/>
                </a:tc>
              </a:tr>
              <a:tr h="618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88900" marB="88900" marR="88900" marL="88900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63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99" name="Google Shape;99;p12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950" y="881188"/>
            <a:ext cx="7830123" cy="509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/>
        </p:nvSpPr>
        <p:spPr>
          <a:xfrm>
            <a:off x="-1402" y="6432309"/>
            <a:ext cx="73173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University of Waikato Te Whare Wānanga o Waikato</a:t>
            </a: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. All Rights Reserved |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enquiries@sciencelearn.org.nz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225" y="954675"/>
            <a:ext cx="7453648" cy="53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-1402" y="6432309"/>
            <a:ext cx="73173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University of Waikato Te Whare Wānanga o Waikato</a:t>
            </a: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. All Rights Reserved |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enquiries@sciencelearn.org.nz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7634" l="1498" r="1196" t="8912"/>
          <a:stretch/>
        </p:blipFill>
        <p:spPr>
          <a:xfrm>
            <a:off x="24725" y="1335259"/>
            <a:ext cx="9144005" cy="131351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839100" y="181325"/>
            <a:ext cx="74658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Pokapū Akoranga Pūtaiao</a:t>
            </a:r>
            <a:r>
              <a:rPr b="1" i="0" lang="en-AU" sz="32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Science Learning Hub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375725" y="2783900"/>
            <a:ext cx="8442000" cy="26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925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AU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How could you link science activities to the Nature of Science or the science capabilities?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-1402" y="6432309"/>
            <a:ext cx="73173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University of Waikato Te Whare Wānanga o Waikato</a:t>
            </a: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. All Rights Reserved |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enquiries@sciencelearn.org.nz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725" y="849750"/>
            <a:ext cx="8543731" cy="5525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1584900" y="141400"/>
            <a:ext cx="5974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2286000" y="1284400"/>
            <a:ext cx="2674800" cy="1213500"/>
          </a:xfrm>
          <a:prstGeom prst="wedgeRoundRectCallout">
            <a:avLst>
              <a:gd fmla="val -69384" name="adj1"/>
              <a:gd fmla="val 6552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836625" y="4171375"/>
            <a:ext cx="1655400" cy="1213500"/>
          </a:xfrm>
          <a:prstGeom prst="wedgeRoundRectCallout">
            <a:avLst>
              <a:gd fmla="val 93077" name="adj1"/>
              <a:gd fmla="val 1018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4843025" y="3236325"/>
            <a:ext cx="2403900" cy="1213500"/>
          </a:xfrm>
          <a:prstGeom prst="wedgeRoundRectCallout">
            <a:avLst>
              <a:gd fmla="val 64099" name="adj1"/>
              <a:gd fmla="val 8431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5346750" y="1187750"/>
            <a:ext cx="1714500" cy="1440000"/>
          </a:xfrm>
          <a:prstGeom prst="wedgeRoundRectCallout">
            <a:avLst>
              <a:gd fmla="val 88317" name="adj1"/>
              <a:gd fmla="val 5713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2981225" y="2930000"/>
            <a:ext cx="1590900" cy="758100"/>
          </a:xfrm>
          <a:prstGeom prst="wedgeRoundRectCallout">
            <a:avLst>
              <a:gd fmla="val -108927" name="adj1"/>
              <a:gd fmla="val -5847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4167425" y="4864600"/>
            <a:ext cx="2207400" cy="1003500"/>
          </a:xfrm>
          <a:prstGeom prst="wedgeRoundRectCallout">
            <a:avLst>
              <a:gd fmla="val -76372" name="adj1"/>
              <a:gd fmla="val -4216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-1402" y="6432309"/>
            <a:ext cx="73173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University of Waikato Te Whare Wānanga o Waikato</a:t>
            </a: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. All Rights Reserved |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enquiries@sciencelearn.org.nz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78813"/>
            <a:ext cx="9144000" cy="290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-1402" y="6432309"/>
            <a:ext cx="73173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University of Waikato Te Whare Wānanga o Waikato</a:t>
            </a:r>
            <a:r>
              <a:rPr b="0" i="0" lang="en-AU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. All Rights Reserved |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Calibri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enquiries@sciencelearn.org.nz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