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0" r:id="rId5"/>
    <p:sldMasterId id="2147483651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y="6858000" cx="9144000"/>
  <p:notesSz cx="6858000" cy="9144000"/>
  <p:embeddedFontLst>
    <p:embeddedFont>
      <p:font typeface="Source Sans Pro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76020F-F786-4038-88D6-A94B0B5725E8}">
  <a:tblStyle styleId="{C976020F-F786-4038-88D6-A94B0B5725E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SourceSansPro-bold.fntdata"/><Relationship Id="rId30" Type="http://schemas.openxmlformats.org/officeDocument/2006/relationships/font" Target="fonts/SourceSansPro-regular.fntdata"/><Relationship Id="rId11" Type="http://schemas.openxmlformats.org/officeDocument/2006/relationships/slide" Target="slides/slide4.xml"/><Relationship Id="rId33" Type="http://schemas.openxmlformats.org/officeDocument/2006/relationships/font" Target="fonts/SourceSansPro-boldItalic.fntdata"/><Relationship Id="rId10" Type="http://schemas.openxmlformats.org/officeDocument/2006/relationships/slide" Target="slides/slide3.xml"/><Relationship Id="rId32" Type="http://schemas.openxmlformats.org/officeDocument/2006/relationships/font" Target="fonts/SourceSansPro-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04800" lvl="1" marL="9144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04800" lvl="3" marL="18288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04800" lvl="4" marL="22860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04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048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●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048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○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048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■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videos/1935-benefits-of-environmental-education" TargetMode="Externa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89-water-flows-and-catchments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lh-talk.slack.com/archives/CA48YSVRS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94-stream-health-monitoring-and-assessment" TargetMode="Externa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94-stream-health-monitoring-and-assessment" TargetMode="Externa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atic.sciencelearn.org.nz/documents/files/000/000/817/original/Freshwater_monitoring_%E2%80%93_Stream_Health_Monitoring_Data_Recording_Sheet_v2.pdf?1598846730" TargetMode="Externa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1821-observing-freshwater-macroinvertebrates" TargetMode="Externa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tatic.sciencelearn.org.nz/documents/files/000/000/814/original/Freshwater_monitoring_%E2%80%93_Macroinvertebrate_Identification_Sheet_v2.pdf?1598846812" TargetMode="Externa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enviroschools.org.nz/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lh-talk.slack.com/messages/CDL529ERW/" TargetMode="Externa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resources/2882-rivers-and-us-introduction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sciencelearn.org.nz/image_maps/92-inquiry-and-action-learning-process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g603d54b39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39" name="Google Shape;39;g603d54b39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rPr lang="en-AU" sz="1100"/>
              <a:t>Image: </a:t>
            </a:r>
            <a:r>
              <a:rPr lang="en-AU" sz="1100"/>
              <a:t>screenshot</a:t>
            </a:r>
            <a:r>
              <a:rPr lang="en-AU" sz="1100"/>
              <a:t> from video: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Benefits of environmental education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r>
              <a:t/>
            </a:r>
            <a:endParaRPr sz="1100"/>
          </a:p>
        </p:txBody>
      </p:sp>
      <p:sp>
        <p:nvSpPr>
          <p:cNvPr id="40" name="Google Shape;40;g603d54b390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7d31f5ef4c_0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25" name="Google Shape;125;g7d31f5ef4c_0_1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/>
              <a:t>What questions or barriers or concerns do you have about embarking on this type of learning??</a:t>
            </a:r>
            <a:endParaRPr sz="1100"/>
          </a:p>
        </p:txBody>
      </p:sp>
      <p:sp>
        <p:nvSpPr>
          <p:cNvPr id="126" name="Google Shape;126;g7d31f5ef4c_0_13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934149dee6_0_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40" name="Google Shape;140;g934149dee6_0_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rPr lang="en-AU" sz="1100"/>
              <a:t>What questions or barriers or concerns do you have about embarking on this type of learning??</a:t>
            </a:r>
            <a:endParaRPr sz="1100"/>
          </a:p>
        </p:txBody>
      </p:sp>
      <p:sp>
        <p:nvSpPr>
          <p:cNvPr id="141" name="Google Shape;141;g934149dee6_0_2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8c27267b6a_0_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8c27267b6a_0_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8c27267b6a_0_1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882b41304e_0_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63" name="Google Shape;163;g882b41304e_0_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Supportive resources</a:t>
            </a:r>
            <a:r>
              <a:rPr lang="en-AU" sz="1100"/>
              <a:t>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Water flows and catchments</a:t>
            </a:r>
            <a:r>
              <a:rPr lang="en-AU" sz="1100"/>
              <a:t> 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g882b41304e_0_11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8e176294b2_0_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8e176294b2_0_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/>
              <a:t>Available on our SLACK forum: </a:t>
            </a:r>
            <a:r>
              <a:rPr lang="en-AU" sz="1100" u="sng">
                <a:solidFill>
                  <a:schemeClr val="hlink"/>
                </a:solidFill>
                <a:hlinkClick r:id="rId2"/>
              </a:rPr>
              <a:t>https://slh-talk.slack.com/archives/CA48YSVRS</a:t>
            </a:r>
            <a:r>
              <a:rPr lang="en-AU" sz="1100"/>
              <a:t> </a:t>
            </a:r>
            <a:endParaRPr sz="1100"/>
          </a:p>
        </p:txBody>
      </p:sp>
      <p:sp>
        <p:nvSpPr>
          <p:cNvPr id="172" name="Google Shape;172;g8e176294b2_0_6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8e7337329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8" name="Google Shape;178;g8e7337329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Stream health monitoring and assessment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000"/>
          </a:p>
        </p:txBody>
      </p:sp>
      <p:sp>
        <p:nvSpPr>
          <p:cNvPr id="179" name="Google Shape;179;g8e73373296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8e176294b2_0_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87" name="Google Shape;187;g8e176294b2_0_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000"/>
          </a:p>
        </p:txBody>
      </p:sp>
      <p:sp>
        <p:nvSpPr>
          <p:cNvPr id="188" name="Google Shape;188;g8e176294b2_0_35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8c27267b6a_0_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96" name="Google Shape;196;g8c27267b6a_0_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Stream health monitoring and assessment</a:t>
            </a:r>
            <a:endParaRPr sz="10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000"/>
          </a:p>
        </p:txBody>
      </p:sp>
      <p:sp>
        <p:nvSpPr>
          <p:cNvPr id="197" name="Google Shape;197;g8c27267b6a_0_3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8e176294b2_0_5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8e176294b2_0_5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Freshwater Monitoring – Stream Health Monitoring Data Recording Sheet</a:t>
            </a:r>
            <a:r>
              <a:rPr lang="en-AU" sz="1100"/>
              <a:t> (PDF download)</a:t>
            </a:r>
            <a:endParaRPr sz="1100"/>
          </a:p>
        </p:txBody>
      </p:sp>
      <p:sp>
        <p:nvSpPr>
          <p:cNvPr id="206" name="Google Shape;206;g8e176294b2_0_53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34149dee6_0_4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934149dee6_0_4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Observing freshwater macroinvertebrates</a:t>
            </a:r>
            <a:endParaRPr/>
          </a:p>
        </p:txBody>
      </p:sp>
      <p:sp>
        <p:nvSpPr>
          <p:cNvPr id="215" name="Google Shape;215;g934149dee6_0_4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450"/>
              <a:buFont typeface="Calibri"/>
              <a:buNone/>
            </a:pPr>
            <a:r>
              <a:rPr lang="en-AU"/>
              <a:t>The Science Learning Hub is funded by the New Zealand Government – MBIE Ministry of Business, Innovation and Employment – under the Curious Minds fund</a:t>
            </a:r>
            <a:endParaRPr/>
          </a:p>
        </p:txBody>
      </p:sp>
      <p:sp>
        <p:nvSpPr>
          <p:cNvPr id="50" name="Google Shape;50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34149dee6_0_5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34149dee6_0_5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u="sng">
                <a:solidFill>
                  <a:schemeClr val="hlink"/>
                </a:solidFill>
                <a:hlinkClick r:id="rId2"/>
              </a:rPr>
              <a:t>Freshwater Monitoring – Macroinvertebrate Identification Sheet</a:t>
            </a:r>
            <a:r>
              <a:rPr lang="en-AU"/>
              <a:t> (PDF download)</a:t>
            </a:r>
            <a:endParaRPr/>
          </a:p>
        </p:txBody>
      </p:sp>
      <p:sp>
        <p:nvSpPr>
          <p:cNvPr id="222" name="Google Shape;222;g934149dee6_0_54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934149dee6_0_6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934149dee6_0_6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https://enviroschools.org.nz/</a:t>
            </a:r>
            <a:endParaRPr/>
          </a:p>
        </p:txBody>
      </p:sp>
      <p:sp>
        <p:nvSpPr>
          <p:cNvPr id="229" name="Google Shape;229;g934149dee6_0_67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/>
              <a:t>Don’t forget the SLH can help</a:t>
            </a:r>
            <a:endParaRPr sz="1100"/>
          </a:p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1100">
                <a:solidFill>
                  <a:schemeClr val="dk1"/>
                </a:solidFill>
              </a:rPr>
              <a:t>SLACK: </a:t>
            </a:r>
            <a:r>
              <a:rPr lang="en-AU" sz="1100" u="sng">
                <a:solidFill>
                  <a:srgbClr val="1155CC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https://slh-talk.slack.com/messages/CDL529ERW/</a:t>
            </a:r>
            <a:r>
              <a:rPr lang="en-AU" sz="1100">
                <a:solidFill>
                  <a:schemeClr val="dk1"/>
                </a:solidFill>
              </a:rPr>
              <a:t> </a:t>
            </a:r>
            <a:endParaRPr i="0" sz="1100" u="none" cap="none" strike="noStrike">
              <a:solidFill>
                <a:srgbClr val="000000"/>
              </a:solidFill>
            </a:endParaRPr>
          </a:p>
        </p:txBody>
      </p:sp>
      <p:sp>
        <p:nvSpPr>
          <p:cNvPr id="235" name="Google Shape;235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e176294b2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59" name="Google Shape;59;g8e176294b2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/>
          </a:p>
        </p:txBody>
      </p:sp>
      <p:sp>
        <p:nvSpPr>
          <p:cNvPr id="60" name="Google Shape;60;g8e176294b2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34149dee6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34149dee6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g934149dee6_0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77" name="Google Shape;7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000"/>
          </a:p>
        </p:txBody>
      </p:sp>
      <p:sp>
        <p:nvSpPr>
          <p:cNvPr id="78" name="Google Shape;78;p6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8c0604472b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85" name="Google Shape;85;g8c0604472b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Waikato based but can be used all over Aotearoa, check out other Council resources.</a:t>
            </a:r>
            <a:endParaRPr sz="1100"/>
          </a:p>
        </p:txBody>
      </p:sp>
      <p:sp>
        <p:nvSpPr>
          <p:cNvPr id="86" name="Google Shape;86;g8c0604472b_0_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c0604472b_0_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c0604472b_0_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Rivers and Us – introduction</a:t>
            </a:r>
            <a:r>
              <a:rPr lang="en-AU" sz="1100"/>
              <a:t> – a good place to start exploring the Rivers and Us resources</a:t>
            </a:r>
            <a:endParaRPr sz="1100"/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g8c0604472b_0_1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e73373296_3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e73373296_3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8e73373296_3_0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882b41304e_0_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17" name="Google Shape;117;g882b41304e_0_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 u="sng">
                <a:solidFill>
                  <a:schemeClr val="hlink"/>
                </a:solidFill>
                <a:hlinkClick r:id="rId2"/>
              </a:rPr>
              <a:t>Inquiry and action learning process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Q: It’s a lot of effort getting outdoors for learning  – why bother?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Add a stream study to your programme, camping, tree planting …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rPr lang="en-AU" sz="1100"/>
              <a:t>Think about whether you will return/monitor over time or is it a one off.</a:t>
            </a:r>
            <a:endParaRPr sz="1100"/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50"/>
              <a:buFont typeface="Calibri"/>
              <a:buNone/>
            </a:pPr>
            <a:r>
              <a:t/>
            </a:r>
            <a:endParaRPr sz="1000"/>
          </a:p>
        </p:txBody>
      </p:sp>
      <p:sp>
        <p:nvSpPr>
          <p:cNvPr id="118" name="Google Shape;118;g882b41304e_0_2:notes"/>
          <p:cNvSpPr txBox="1"/>
          <p:nvPr>
            <p:ph idx="12" type="sldNum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Arial"/>
              <a:buNone/>
            </a:pPr>
            <a:fld id="{00000000-1234-1234-1234-123412341234}" type="slidenum">
              <a:rPr b="0" i="0" lang="en-AU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2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1" name="Google Shape;21;p2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  <p:pic>
        <p:nvPicPr>
          <p:cNvPr id="22" name="Google Shape;22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558850" y="-2"/>
            <a:ext cx="1585150" cy="7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11437" l="5020" r="5001" t="10311"/>
          <a:stretch/>
        </p:blipFill>
        <p:spPr>
          <a:xfrm>
            <a:off x="7362825" y="0"/>
            <a:ext cx="1717675" cy="754062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type="title"/>
          </p:nvPr>
        </p:nvSpPr>
        <p:spPr>
          <a:xfrm>
            <a:off x="533399" y="611872"/>
            <a:ext cx="3840600" cy="1161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32" name="Google Shape;32;p4"/>
          <p:cNvSpPr txBox="1"/>
          <p:nvPr>
            <p:ph idx="1" type="body"/>
          </p:nvPr>
        </p:nvSpPr>
        <p:spPr>
          <a:xfrm>
            <a:off x="4742823" y="1587500"/>
            <a:ext cx="3840600" cy="38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82270" lvl="0" marL="457200" marR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683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433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3" name="Google Shape;33;p4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algn="ctr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1980"/>
              <a:buFont typeface="Noto Sans Symbols"/>
              <a:buNone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20"/>
              <a:buFont typeface="Noto Sans Symbols"/>
              <a:buNone/>
              <a:defRPr b="0" i="0" sz="1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Noto Sans Symbols"/>
              <a:buNone/>
              <a:defRPr b="0" i="0" sz="1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990"/>
              <a:buFont typeface="Noto Sans Symbols"/>
              <a:buNone/>
              <a:defRPr b="0" i="0" sz="9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4" name="Google Shape;34;p4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" name="Google Shape;35;p4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6" name="Google Shape;36;p4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549275" y="1600200"/>
            <a:ext cx="8042400" cy="43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/>
          <p:nvPr>
            <p:ph type="title"/>
          </p:nvPr>
        </p:nvSpPr>
        <p:spPr>
          <a:xfrm>
            <a:off x="549275" y="533400"/>
            <a:ext cx="80424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Source Sans Pro"/>
              <a:buNone/>
              <a:defRPr b="0" i="0" sz="3600" u="none" cap="none" strike="noStrike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25" name="Google Shape;25;p3"/>
          <p:cNvSpPr txBox="1"/>
          <p:nvPr>
            <p:ph idx="1" type="body"/>
          </p:nvPr>
        </p:nvSpPr>
        <p:spPr>
          <a:xfrm>
            <a:off x="549275" y="1600200"/>
            <a:ext cx="8042400" cy="43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6240" lvl="0" marL="457200" marR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  <a:defRPr b="0" i="0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2269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20"/>
              <a:buFont typeface="Noto Sans Symbols"/>
              <a:buChar char="●"/>
              <a:defRPr b="0" i="0" sz="22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68300" lvl="2" marL="137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●"/>
              <a:defRPr b="0" i="0" sz="20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4330" lvl="3" marL="18288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4329" lvl="4" marL="22860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980"/>
              <a:buFont typeface="Noto Sans Symbols"/>
              <a:buChar char="●"/>
              <a:defRPr b="0" i="0" sz="18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Google Shape;26;p3"/>
          <p:cNvSpPr txBox="1"/>
          <p:nvPr>
            <p:ph idx="10" type="dt"/>
          </p:nvPr>
        </p:nvSpPr>
        <p:spPr>
          <a:xfrm>
            <a:off x="6781800" y="6275387"/>
            <a:ext cx="981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1" type="ftr"/>
          </p:nvPr>
        </p:nvSpPr>
        <p:spPr>
          <a:xfrm>
            <a:off x="265112" y="6275387"/>
            <a:ext cx="598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8" name="Google Shape;28;p3"/>
          <p:cNvSpPr txBox="1"/>
          <p:nvPr>
            <p:ph idx="12" type="sldNum"/>
          </p:nvPr>
        </p:nvSpPr>
        <p:spPr>
          <a:xfrm>
            <a:off x="7897813" y="6275387"/>
            <a:ext cx="990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Relationship Id="rId7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hyperlink" Target="http://www.sciencelearn.org.nz" TargetMode="External"/><Relationship Id="rId5" Type="http://schemas.openxmlformats.org/officeDocument/2006/relationships/hyperlink" Target="mailto:enquiries@sciencelearn.org.nz" TargetMode="External"/><Relationship Id="rId6" Type="http://schemas.openxmlformats.org/officeDocument/2006/relationships/hyperlink" Target="http://www.sciencelearn.org.nz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1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hyperlink" Target="http://www.sciencelearn.org.nz" TargetMode="External"/><Relationship Id="rId7" Type="http://schemas.openxmlformats.org/officeDocument/2006/relationships/hyperlink" Target="mailto:enquiries@sciencelearn.org.nz" TargetMode="External"/><Relationship Id="rId8" Type="http://schemas.openxmlformats.org/officeDocument/2006/relationships/hyperlink" Target="http://www.sciencelearn.org.nz/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/Relationships>
</file>

<file path=ppt/slides/_rels/slide22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jpg"/><Relationship Id="rId10" Type="http://schemas.openxmlformats.org/officeDocument/2006/relationships/hyperlink" Target="mailto:enquiries@sciencelearn.org.nz" TargetMode="External"/><Relationship Id="rId13" Type="http://schemas.openxmlformats.org/officeDocument/2006/relationships/image" Target="../media/image14.png"/><Relationship Id="rId1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jpg"/><Relationship Id="rId4" Type="http://schemas.openxmlformats.org/officeDocument/2006/relationships/hyperlink" Target="mailto:enquiries@sciencelearn.org.nz" TargetMode="External"/><Relationship Id="rId9" Type="http://schemas.openxmlformats.org/officeDocument/2006/relationships/hyperlink" Target="https://join.slack.com/t/slh-talk/shared_invite/enQtMjU3OTUzMDgwNjYxLTk1ZTdlMGY4Zjk5MzlkMDIwMmNkMzliOGZkYWQzNzFiZWM5M2U1ZGY1MTY3MjVjYmRjOWE1MTM1ZTc4OGRiY2Y" TargetMode="External"/><Relationship Id="rId15" Type="http://schemas.openxmlformats.org/officeDocument/2006/relationships/image" Target="../media/image16.png"/><Relationship Id="rId14" Type="http://schemas.openxmlformats.org/officeDocument/2006/relationships/image" Target="../media/image13.png"/><Relationship Id="rId17" Type="http://schemas.openxmlformats.org/officeDocument/2006/relationships/hyperlink" Target="http://www.sciencelearn.org.nz" TargetMode="External"/><Relationship Id="rId16" Type="http://schemas.openxmlformats.org/officeDocument/2006/relationships/image" Target="../media/image17.png"/><Relationship Id="rId5" Type="http://schemas.openxmlformats.org/officeDocument/2006/relationships/hyperlink" Target="http://www.facebook.com/nzsciencelearn" TargetMode="External"/><Relationship Id="rId19" Type="http://schemas.openxmlformats.org/officeDocument/2006/relationships/hyperlink" Target="http://www.sciencelearn.org.nz/" TargetMode="External"/><Relationship Id="rId6" Type="http://schemas.openxmlformats.org/officeDocument/2006/relationships/hyperlink" Target="http://www.facebook.com/nzsciencelearn" TargetMode="External"/><Relationship Id="rId18" Type="http://schemas.openxmlformats.org/officeDocument/2006/relationships/hyperlink" Target="mailto:enquiries@sciencelearn.org.nz" TargetMode="External"/><Relationship Id="rId7" Type="http://schemas.openxmlformats.org/officeDocument/2006/relationships/hyperlink" Target="https://nz.pinterest.com/nzsciencelearn/" TargetMode="External"/><Relationship Id="rId8" Type="http://schemas.openxmlformats.org/officeDocument/2006/relationships/hyperlink" Target="http://www.instagram.com/sciencelearninghubnz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http://www.sciencelearn.org.nz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www.sciencelearn.org.nz" TargetMode="External"/><Relationship Id="rId4" Type="http://schemas.openxmlformats.org/officeDocument/2006/relationships/hyperlink" Target="mailto:enquiries@sciencelearn.org.nz" TargetMode="External"/><Relationship Id="rId5" Type="http://schemas.openxmlformats.org/officeDocument/2006/relationships/hyperlink" Target="http://www.sciencelearn.org.nz/" TargetMode="External"/><Relationship Id="rId6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5"/>
          <p:cNvSpPr txBox="1"/>
          <p:nvPr/>
        </p:nvSpPr>
        <p:spPr>
          <a:xfrm>
            <a:off x="23813" y="390525"/>
            <a:ext cx="6934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5"/>
          <p:cNvSpPr txBox="1"/>
          <p:nvPr/>
        </p:nvSpPr>
        <p:spPr>
          <a:xfrm>
            <a:off x="385475" y="5776788"/>
            <a:ext cx="8218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ts val="600"/>
              <a:buFont typeface="Arial"/>
              <a:buNone/>
            </a:pP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4–4:45 pm Thursday </a:t>
            </a:r>
            <a:r>
              <a:rPr b="1" lang="en-AU" sz="2400">
                <a:solidFill>
                  <a:srgbClr val="31859C"/>
                </a:solidFill>
              </a:rPr>
              <a:t>6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1" lang="en-AU" sz="2400">
                <a:solidFill>
                  <a:srgbClr val="31859C"/>
                </a:solidFill>
              </a:rPr>
              <a:t>August</a:t>
            </a:r>
            <a:r>
              <a:rPr b="1" i="0" lang="en-AU" sz="24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b="1" i="0" sz="2400" u="none" cap="none" strike="noStrike">
              <a:solidFill>
                <a:srgbClr val="31859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45" name="Google Shape;45;p5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4800"/>
              <a:t>Rivers and Us</a:t>
            </a:r>
            <a:endParaRPr b="1" i="0" sz="4800" u="none" cap="none" strike="noStrike">
              <a:solidFill>
                <a:schemeClr val="accent1"/>
              </a:solidFill>
            </a:endParaRPr>
          </a:p>
        </p:txBody>
      </p:sp>
      <p:pic>
        <p:nvPicPr>
          <p:cNvPr id="46" name="Google Shape;46;p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706100" y="1392401"/>
            <a:ext cx="5731900" cy="4073200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5"/>
          <p:cNvSpPr txBox="1"/>
          <p:nvPr/>
        </p:nvSpPr>
        <p:spPr>
          <a:xfrm>
            <a:off x="2858125" y="5449925"/>
            <a:ext cx="5731800" cy="5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University of Waikato Te Whare Wananga o Waikato and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Waikato Regional Council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813" y="959049"/>
            <a:ext cx="8000875" cy="51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Questions</a:t>
            </a:r>
            <a:endParaRPr b="1" sz="3200"/>
          </a:p>
        </p:txBody>
      </p:sp>
      <p:sp>
        <p:nvSpPr>
          <p:cNvPr id="130" name="Google Shape;130;p14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31" name="Google Shape;131;p14"/>
          <p:cNvSpPr/>
          <p:nvPr/>
        </p:nvSpPr>
        <p:spPr>
          <a:xfrm>
            <a:off x="116900" y="591275"/>
            <a:ext cx="2006700" cy="843900"/>
          </a:xfrm>
          <a:prstGeom prst="wedgeRectCallout">
            <a:avLst>
              <a:gd fmla="val 37658" name="adj1"/>
              <a:gd fmla="val 9762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4"/>
          <p:cNvSpPr/>
          <p:nvPr/>
        </p:nvSpPr>
        <p:spPr>
          <a:xfrm>
            <a:off x="3158900" y="959050"/>
            <a:ext cx="3766500" cy="1233900"/>
          </a:xfrm>
          <a:prstGeom prst="wedgeRectCallout">
            <a:avLst>
              <a:gd fmla="val 55785" name="adj1"/>
              <a:gd fmla="val 3991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3" name="Google Shape;133;p14"/>
          <p:cNvSpPr/>
          <p:nvPr/>
        </p:nvSpPr>
        <p:spPr>
          <a:xfrm>
            <a:off x="2123600" y="4110900"/>
            <a:ext cx="1873800" cy="1460400"/>
          </a:xfrm>
          <a:prstGeom prst="wedgeRectCallout">
            <a:avLst>
              <a:gd fmla="val -83979" name="adj1"/>
              <a:gd fmla="val -632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4" name="Google Shape;134;p14"/>
          <p:cNvSpPr/>
          <p:nvPr/>
        </p:nvSpPr>
        <p:spPr>
          <a:xfrm>
            <a:off x="4193450" y="3755100"/>
            <a:ext cx="2697600" cy="2187900"/>
          </a:xfrm>
          <a:prstGeom prst="wedgeRectCallout">
            <a:avLst>
              <a:gd fmla="val 64113" name="adj1"/>
              <a:gd fmla="val -88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5" name="Google Shape;135;p14"/>
          <p:cNvSpPr/>
          <p:nvPr/>
        </p:nvSpPr>
        <p:spPr>
          <a:xfrm>
            <a:off x="249825" y="2967900"/>
            <a:ext cx="1873800" cy="843900"/>
          </a:xfrm>
          <a:prstGeom prst="wedgeRectCallout">
            <a:avLst>
              <a:gd fmla="val 12310" name="adj1"/>
              <a:gd fmla="val 926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6" name="Google Shape;136;p14"/>
          <p:cNvSpPr/>
          <p:nvPr/>
        </p:nvSpPr>
        <p:spPr>
          <a:xfrm>
            <a:off x="3811225" y="2430850"/>
            <a:ext cx="2769000" cy="998100"/>
          </a:xfrm>
          <a:prstGeom prst="wedgeRectCallout">
            <a:avLst>
              <a:gd fmla="val 63660" name="adj1"/>
              <a:gd fmla="val -401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37" name="Google Shape;137;p14"/>
          <p:cNvSpPr/>
          <p:nvPr/>
        </p:nvSpPr>
        <p:spPr>
          <a:xfrm>
            <a:off x="7956225" y="3337375"/>
            <a:ext cx="1090200" cy="1143000"/>
          </a:xfrm>
          <a:prstGeom prst="wedgeRectCallout">
            <a:avLst>
              <a:gd fmla="val -56054" name="adj1"/>
              <a:gd fmla="val 7583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9813" y="959049"/>
            <a:ext cx="8000875" cy="516070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Questions</a:t>
            </a:r>
            <a:endParaRPr b="1" sz="3200"/>
          </a:p>
        </p:txBody>
      </p:sp>
      <p:sp>
        <p:nvSpPr>
          <p:cNvPr id="145" name="Google Shape;145;p15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6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46" name="Google Shape;146;p15"/>
          <p:cNvSpPr/>
          <p:nvPr/>
        </p:nvSpPr>
        <p:spPr>
          <a:xfrm>
            <a:off x="116900" y="591275"/>
            <a:ext cx="2006700" cy="843900"/>
          </a:xfrm>
          <a:prstGeom prst="wedgeRectCallout">
            <a:avLst>
              <a:gd fmla="val 37658" name="adj1"/>
              <a:gd fmla="val 97627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H</a:t>
            </a:r>
            <a:r>
              <a:rPr lang="en-AU"/>
              <a:t>ow? Where? When? How often?</a:t>
            </a:r>
            <a:endParaRPr/>
          </a:p>
        </p:txBody>
      </p:sp>
      <p:sp>
        <p:nvSpPr>
          <p:cNvPr id="147" name="Google Shape;147;p15"/>
          <p:cNvSpPr/>
          <p:nvPr/>
        </p:nvSpPr>
        <p:spPr>
          <a:xfrm>
            <a:off x="3101700" y="959050"/>
            <a:ext cx="3823800" cy="1233900"/>
          </a:xfrm>
          <a:prstGeom prst="wedgeRectCallout">
            <a:avLst>
              <a:gd fmla="val 55785" name="adj1"/>
              <a:gd fmla="val 3991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Our main river is boring to assess – silt laden, large flow, saline zone in town – question whether it's worth studying given than we cannot assess </a:t>
            </a:r>
            <a:r>
              <a:rPr i="1" lang="en-AU"/>
              <a:t>E.coli</a:t>
            </a:r>
            <a:r>
              <a:rPr lang="en-AU"/>
              <a:t> etc.  Any comments? Only find small snails and a few worms.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48" name="Google Shape;148;p15"/>
          <p:cNvSpPr/>
          <p:nvPr/>
        </p:nvSpPr>
        <p:spPr>
          <a:xfrm>
            <a:off x="2123600" y="4110900"/>
            <a:ext cx="1873800" cy="1460400"/>
          </a:xfrm>
          <a:prstGeom prst="wedgeRectCallout">
            <a:avLst>
              <a:gd fmla="val -83979" name="adj1"/>
              <a:gd fmla="val -6322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How can I test the Waikato River and other water sources with my students?</a:t>
            </a:r>
            <a:endParaRPr/>
          </a:p>
        </p:txBody>
      </p:sp>
      <p:sp>
        <p:nvSpPr>
          <p:cNvPr id="149" name="Google Shape;149;p15"/>
          <p:cNvSpPr/>
          <p:nvPr/>
        </p:nvSpPr>
        <p:spPr>
          <a:xfrm>
            <a:off x="4193450" y="3755100"/>
            <a:ext cx="2697600" cy="2099400"/>
          </a:xfrm>
          <a:prstGeom prst="wedgeRectCallout">
            <a:avLst>
              <a:gd fmla="val 64113" name="adj1"/>
              <a:gd fmla="val -88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Is it worth revisiting  a stream or river regardless of season or different weather.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Often not possible to replicate the original conditions with the organisational restrictions.</a:t>
            </a:r>
            <a:endParaRPr/>
          </a:p>
        </p:txBody>
      </p:sp>
      <p:sp>
        <p:nvSpPr>
          <p:cNvPr id="150" name="Google Shape;150;p15"/>
          <p:cNvSpPr/>
          <p:nvPr/>
        </p:nvSpPr>
        <p:spPr>
          <a:xfrm>
            <a:off x="249825" y="2967900"/>
            <a:ext cx="1873800" cy="843900"/>
          </a:xfrm>
          <a:prstGeom prst="wedgeRectCallout">
            <a:avLst>
              <a:gd fmla="val 12310" name="adj1"/>
              <a:gd fmla="val 92614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chemeClr val="dk1"/>
                </a:solidFill>
              </a:rPr>
              <a:t>How do I gain access to a stream? </a:t>
            </a:r>
            <a:endParaRPr/>
          </a:p>
        </p:txBody>
      </p:sp>
      <p:sp>
        <p:nvSpPr>
          <p:cNvPr id="151" name="Google Shape;151;p15"/>
          <p:cNvSpPr/>
          <p:nvPr/>
        </p:nvSpPr>
        <p:spPr>
          <a:xfrm>
            <a:off x="3811225" y="2430850"/>
            <a:ext cx="2769000" cy="998100"/>
          </a:xfrm>
          <a:prstGeom prst="wedgeRectCallout">
            <a:avLst>
              <a:gd fmla="val 63660" name="adj1"/>
              <a:gd fmla="val -40121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>
                <a:solidFill>
                  <a:schemeClr val="dk1"/>
                </a:solidFill>
              </a:rPr>
              <a:t>What equipment is required for this? Do I need to buy anything?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sp>
        <p:nvSpPr>
          <p:cNvPr id="152" name="Google Shape;152;p15"/>
          <p:cNvSpPr/>
          <p:nvPr/>
        </p:nvSpPr>
        <p:spPr>
          <a:xfrm>
            <a:off x="7956225" y="3337375"/>
            <a:ext cx="1090200" cy="1143000"/>
          </a:xfrm>
          <a:prstGeom prst="wedgeRectCallout">
            <a:avLst>
              <a:gd fmla="val -56054" name="adj1"/>
              <a:gd fmla="val 75838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/>
              <a:t>What kit do you use? 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 txBox="1"/>
          <p:nvPr>
            <p:ph idx="2" type="body"/>
          </p:nvPr>
        </p:nvSpPr>
        <p:spPr>
          <a:xfrm>
            <a:off x="533399" y="1787856"/>
            <a:ext cx="3840600" cy="372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2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09402"/>
            <a:ext cx="9144000" cy="4677196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6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Where to go</a:t>
            </a:r>
            <a:endParaRPr b="1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/>
          <p:nvPr/>
        </p:nvSpPr>
        <p:spPr>
          <a:xfrm>
            <a:off x="4337100" y="1089900"/>
            <a:ext cx="4349700" cy="4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68" name="Google Shape;16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078600" cy="6416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8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Health and safety</a:t>
            </a:r>
            <a:endParaRPr b="1"/>
          </a:p>
        </p:txBody>
      </p:sp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957" y="1251925"/>
            <a:ext cx="7982080" cy="42127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9"/>
          <p:cNvSpPr/>
          <p:nvPr/>
        </p:nvSpPr>
        <p:spPr>
          <a:xfrm>
            <a:off x="4337100" y="1089900"/>
            <a:ext cx="4349700" cy="4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19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83" name="Google Shape;18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9443" y="684200"/>
            <a:ext cx="8525120" cy="517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9"/>
          <p:cNvSpPr txBox="1"/>
          <p:nvPr/>
        </p:nvSpPr>
        <p:spPr>
          <a:xfrm>
            <a:off x="3998925" y="5881150"/>
            <a:ext cx="48357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Background image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University of Waikato Te Whare Wananga o Waikato and Waikato Regional Council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191" name="Google Shape;191;p2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What gear do you need?</a:t>
            </a:r>
            <a:endParaRPr b="1"/>
          </a:p>
        </p:txBody>
      </p:sp>
      <p:sp>
        <p:nvSpPr>
          <p:cNvPr id="192" name="Google Shape;192;p20"/>
          <p:cNvSpPr txBox="1"/>
          <p:nvPr/>
        </p:nvSpPr>
        <p:spPr>
          <a:xfrm>
            <a:off x="6027500" y="5877800"/>
            <a:ext cx="16020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</a:t>
            </a:r>
            <a:r>
              <a:rPr lang="en-AU" sz="1000">
                <a:latin typeface="Calibri"/>
                <a:ea typeface="Calibri"/>
                <a:cs typeface="Calibri"/>
                <a:sym typeface="Calibri"/>
              </a:rPr>
              <a:t>Alex Daniel 2020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6025" y="1023675"/>
            <a:ext cx="6414179" cy="481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1"/>
          <p:cNvSpPr/>
          <p:nvPr/>
        </p:nvSpPr>
        <p:spPr>
          <a:xfrm>
            <a:off x="4337100" y="1089900"/>
            <a:ext cx="4349700" cy="4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1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201" name="Google Shape;201;p21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How do you use the gear?</a:t>
            </a:r>
            <a:endParaRPr b="1"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6025" y="1023675"/>
            <a:ext cx="6414179" cy="48106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500" y="1458425"/>
            <a:ext cx="2647024" cy="37385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Recording data</a:t>
            </a:r>
            <a:endParaRPr b="1"/>
          </a:p>
        </p:txBody>
      </p:sp>
      <p:pic>
        <p:nvPicPr>
          <p:cNvPr id="210" name="Google Shape;21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4237" y="1866025"/>
            <a:ext cx="2647025" cy="3718226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11" name="Google Shape;21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5925" y="2385725"/>
            <a:ext cx="2647025" cy="373515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3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Macroinvertebrates</a:t>
            </a:r>
            <a:endParaRPr b="1"/>
          </a:p>
        </p:txBody>
      </p:sp>
      <p:pic>
        <p:nvPicPr>
          <p:cNvPr id="218" name="Google Shape;21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2100" y="1024550"/>
            <a:ext cx="4812575" cy="56359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6"/>
          <p:cNvPicPr preferRelativeResize="0"/>
          <p:nvPr/>
        </p:nvPicPr>
        <p:blipFill rotWithShape="1">
          <a:blip r:embed="rId4">
            <a:alphaModFix/>
          </a:blip>
          <a:srcRect b="7634" l="1498" r="1196" t="8912"/>
          <a:stretch/>
        </p:blipFill>
        <p:spPr>
          <a:xfrm>
            <a:off x="24725" y="1335259"/>
            <a:ext cx="9144005" cy="131351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6"/>
          <p:cNvSpPr txBox="1"/>
          <p:nvPr/>
        </p:nvSpPr>
        <p:spPr>
          <a:xfrm>
            <a:off x="839100" y="181325"/>
            <a:ext cx="7465800" cy="10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Pokapū Akoranga Pūtaiao</a:t>
            </a:r>
            <a:r>
              <a:rPr b="1" i="0" lang="en-AU" sz="3200" u="none" cap="none" strike="noStrike">
                <a:solidFill>
                  <a:srgbClr val="31859C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i="0" sz="32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AU" sz="30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The Science Learning Hub </a:t>
            </a:r>
            <a:endParaRPr b="0" i="0" sz="3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6"/>
          <p:cNvSpPr txBox="1"/>
          <p:nvPr/>
        </p:nvSpPr>
        <p:spPr>
          <a:xfrm>
            <a:off x="375725" y="2783900"/>
            <a:ext cx="8442000" cy="264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9250" lvl="0" marL="349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 trustworthy online resource – produced by educators and scientists for New Zealand teachers and students. 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Based on world-class New Zealand science research.</a:t>
            </a:r>
            <a:endParaRPr b="0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9250" lvl="0" marL="34925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6FB7D7"/>
              </a:buClr>
              <a:buSzPts val="2640"/>
              <a:buFont typeface="Noto Sans Symbols"/>
              <a:buChar char="●"/>
            </a:pPr>
            <a:r>
              <a:rPr b="0" i="0" lang="en-AU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Supported by learning activities, information about the key science ideas and concepts, multimedia tools and other resources.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62975" y="5429300"/>
            <a:ext cx="6285020" cy="1018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85725">
              <a:srgbClr val="000000">
                <a:alpha val="46666"/>
              </a:srgbClr>
            </a:outerShdw>
          </a:effectLst>
        </p:spPr>
      </p:pic>
      <p:sp>
        <p:nvSpPr>
          <p:cNvPr id="56" name="Google Shape;56;p6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. </a:t>
            </a: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b="0" i="0" lang="en-AU" sz="9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b="0" i="0" lang="en-AU" sz="900" u="sng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b="0" i="0" lang="en-AU" sz="900" u="none" cap="none" strike="noStrike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b="0" i="0" sz="900" u="none" cap="none" strike="noStrike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4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Macroinvertebrates</a:t>
            </a:r>
            <a:endParaRPr b="1"/>
          </a:p>
        </p:txBody>
      </p:sp>
      <p:pic>
        <p:nvPicPr>
          <p:cNvPr id="225" name="Google Shape;2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3213" y="959125"/>
            <a:ext cx="4017574" cy="567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5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Enviroschools</a:t>
            </a:r>
            <a:endParaRPr b="1"/>
          </a:p>
        </p:txBody>
      </p:sp>
      <p:pic>
        <p:nvPicPr>
          <p:cNvPr id="232" name="Google Shape;23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5113" y="1143000"/>
            <a:ext cx="6693774" cy="5410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6"/>
          <p:cNvSpPr txBox="1"/>
          <p:nvPr/>
        </p:nvSpPr>
        <p:spPr>
          <a:xfrm>
            <a:off x="2747650" y="1282375"/>
            <a:ext cx="5585400" cy="29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Email us </a:t>
            </a: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enquiries@sciencelearn.org.nz</a:t>
            </a:r>
            <a:r>
              <a:rPr b="0" i="0" lang="en-AU" sz="1800" u="none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https://twitter.com/NZScienceLearn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400" u="sng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www.facebook.com/nzsciencelearn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rgbClr val="674EA7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14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https://nz.pinterest.com/nzsciencelearn</a:t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674EA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400"/>
              <a:buFont typeface="Calibri"/>
              <a:buNone/>
            </a:pPr>
            <a:r>
              <a:rPr b="0" i="0" lang="en-AU" sz="1800" u="sng" cap="none" strike="noStrike">
                <a:solidFill>
                  <a:schemeClr val="hlink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  <a:hlinkClick r:id="rId8"/>
              </a:rPr>
              <a:t>www.instagram.com/sciencelearninghubnz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26"/>
          <p:cNvSpPr txBox="1"/>
          <p:nvPr/>
        </p:nvSpPr>
        <p:spPr>
          <a:xfrm>
            <a:off x="392550" y="4157513"/>
            <a:ext cx="8595000" cy="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"/>
              <a:buFont typeface="Arial"/>
              <a:buNone/>
            </a:pPr>
            <a:r>
              <a:rPr b="0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Join us in our </a:t>
            </a:r>
            <a:r>
              <a:rPr b="1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discussion chan</a:t>
            </a:r>
            <a:r>
              <a:rPr b="1" i="0" lang="en-AU" sz="2400" u="none" cap="none" strike="noStrike">
                <a:solidFill>
                  <a:srgbClr val="2C7C9F"/>
                </a:solidFill>
                <a:latin typeface="Arial"/>
                <a:ea typeface="Arial"/>
                <a:cs typeface="Arial"/>
                <a:sym typeface="Arial"/>
              </a:rPr>
              <a:t>nel</a:t>
            </a:r>
            <a:r>
              <a:rPr b="1" i="0" lang="en-AU" sz="2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-AU" sz="2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Slack</a:t>
            </a:r>
            <a:r>
              <a:rPr b="0" i="0" lang="en-AU" sz="2400" u="none" cap="none" strike="noStrik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50"/>
              <a:buFont typeface="Arial"/>
              <a:buNone/>
            </a:pP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(Any problems accessing Slack, please contact us via our enquiries email, </a:t>
            </a:r>
            <a:r>
              <a:rPr b="0" i="0" lang="en-AU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enquiries@sciencelearn.org.nz</a:t>
            </a:r>
            <a:r>
              <a:rPr b="0" i="0" lang="en-AU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26"/>
          <p:cNvPicPr preferRelativeResize="0"/>
          <p:nvPr/>
        </p:nvPicPr>
        <p:blipFill rotWithShape="1">
          <a:blip r:embed="rId11">
            <a:alphaModFix/>
          </a:blip>
          <a:srcRect b="7634" l="1498" r="1196" t="8912"/>
          <a:stretch/>
        </p:blipFill>
        <p:spPr>
          <a:xfrm>
            <a:off x="0" y="5204784"/>
            <a:ext cx="9144005" cy="131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71850" y="3451691"/>
            <a:ext cx="807469" cy="28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2076750" y="1246233"/>
            <a:ext cx="397675" cy="39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14">
            <a:alphaModFix/>
          </a:blip>
          <a:srcRect b="0" l="20571" r="0" t="15254"/>
          <a:stretch/>
        </p:blipFill>
        <p:spPr>
          <a:xfrm>
            <a:off x="2076750" y="1810275"/>
            <a:ext cx="397675" cy="403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2076748" y="2380350"/>
            <a:ext cx="347325" cy="33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6"/>
          <p:cNvPicPr preferRelativeResize="0"/>
          <p:nvPr/>
        </p:nvPicPr>
        <p:blipFill rotWithShape="1">
          <a:blip r:embed="rId16">
            <a:alphaModFix/>
          </a:blip>
          <a:srcRect b="0" l="11777" r="0" t="9673"/>
          <a:stretch/>
        </p:blipFill>
        <p:spPr>
          <a:xfrm>
            <a:off x="2076751" y="2861000"/>
            <a:ext cx="397675" cy="39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6"/>
          <p:cNvSpPr txBox="1"/>
          <p:nvPr>
            <p:ph type="title"/>
          </p:nvPr>
        </p:nvSpPr>
        <p:spPr>
          <a:xfrm>
            <a:off x="457250" y="2643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Keep in touch</a:t>
            </a:r>
            <a:endParaRPr b="1" sz="3200"/>
          </a:p>
        </p:txBody>
      </p:sp>
      <p:sp>
        <p:nvSpPr>
          <p:cNvPr id="246" name="Google Shape;246;p26"/>
          <p:cNvSpPr txBox="1"/>
          <p:nvPr/>
        </p:nvSpPr>
        <p:spPr>
          <a:xfrm>
            <a:off x="-10625" y="6482350"/>
            <a:ext cx="9144000" cy="3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chemeClr val="dk1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19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7"/>
          <p:cNvSpPr txBox="1"/>
          <p:nvPr>
            <p:ph idx="1" type="body"/>
          </p:nvPr>
        </p:nvSpPr>
        <p:spPr>
          <a:xfrm>
            <a:off x="4223700" y="1312550"/>
            <a:ext cx="4105800" cy="17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rPr lang="en-AU" sz="2400"/>
              <a:t>Environmental Educator – Enviroschools Facilitator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rPr lang="en-AU" sz="2400"/>
              <a:t>Waikato Regional Council</a:t>
            </a:r>
            <a:endParaRPr sz="2400"/>
          </a:p>
          <a:p>
            <a:pPr indent="0" lvl="0" marL="0" rtl="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SzPts val="2420"/>
              <a:buNone/>
            </a:pPr>
            <a:r>
              <a:t/>
            </a:r>
            <a:endParaRPr/>
          </a:p>
        </p:txBody>
      </p:sp>
      <p:sp>
        <p:nvSpPr>
          <p:cNvPr id="63" name="Google Shape;63;p7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/>
              <a:t>Alex Daniel</a:t>
            </a:r>
            <a:endParaRPr b="1"/>
          </a:p>
        </p:txBody>
      </p:sp>
      <p:pic>
        <p:nvPicPr>
          <p:cNvPr descr="https://lh6.googleusercontent.com/2Jp6zegj1WEDAsq_hBppdTUu6asfhu74logvMt8yOmLnDsUhc-2QftMJtvhm-GbG5HP9vs-gkunkEqFaZiXOnaYH_cpPcqk2aS5ZDkNiU0e9IhymUP-i5pk0xHKgq_X7O5-i8ICQdpE" id="64" name="Google Shape;6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5802" y="1806786"/>
            <a:ext cx="3157550" cy="2105033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7"/>
          <p:cNvSpPr txBox="1"/>
          <p:nvPr/>
        </p:nvSpPr>
        <p:spPr>
          <a:xfrm>
            <a:off x="4223700" y="3163575"/>
            <a:ext cx="3663000" cy="16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7493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Currently working with schools in</a:t>
            </a:r>
            <a:endParaRPr sz="1800"/>
          </a:p>
          <a:p>
            <a:pPr indent="-311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Taupo</a:t>
            </a:r>
            <a:endParaRPr sz="1800"/>
          </a:p>
          <a:p>
            <a:pPr indent="-311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Waipa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111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0" i="0" lang="en-AU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Hamilton City</a:t>
            </a:r>
            <a:endParaRPr sz="18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7"/>
          <p:cNvSpPr txBox="1"/>
          <p:nvPr/>
        </p:nvSpPr>
        <p:spPr>
          <a:xfrm>
            <a:off x="457200" y="4575600"/>
            <a:ext cx="8558100" cy="188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AU" sz="1900"/>
              <a:t>“</a:t>
            </a:r>
            <a:r>
              <a:rPr b="1" i="0" lang="en-AU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When tamariki/students connect with their place and its people, and then plan, design and take action, they are creating change.</a:t>
            </a:r>
            <a:endParaRPr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AU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Caring for our place and the whole planet becomes a living curriculum where skills and competencies are gained through experience and mahi within meaningful community settings.” </a:t>
            </a:r>
            <a:endParaRPr b="1" sz="19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AU" sz="19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Creating Change, Enviroschools.</a:t>
            </a:r>
            <a:endParaRPr sz="19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8"/>
          <p:cNvSpPr txBox="1"/>
          <p:nvPr>
            <p:ph type="title"/>
          </p:nvPr>
        </p:nvSpPr>
        <p:spPr>
          <a:xfrm>
            <a:off x="380475" y="139200"/>
            <a:ext cx="3993300" cy="551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AU"/>
              <a:t>Index</a:t>
            </a:r>
            <a:endParaRPr/>
          </a:p>
        </p:txBody>
      </p:sp>
      <p:graphicFrame>
        <p:nvGraphicFramePr>
          <p:cNvPr id="73" name="Google Shape;73;p8"/>
          <p:cNvGraphicFramePr/>
          <p:nvPr/>
        </p:nvGraphicFramePr>
        <p:xfrm>
          <a:off x="290300" y="69059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{C976020F-F786-4038-88D6-A94B0B5725E8}</a:tableStyleId>
              </a:tblPr>
              <a:tblGrid>
                <a:gridCol w="6150100"/>
                <a:gridCol w="1354625"/>
                <a:gridCol w="1184700"/>
              </a:tblGrid>
              <a:tr h="5026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Topic</a:t>
                      </a:r>
                      <a:endParaRPr b="1" sz="1500"/>
                    </a:p>
                  </a:txBody>
                  <a:tcPr marT="72000" marB="72000" marR="0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Slideshow </a:t>
                      </a:r>
                      <a:endParaRPr b="1" sz="1500"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number(s )</a:t>
                      </a:r>
                      <a:endParaRPr b="1" sz="1500"/>
                    </a:p>
                  </a:txBody>
                  <a:tcPr marT="72000" marB="72000" marR="91425" marL="270000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AU" sz="1500"/>
                        <a:t>Video timecode</a:t>
                      </a:r>
                      <a:endParaRPr b="1" sz="1500"/>
                    </a:p>
                  </a:txBody>
                  <a:tcPr marT="72000" marB="72000" marR="91425" marL="285750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Introducing the Science Learning Hub and presenters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–3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00:00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Index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4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1:40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Purpose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5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2:01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Rivers and Us background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6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2:39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Getting started, curriculum links and the Inquiry and action learning process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7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–9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5:38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Participant questions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10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–11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11:43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Planning – where to go and what to do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12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–15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14:26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What gear do you need and how do you use it?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16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–18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31:27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Macroinvertebrates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19</a:t>
                      </a:r>
                      <a:r>
                        <a:rPr lang="en-AU">
                          <a:solidFill>
                            <a:schemeClr val="dk1"/>
                          </a:solidFill>
                        </a:rPr>
                        <a:t>–20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34:04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Other useful links and support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21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40:54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02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AU">
                          <a:solidFill>
                            <a:schemeClr val="dk1"/>
                          </a:solidFill>
                        </a:rPr>
                        <a:t>SLH links, keep in touch and thanks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22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AU"/>
                        <a:t>41:19</a:t>
                      </a:r>
                      <a:endParaRPr/>
                    </a:p>
                  </a:txBody>
                  <a:tcPr marT="72000" marB="72000" marR="91425" marL="91425">
                    <a:lnL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4" name="Google Shape;74;p8"/>
          <p:cNvSpPr txBox="1"/>
          <p:nvPr/>
        </p:nvSpPr>
        <p:spPr>
          <a:xfrm>
            <a:off x="199325" y="6431108"/>
            <a:ext cx="86289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Science Learning Hub – Pokapū Akoranga Pūtaiao. All Rights Reserved</a:t>
            </a:r>
            <a:endParaRPr sz="900">
              <a:solidFill>
                <a:srgbClr val="4D4D4D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Calibri"/>
              <a:buNone/>
            </a:pP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>
                <a:solidFill>
                  <a:srgbClr val="1155CC"/>
                </a:solidFill>
                <a:latin typeface="Verdana"/>
                <a:ea typeface="Verdana"/>
                <a:cs typeface="Verdana"/>
                <a:sym typeface="Verdana"/>
              </a:rPr>
              <a:t>enquiries@sciencelearn.org.nz</a:t>
            </a:r>
            <a:r>
              <a:rPr lang="en-AU" sz="900">
                <a:solidFill>
                  <a:srgbClr val="4D4D4D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sz="10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"/>
          <p:cNvSpPr/>
          <p:nvPr/>
        </p:nvSpPr>
        <p:spPr>
          <a:xfrm>
            <a:off x="303125" y="1143000"/>
            <a:ext cx="8601000" cy="48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AU" sz="2400">
                <a:solidFill>
                  <a:srgbClr val="2C7C9F"/>
                </a:solidFill>
              </a:rPr>
              <a:t>Get you excited and engaged about this wonderful thing called experiential learning!</a:t>
            </a:r>
            <a:endParaRPr b="1" sz="2400">
              <a:solidFill>
                <a:srgbClr val="2C7C9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5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300">
                <a:solidFill>
                  <a:srgbClr val="666666"/>
                </a:solidFill>
              </a:rPr>
              <a:t>Guide you on how to use a variety of water quality </a:t>
            </a:r>
            <a:r>
              <a:rPr lang="en-AU" sz="2300">
                <a:solidFill>
                  <a:srgbClr val="666666"/>
                </a:solidFill>
              </a:rPr>
              <a:t>indicators</a:t>
            </a:r>
            <a:r>
              <a:rPr lang="en-AU" sz="2300">
                <a:solidFill>
                  <a:srgbClr val="666666"/>
                </a:solidFill>
              </a:rPr>
              <a:t>.</a:t>
            </a:r>
            <a:endParaRPr sz="2300">
              <a:solidFill>
                <a:srgbClr val="666666"/>
              </a:solidFill>
            </a:endParaRPr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300">
                <a:solidFill>
                  <a:srgbClr val="666666"/>
                </a:solidFill>
              </a:rPr>
              <a:t>Share resources such as recording sheets and videos.</a:t>
            </a:r>
            <a:endParaRPr sz="2300">
              <a:solidFill>
                <a:srgbClr val="666666"/>
              </a:solidFill>
            </a:endParaRPr>
          </a:p>
          <a:p>
            <a:pPr indent="-374650" lvl="0" marL="457200" rtl="0" algn="l">
              <a:spcBef>
                <a:spcPts val="1000"/>
              </a:spcBef>
              <a:spcAft>
                <a:spcPts val="0"/>
              </a:spcAft>
              <a:buClr>
                <a:srgbClr val="666666"/>
              </a:buClr>
              <a:buSzPts val="2300"/>
              <a:buChar char="●"/>
            </a:pPr>
            <a:r>
              <a:rPr lang="en-AU" sz="2300">
                <a:solidFill>
                  <a:srgbClr val="666666"/>
                </a:solidFill>
              </a:rPr>
              <a:t>Make links to the New Zealand curriculum and teaching strategies.</a:t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9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82" name="Google Shape;82;p9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Purpose</a:t>
            </a:r>
            <a:endParaRPr b="1" i="0" u="none" cap="none" strike="noStrike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0"/>
          <p:cNvSpPr/>
          <p:nvPr/>
        </p:nvSpPr>
        <p:spPr>
          <a:xfrm>
            <a:off x="686125" y="1693925"/>
            <a:ext cx="82179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Images 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Waikato Regional Council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4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sp>
        <p:nvSpPr>
          <p:cNvPr id="90" name="Google Shape;90;p10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/>
              <a:t>Rivers and Us </a:t>
            </a:r>
            <a:endParaRPr b="1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lang="en-AU" sz="2400"/>
              <a:t>Background</a:t>
            </a:r>
            <a:endParaRPr sz="2400"/>
          </a:p>
        </p:txBody>
      </p:sp>
      <p:pic>
        <p:nvPicPr>
          <p:cNvPr id="91" name="Google Shape;9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98676" y="1693926"/>
            <a:ext cx="2901275" cy="34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000" y="2119226"/>
            <a:ext cx="4551700" cy="24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4800" y="0"/>
            <a:ext cx="55282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1"/>
          <p:cNvSpPr txBox="1"/>
          <p:nvPr/>
        </p:nvSpPr>
        <p:spPr>
          <a:xfrm rot="-5400000">
            <a:off x="6113075" y="2191475"/>
            <a:ext cx="3309900" cy="23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</a:t>
            </a:r>
            <a:r>
              <a:rPr lang="en-AU" sz="1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University of Waikato Te Whare Wananga o Waikato and Waikato Regional Council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2"/>
          <p:cNvSpPr txBox="1"/>
          <p:nvPr/>
        </p:nvSpPr>
        <p:spPr>
          <a:xfrm>
            <a:off x="457200" y="800100"/>
            <a:ext cx="8134500" cy="9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AU" sz="2400">
                <a:solidFill>
                  <a:srgbClr val="666666"/>
                </a:solidFill>
              </a:rPr>
              <a:t>The resources featured in Rivers and Us explore Planet Earth and Beyond and Living World concepts:</a:t>
            </a:r>
            <a:endParaRPr sz="1650">
              <a:solidFill>
                <a:srgbClr val="666666"/>
              </a:solidFill>
            </a:endParaRPr>
          </a:p>
        </p:txBody>
      </p:sp>
      <p:sp>
        <p:nvSpPr>
          <p:cNvPr id="106" name="Google Shape;106;p12"/>
          <p:cNvSpPr txBox="1"/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Calibri"/>
              <a:buNone/>
            </a:pPr>
            <a:r>
              <a:rPr b="1" lang="en-AU" sz="3200"/>
              <a:t>Curriculum links</a:t>
            </a:r>
            <a:endParaRPr b="1" sz="3200"/>
          </a:p>
        </p:txBody>
      </p:sp>
      <p:sp>
        <p:nvSpPr>
          <p:cNvPr id="107" name="Google Shape;107;p12"/>
          <p:cNvSpPr/>
          <p:nvPr/>
        </p:nvSpPr>
        <p:spPr>
          <a:xfrm>
            <a:off x="304800" y="2324100"/>
            <a:ext cx="4591200" cy="83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The Earth has a limited amount of freshwater and it is continuously recycled.</a:t>
            </a:r>
            <a:endParaRPr sz="1800"/>
          </a:p>
        </p:txBody>
      </p:sp>
      <p:sp>
        <p:nvSpPr>
          <p:cNvPr id="108" name="Google Shape;108;p12"/>
          <p:cNvSpPr/>
          <p:nvPr/>
        </p:nvSpPr>
        <p:spPr>
          <a:xfrm>
            <a:off x="4991100" y="2324100"/>
            <a:ext cx="3800400" cy="17526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Water goes through physical changes as it moves through the water cycle. The changes are powered by heat from the Sun.</a:t>
            </a:r>
            <a:endParaRPr sz="1800"/>
          </a:p>
        </p:txBody>
      </p:sp>
      <p:sp>
        <p:nvSpPr>
          <p:cNvPr id="109" name="Google Shape;109;p12"/>
          <p:cNvSpPr/>
          <p:nvPr/>
        </p:nvSpPr>
        <p:spPr>
          <a:xfrm>
            <a:off x="2162250" y="1771500"/>
            <a:ext cx="4819500" cy="4761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River catchments are part of the water cycle.</a:t>
            </a:r>
            <a:endParaRPr sz="1800"/>
          </a:p>
        </p:txBody>
      </p:sp>
      <p:sp>
        <p:nvSpPr>
          <p:cNvPr id="110" name="Google Shape;110;p12"/>
          <p:cNvSpPr/>
          <p:nvPr/>
        </p:nvSpPr>
        <p:spPr>
          <a:xfrm>
            <a:off x="304800" y="3232350"/>
            <a:ext cx="4591200" cy="8382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Earth’s resources and </a:t>
            </a:r>
            <a:r>
              <a:rPr lang="en-AU" sz="1800">
                <a:solidFill>
                  <a:schemeClr val="dk1"/>
                </a:solidFill>
              </a:rPr>
              <a:t>natural features </a:t>
            </a:r>
            <a:r>
              <a:rPr lang="en-AU" sz="1800"/>
              <a:t>are affected by human actions.</a:t>
            </a:r>
            <a:endParaRPr sz="1800"/>
          </a:p>
        </p:txBody>
      </p:sp>
      <p:sp>
        <p:nvSpPr>
          <p:cNvPr id="111" name="Google Shape;111;p12"/>
          <p:cNvSpPr/>
          <p:nvPr/>
        </p:nvSpPr>
        <p:spPr>
          <a:xfrm>
            <a:off x="304800" y="4210200"/>
            <a:ext cx="3333900" cy="971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Living things are suited to their particular environment.</a:t>
            </a:r>
            <a:endParaRPr sz="1800"/>
          </a:p>
        </p:txBody>
      </p:sp>
      <p:sp>
        <p:nvSpPr>
          <p:cNvPr id="112" name="Google Shape;112;p12"/>
          <p:cNvSpPr/>
          <p:nvPr/>
        </p:nvSpPr>
        <p:spPr>
          <a:xfrm>
            <a:off x="3867300" y="4210200"/>
            <a:ext cx="4991100" cy="9714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Living things depend on each other and on the environment in which they live.</a:t>
            </a:r>
            <a:endParaRPr sz="1800"/>
          </a:p>
        </p:txBody>
      </p:sp>
      <p:sp>
        <p:nvSpPr>
          <p:cNvPr id="113" name="Google Shape;113;p12"/>
          <p:cNvSpPr/>
          <p:nvPr/>
        </p:nvSpPr>
        <p:spPr>
          <a:xfrm>
            <a:off x="304800" y="5321250"/>
            <a:ext cx="3985200" cy="1395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Changes in any part of an environment affect the relationships between the plants and animals that live there.</a:t>
            </a:r>
            <a:endParaRPr sz="1800"/>
          </a:p>
        </p:txBody>
      </p:sp>
      <p:sp>
        <p:nvSpPr>
          <p:cNvPr id="114" name="Google Shape;114;p12"/>
          <p:cNvSpPr/>
          <p:nvPr/>
        </p:nvSpPr>
        <p:spPr>
          <a:xfrm>
            <a:off x="4476875" y="5294250"/>
            <a:ext cx="4381500" cy="14223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AU" sz="1800"/>
              <a:t>Changes in any part of an environment can hinder or improve the chances of some species surviving.</a:t>
            </a:r>
            <a:endParaRPr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3"/>
          <p:cNvSpPr/>
          <p:nvPr/>
        </p:nvSpPr>
        <p:spPr>
          <a:xfrm>
            <a:off x="4337100" y="1089900"/>
            <a:ext cx="4349700" cy="49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accen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2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b="0" i="0" sz="2000" u="none" cap="none" strike="noStrike">
              <a:solidFill>
                <a:srgbClr val="43434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13"/>
          <p:cNvSpPr txBox="1"/>
          <p:nvPr/>
        </p:nvSpPr>
        <p:spPr>
          <a:xfrm>
            <a:off x="23825" y="6505650"/>
            <a:ext cx="9078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© Copyright. The University of Waikato Te Whare Wananga o Waikato l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Science Learning Hub – Pokapū Akoranga Pūtaiao</a:t>
            </a: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. All Rights Reserved </a:t>
            </a:r>
            <a:endParaRPr sz="9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0"/>
              <a:buFont typeface="Verdana"/>
              <a:buNone/>
            </a:pPr>
            <a:r>
              <a:rPr lang="en-AU" sz="9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All images are copyrighted. For further information, please refer to </a:t>
            </a:r>
            <a:r>
              <a:rPr lang="en-AU" sz="900" u="sng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enquiries@sciencelearn.org.nz</a:t>
            </a:r>
            <a:r>
              <a:rPr lang="en-AU" sz="900">
                <a:solidFill>
                  <a:srgbClr val="0000F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900">
              <a:solidFill>
                <a:srgbClr val="0000FF"/>
              </a:solidFill>
              <a:uFill>
                <a:noFill/>
              </a:uFill>
              <a:latin typeface="Verdana"/>
              <a:ea typeface="Verdana"/>
              <a:cs typeface="Verdana"/>
              <a:sym typeface="Verdana"/>
              <a:hlinkClick r:id="rId5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</p:txBody>
      </p:sp>
      <p:pic>
        <p:nvPicPr>
          <p:cNvPr id="122" name="Google Shape;12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61493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0_Breeze">
  <a:themeElements>
    <a:clrScheme name="Breeze">
      <a:dk1>
        <a:srgbClr val="000000"/>
      </a:dk1>
      <a:lt1>
        <a:srgbClr val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