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9144000"/>
  <p:notesSz cx="6858000" cy="9144000"/>
  <p:embeddedFontLst>
    <p:embeddedFont>
      <p:font typeface="Source Sans Pr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A2BF96-EC15-474B-8026-2CC5AE620006}">
  <a:tblStyle styleId="{15A2BF96-EC15-474B-8026-2CC5AE62000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SourceSansPro-bold.fntdata"/><Relationship Id="rId25" Type="http://schemas.openxmlformats.org/officeDocument/2006/relationships/font" Target="fonts/SourceSansPro-regular.fntdata"/><Relationship Id="rId28" Type="http://schemas.openxmlformats.org/officeDocument/2006/relationships/font" Target="fonts/SourceSansPro-boldItalic.fntdata"/><Relationship Id="rId27" Type="http://schemas.openxmlformats.org/officeDocument/2006/relationships/font" Target="fonts/SourceSansPr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1774-midden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2020-ruru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2020-ruru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479-koura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1874-lichen-on-forest-tree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2452-kete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544-understanding-kaitiakitanga" TargetMode="External"/><Relationship Id="rId3" Type="http://schemas.openxmlformats.org/officeDocument/2006/relationships/hyperlink" Target="https://researchcommons.waikato.ac.nz/bitstream/handle/10289/11216/Kaitiakitanga%20-%20FINAL.pdf?sequence=11" TargetMode="External"/><Relationship Id="rId4" Type="http://schemas.openxmlformats.org/officeDocument/2006/relationships/hyperlink" Target="https://enviroschools.org.nz/creating-change/stories/taonga-o-kaitiakitanga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3308-harakeke-for-stream-restoration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3655-the-extinct-hui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d08df2f204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43902c923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43902c923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08" name="Google Shape;108;gf43902c923_0_3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43902c923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43902c923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https://www.sciencelearn.org.nz/images/1774-midden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17" name="Google Shape;117;gf43902c923_0_4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43902c923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43902c923_0_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https://www.sciencelearn.org.nz/videos/2020-ruru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26" name="Google Shape;126;gf43902c923_0_5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43902c923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43902c923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https://www.sciencelearn.org.nz/videos/2020-ruru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35" name="Google Shape;135;gf43902c923_0_6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43902c923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43902c923_0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https://www.sciencelearn.org.nz/images/4479-koura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44" name="Google Shape;144;gf43902c923_0_7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43902c923_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43902c923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https://www.sciencelearn.org.nz/images/1874-lichen-on-forest-trees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53" name="Google Shape;153;gf43902c923_0_8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f43902c923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f43902c923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https://www.sciencelearn.org.nz/images/2452-kete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62" name="Google Shape;162;gf43902c923_0_9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7597eceaf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7597eceaf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000" u="sng">
                <a:solidFill>
                  <a:schemeClr val="hlink"/>
                </a:solidFill>
                <a:hlinkClick r:id="rId2"/>
              </a:rPr>
              <a:t>https://www.sciencelearn.org.nz/resources/2544-understanding-kaitiakitanga</a:t>
            </a:r>
            <a:endParaRPr sz="10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000" u="sng">
                <a:solidFill>
                  <a:schemeClr val="hlink"/>
                </a:solidFill>
                <a:hlinkClick r:id="rId3"/>
              </a:rPr>
              <a:t>https://researchcommons.waikato.ac.nz/bitstream/handle/10289/11216/Kaitiakitanga%20-%20FINAL.pdf?sequence=11</a:t>
            </a:r>
            <a:r>
              <a:rPr lang="en-AU" sz="1000"/>
              <a:t> </a:t>
            </a:r>
            <a:endParaRPr sz="10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000" u="sng">
                <a:solidFill>
                  <a:schemeClr val="hlink"/>
                </a:solidFill>
                <a:hlinkClick r:id="rId4"/>
              </a:rPr>
              <a:t>https://enviroschools.org.nz/creating-change/stories/taonga-o-kaitiakitanga/</a:t>
            </a:r>
            <a:r>
              <a:rPr lang="en-AU" sz="1000"/>
              <a:t> </a:t>
            </a:r>
            <a:endParaRPr sz="1000"/>
          </a:p>
        </p:txBody>
      </p:sp>
      <p:sp>
        <p:nvSpPr>
          <p:cNvPr id="171" name="Google Shape;171;g127597eceaf_0_5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latin typeface="Arial"/>
                <a:ea typeface="Arial"/>
                <a:cs typeface="Arial"/>
                <a:sym typeface="Arial"/>
              </a:rPr>
              <a:t>Feedback/</a:t>
            </a:r>
            <a:r>
              <a:rPr lang="en-AU" sz="1800">
                <a:latin typeface="Arial"/>
                <a:ea typeface="Arial"/>
                <a:cs typeface="Arial"/>
                <a:sym typeface="Arial"/>
              </a:rPr>
              <a:t>more of this?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Certificates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Science Learning Hub is funded by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New Zealand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MBIE M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inistry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Business,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Employment – under the Curious Minds fund.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f43902c92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f43902c92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f43902c923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d08df2f20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d08df2f20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https://www.sciencelearn.org.nz/images/3308-harakeke-for-stream-restoration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52" name="Google Shape;52;gd08df2f204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597eceaf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7597eceaf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2" name="Google Shape;62;g127597eceaf_0_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7597eceaf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7597eceaf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72" name="Google Shape;72;g127597eceaf_0_3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b04ef296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2b04ef296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80" name="Google Shape;80;g12b04ef2962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7597eceaf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7597eceaf_0_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9" name="Google Shape;89;g127597eceaf_0_4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43902c923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43902c923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https://www.sciencelearn.org.nz/images/3655-the-extinct-huia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98" name="Google Shape;98;gf43902c923_0_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e-tangata.co.nz/reo/taking-care-of-our-kupu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commons.wikimedia.org/wiki/File:Todiramphus_sanctus_-New_Zealand-8.jpg" TargetMode="External"/><Relationship Id="rId6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www.doc.govt.nz/footer-links/copyright/" TargetMode="External"/><Relationship Id="rId6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www.flickr.com/photos/tgerus/40177759325/in/photolist-dS3fNi-dZGZva-24dnw5n-t4HNf-dp47R7-pmTNMY-28YWSPB-Ds9DAp-ddPPit-poDsbZ-2acWyCv-as3B5Q-94Fre5-dp45Eo-7nMfoS-k86Zei-ds2if2-28YWZHg-4nZsNs-AKDNdL-2akbDr4-CqUHC1-LB8dmp-wGFcCe-bfUpRP-LWpkbN-r2WMN-yTDG1-cKAPDL-WPH65-8CNf8G-9RykNQ-eH7nxq-CSDav-qE62Cr-k88EYY-ruoeTp-PHfGZL-PJv8k6-PN5itj-PY9VZC-PQQgkv-PsfFbL-PdkCfV-P3FJpe-tfAi2W-y33kZo-tuRQi7" TargetMode="External"/><Relationship Id="rId6" Type="http://schemas.openxmlformats.org/officeDocument/2006/relationships/hyperlink" Target="https://creativecommons.org/licenses/by-nc-nd/2.0/" TargetMode="External"/><Relationship Id="rId7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9" Type="http://schemas.openxmlformats.org/officeDocument/2006/relationships/hyperlink" Target="https://instructionalseries.tki.org.nz/Instructional-Series/Connected/Connected-2020-Level-3-Kaitiakitanga" TargetMode="External"/><Relationship Id="rId5" Type="http://schemas.openxmlformats.org/officeDocument/2006/relationships/image" Target="../media/image24.png"/><Relationship Id="rId6" Type="http://schemas.openxmlformats.org/officeDocument/2006/relationships/hyperlink" Target="https://enviroschools.org.nz/creating-change/stories/taonga-o-kaitiakitanga/" TargetMode="External"/><Relationship Id="rId7" Type="http://schemas.openxmlformats.org/officeDocument/2006/relationships/hyperlink" Target="https://putatara.education.govt.nz/#/kaitiakitanga" TargetMode="External"/><Relationship Id="rId8" Type="http://schemas.openxmlformats.org/officeDocument/2006/relationships/hyperlink" Target="https://instructionalseries.tki.org.nz/Instructional-Series/Connected/Connected-2020-Level-3-Kaitiakitanga" TargetMode="Externa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15" Type="http://schemas.openxmlformats.org/officeDocument/2006/relationships/image" Target="../media/image21.png"/><Relationship Id="rId14" Type="http://schemas.openxmlformats.org/officeDocument/2006/relationships/image" Target="../media/image18.png"/><Relationship Id="rId16" Type="http://schemas.openxmlformats.org/officeDocument/2006/relationships/image" Target="../media/image22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4.jp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e-tangata.co.nz/reo/taking-care-of-our-kupu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natlib.govt.nz/records/23081750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457250" y="112075"/>
            <a:ext cx="82296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chemeClr val="accent1"/>
                </a:solidFill>
              </a:rPr>
              <a:t>Kaitiakitanga </a:t>
            </a:r>
            <a:endParaRPr b="1" sz="48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AU" sz="4800">
                <a:solidFill>
                  <a:schemeClr val="accent1"/>
                </a:solidFill>
              </a:rPr>
              <a:t>with Tame Malcolm</a:t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385475" y="594543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2 June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0" y="644305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" name="Google Shape;31;p3"/>
          <p:cNvPicPr preferRelativeResize="0"/>
          <p:nvPr/>
        </p:nvPicPr>
        <p:blipFill rotWithShape="1">
          <a:blip r:embed="rId5">
            <a:alphaModFix/>
          </a:blip>
          <a:srcRect b="17334" l="0" r="0" t="1437"/>
          <a:stretch/>
        </p:blipFill>
        <p:spPr>
          <a:xfrm>
            <a:off x="2078450" y="1478550"/>
            <a:ext cx="4832851" cy="42434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" name="Google Shape;32;p3"/>
          <p:cNvSpPr txBox="1"/>
          <p:nvPr/>
        </p:nvSpPr>
        <p:spPr>
          <a:xfrm>
            <a:off x="2078525" y="5637650"/>
            <a:ext cx="483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Screengrab from </a:t>
            </a:r>
            <a:r>
              <a:rPr lang="en-AU" sz="800" u="sng">
                <a:solidFill>
                  <a:schemeClr val="hlink"/>
                </a:solidFill>
                <a:hlinkClick r:id="rId6"/>
              </a:rPr>
              <a:t>https://e-tangata.co.nz/reo/taking-care-of-our-kupu/</a:t>
            </a:r>
            <a:r>
              <a:rPr lang="en-AU" sz="800"/>
              <a:t> and photograph </a:t>
            </a:r>
            <a:r>
              <a:rPr lang="en-AU" sz="800">
                <a:solidFill>
                  <a:schemeClr val="dk1"/>
                </a:solidFill>
              </a:rPr>
              <a:t>© </a:t>
            </a:r>
            <a:r>
              <a:rPr lang="en-AU" sz="800"/>
              <a:t>Tame Malcolm</a:t>
            </a:r>
            <a:endParaRPr sz="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11" name="Google Shape;111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12"/>
          <p:cNvSpPr txBox="1"/>
          <p:nvPr/>
        </p:nvSpPr>
        <p:spPr>
          <a:xfrm>
            <a:off x="5444100" y="5705550"/>
            <a:ext cx="2163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Private collection</a:t>
            </a:r>
            <a:endParaRPr sz="800"/>
          </a:p>
        </p:txBody>
      </p:sp>
      <p:pic>
        <p:nvPicPr>
          <p:cNvPr id="113" name="Google Shape;11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612" y="1152462"/>
            <a:ext cx="6070776" cy="45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20" name="Google Shape;120;p1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3"/>
          <p:cNvSpPr txBox="1"/>
          <p:nvPr/>
        </p:nvSpPr>
        <p:spPr>
          <a:xfrm>
            <a:off x="3588550" y="5435700"/>
            <a:ext cx="400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Rights: New Zealand Historic Places Trust</a:t>
            </a:r>
            <a:endParaRPr sz="800"/>
          </a:p>
        </p:txBody>
      </p:sp>
      <p:pic>
        <p:nvPicPr>
          <p:cNvPr id="122" name="Google Shape;12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9850" y="1177950"/>
            <a:ext cx="6044294" cy="42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4769600" y="5809325"/>
            <a:ext cx="2752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750">
                <a:solidFill>
                  <a:schemeClr val="dk1"/>
                </a:solidFill>
              </a:rPr>
              <a:t>Screengrab from video footage, Nick Bradsworth. </a:t>
            </a:r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8373" y="1048675"/>
            <a:ext cx="5909475" cy="47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3733125" y="5587563"/>
            <a:ext cx="40056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Rights: Dave Young, </a:t>
            </a:r>
            <a:r>
              <a:rPr lang="en-AU" sz="800" u="sng">
                <a:solidFill>
                  <a:schemeClr val="hlink"/>
                </a:solidFill>
                <a:hlinkClick r:id="rId5"/>
              </a:rPr>
              <a:t>CC BY 2.0</a:t>
            </a:r>
            <a:endParaRPr sz="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5375" y="1143000"/>
            <a:ext cx="6333362" cy="444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4150950" y="5394450"/>
            <a:ext cx="384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Rights: DOC, </a:t>
            </a:r>
            <a:r>
              <a:rPr lang="en-AU" sz="800" u="sng">
                <a:solidFill>
                  <a:schemeClr val="hlink"/>
                </a:solidFill>
                <a:hlinkClick r:id="rId5"/>
              </a:rPr>
              <a:t>CC BY 4.0</a:t>
            </a:r>
            <a:endParaRPr sz="800"/>
          </a:p>
        </p:txBody>
      </p:sp>
      <p:pic>
        <p:nvPicPr>
          <p:cNvPr id="149" name="Google Shape;14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2513" y="1254675"/>
            <a:ext cx="6839082" cy="413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Karakia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3903225" y="5506124"/>
            <a:ext cx="404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Rights: Tatiana Gerus/</a:t>
            </a:r>
            <a:r>
              <a:rPr lang="en-AU" u="sng">
                <a:solidFill>
                  <a:schemeClr val="hlink"/>
                </a:solidFill>
                <a:hlinkClick r:id="rId5"/>
              </a:rPr>
              <a:t>Tatters</a:t>
            </a:r>
            <a:r>
              <a:rPr lang="en-AU"/>
              <a:t>, </a:t>
            </a:r>
            <a:r>
              <a:rPr lang="en-AU" u="sng">
                <a:solidFill>
                  <a:schemeClr val="hlink"/>
                </a:solidFill>
                <a:hlinkClick r:id="rId6"/>
              </a:rPr>
              <a:t>CC BY-NC-ND 2.0</a:t>
            </a:r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3775" y="1015775"/>
            <a:ext cx="6756451" cy="449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Karakia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3903225" y="5430400"/>
            <a:ext cx="382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Image licensed through sxc.hu</a:t>
            </a:r>
            <a:endParaRPr sz="800"/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000" y="1323638"/>
            <a:ext cx="6316088" cy="421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Resources 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75" y="965100"/>
            <a:ext cx="4308172" cy="492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/>
          <p:nvPr/>
        </p:nvSpPr>
        <p:spPr>
          <a:xfrm>
            <a:off x="5217725" y="1498850"/>
            <a:ext cx="32781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6"/>
              </a:rPr>
              <a:t>Enviroschools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Research by Dr Kura Paul-Burke and Dr Lesley Rameka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 u="sng">
                <a:solidFill>
                  <a:schemeClr val="hlink"/>
                </a:solidFill>
                <a:hlinkClick r:id="rId7"/>
              </a:rPr>
              <a:t>Pūtātara</a:t>
            </a:r>
            <a:r>
              <a:rPr lang="en-AU" sz="2000"/>
              <a:t>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i="1" lang="en-AU" sz="2000" u="sng">
                <a:solidFill>
                  <a:schemeClr val="hlink"/>
                </a:solidFill>
                <a:hlinkClick r:id="rId8"/>
              </a:rPr>
              <a:t>Connected</a:t>
            </a:r>
            <a:r>
              <a:rPr lang="en-AU" sz="2000" u="sng">
                <a:solidFill>
                  <a:schemeClr val="hlink"/>
                </a:solidFill>
                <a:hlinkClick r:id="rId9"/>
              </a:rPr>
              <a:t> 2020 Level 3 – Kaitiakitanga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Others? Please share.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/>
              <a:t>(</a:t>
            </a:r>
            <a:r>
              <a:rPr lang="en-AU" u="sng">
                <a:solidFill>
                  <a:schemeClr val="hlink"/>
                </a:solidFill>
                <a:hlinkClick r:id="rId9"/>
              </a:rPr>
              <a:t>http://slh-talk.slack.com</a:t>
            </a:r>
            <a:r>
              <a:rPr lang="en-AU">
                <a:solidFill>
                  <a:schemeClr val="dk1"/>
                </a:solidFill>
              </a:rPr>
              <a:t>)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11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39" name="Google Shape;39;p4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380475" y="139200"/>
            <a:ext cx="3993300" cy="5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47" name="Google Shape;47;p5"/>
          <p:cNvGraphicFramePr/>
          <p:nvPr/>
        </p:nvGraphicFramePr>
        <p:xfrm>
          <a:off x="237150" y="7628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{15A2BF96-EC15-474B-8026-2CC5AE620006}</a:tableStyleId>
              </a:tblPr>
              <a:tblGrid>
                <a:gridCol w="5298525"/>
                <a:gridCol w="1657200"/>
                <a:gridCol w="1713975"/>
              </a:tblGrid>
              <a:tr h="49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Topic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Slideshow number(s )</a:t>
                      </a:r>
                      <a:endParaRPr b="1" sz="1600"/>
                    </a:p>
                  </a:txBody>
                  <a:tcPr marT="91425" marB="91425" marR="91425" marL="6858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Video timecode</a:t>
                      </a:r>
                      <a:endParaRPr b="1" sz="1600"/>
                    </a:p>
                  </a:txBody>
                  <a:tcPr marT="91425" marB="91425" marR="91425" marL="2857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Welcome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00:00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Introducing the Science Learning Hub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00:09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Index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00:26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Purpose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4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00:33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Tame and Te Tira Whakamātaki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5–6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01:02</a:t>
                      </a:r>
                      <a:endParaRPr sz="1600"/>
                    </a:p>
                  </a:txBody>
                  <a:tcPr marT="91425" marB="91425" marR="91425" marL="9142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Kaitiakitanga meaning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7 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03:15</a:t>
                      </a:r>
                      <a:endParaRPr sz="1600"/>
                    </a:p>
                  </a:txBody>
                  <a:tcPr marT="91425" marB="91425" marR="91425" marL="9142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Pūrakau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8–14 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19:19</a:t>
                      </a:r>
                      <a:endParaRPr sz="1600"/>
                    </a:p>
                  </a:txBody>
                  <a:tcPr marT="91425" marB="91425" marR="91425" marL="9142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Karakia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15–16 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31:30</a:t>
                      </a:r>
                      <a:endParaRPr sz="1600"/>
                    </a:p>
                  </a:txBody>
                  <a:tcPr marT="91425" marB="91425" marR="91425" marL="9142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Resources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AU" sz="1600"/>
                        <a:t>17 </a:t>
                      </a:r>
                      <a:endParaRPr sz="1600"/>
                    </a:p>
                  </a:txBody>
                  <a:tcPr marT="0" marB="0" marR="68575" marL="6857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42:05</a:t>
                      </a:r>
                      <a:endParaRPr sz="1600"/>
                    </a:p>
                  </a:txBody>
                  <a:tcPr marT="91425" marB="91425" marR="91425" marL="91425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18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43:12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8" name="Google Shape;48;p5"/>
          <p:cNvSpPr txBox="1"/>
          <p:nvPr/>
        </p:nvSpPr>
        <p:spPr>
          <a:xfrm>
            <a:off x="193425" y="6431108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Purpose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4720075" y="1511500"/>
            <a:ext cx="4211100" cy="44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 </a:t>
            </a:r>
            <a:r>
              <a:rPr lang="en-AU" sz="2400"/>
              <a:t>develop our understanding of kaitiakitanga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To share pūrākau connected to kaitiakitanga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To inspire you to reflect on your inclusion of this concept in your teaching</a:t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5">
            <a:alphaModFix/>
          </a:blip>
          <a:srcRect b="0" l="21502" r="21507" t="0"/>
          <a:stretch/>
        </p:blipFill>
        <p:spPr>
          <a:xfrm>
            <a:off x="608700" y="1372327"/>
            <a:ext cx="3963300" cy="396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/>
        </p:nvSpPr>
        <p:spPr>
          <a:xfrm>
            <a:off x="2393825" y="5335625"/>
            <a:ext cx="2227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50">
                <a:solidFill>
                  <a:srgbClr val="4C4C4C"/>
                </a:solidFill>
              </a:rPr>
              <a:t>Rights: Pstedrak, 123RF Ltd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Tame Malcolm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65" name="Google Shape;65;p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5">
            <a:alphaModFix/>
          </a:blip>
          <a:srcRect b="28603" l="-1210" r="1209" t="14520"/>
          <a:stretch/>
        </p:blipFill>
        <p:spPr>
          <a:xfrm>
            <a:off x="720850" y="1447352"/>
            <a:ext cx="3963300" cy="396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/>
          <p:nvPr/>
        </p:nvSpPr>
        <p:spPr>
          <a:xfrm>
            <a:off x="2393825" y="5335625"/>
            <a:ext cx="2740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50">
                <a:solidFill>
                  <a:srgbClr val="4C4C4C"/>
                </a:solidFill>
              </a:rPr>
              <a:t>Rights: Te Rawhitiroa Photography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7950" y="2502000"/>
            <a:ext cx="3916925" cy="1854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" name="Google Shape;7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193" y="941062"/>
            <a:ext cx="8033476" cy="497587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/>
          <p:nvPr/>
        </p:nvSpPr>
        <p:spPr>
          <a:xfrm>
            <a:off x="7418175" y="5829700"/>
            <a:ext cx="134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https://ttw.nz/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Kaitiaki</a:t>
            </a:r>
            <a:endParaRPr b="1" sz="3100">
              <a:solidFill>
                <a:srgbClr val="2C7C9F"/>
              </a:solidFill>
            </a:endParaRPr>
          </a:p>
        </p:txBody>
      </p:sp>
      <p:sp>
        <p:nvSpPr>
          <p:cNvPr id="83" name="Google Shape;83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4" name="Google Shape;84;p9"/>
          <p:cNvPicPr preferRelativeResize="0"/>
          <p:nvPr/>
        </p:nvPicPr>
        <p:blipFill rotWithShape="1">
          <a:blip r:embed="rId5">
            <a:alphaModFix/>
          </a:blip>
          <a:srcRect b="4131" l="0" r="0" t="0"/>
          <a:stretch/>
        </p:blipFill>
        <p:spPr>
          <a:xfrm>
            <a:off x="2096413" y="785000"/>
            <a:ext cx="4951274" cy="51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 txBox="1"/>
          <p:nvPr/>
        </p:nvSpPr>
        <p:spPr>
          <a:xfrm>
            <a:off x="2117725" y="5954950"/>
            <a:ext cx="495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>
                <a:solidFill>
                  <a:schemeClr val="dk1"/>
                </a:solidFill>
              </a:rPr>
              <a:t>Screengrab from </a:t>
            </a:r>
            <a:r>
              <a:rPr lang="en-AU" sz="800" u="sng">
                <a:solidFill>
                  <a:schemeClr val="hlink"/>
                </a:solidFill>
                <a:hlinkClick r:id="rId6"/>
              </a:rPr>
              <a:t>https://e-tangata.co.nz/reo/taking-care-of-our-kupu/</a:t>
            </a:r>
            <a:r>
              <a:rPr lang="en-AU" sz="800">
                <a:solidFill>
                  <a:schemeClr val="dk1"/>
                </a:solidFill>
              </a:rPr>
              <a:t> and photograph © Tame Malcolm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92" name="Google Shape;92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" name="Google Shape;93;p10"/>
          <p:cNvPicPr preferRelativeResize="0"/>
          <p:nvPr/>
        </p:nvPicPr>
        <p:blipFill rotWithShape="1">
          <a:blip r:embed="rId5">
            <a:alphaModFix/>
          </a:blip>
          <a:srcRect b="7791" l="0" r="0" t="0"/>
          <a:stretch/>
        </p:blipFill>
        <p:spPr>
          <a:xfrm>
            <a:off x="2677275" y="1016300"/>
            <a:ext cx="4057875" cy="49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 txBox="1"/>
          <p:nvPr/>
        </p:nvSpPr>
        <p:spPr>
          <a:xfrm>
            <a:off x="4572000" y="5954950"/>
            <a:ext cx="2163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Copyright S.C. Lucich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Pūrākau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01" name="Google Shape;101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11"/>
          <p:cNvSpPr txBox="1"/>
          <p:nvPr/>
        </p:nvSpPr>
        <p:spPr>
          <a:xfrm>
            <a:off x="4572000" y="5604825"/>
            <a:ext cx="216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187" y="839475"/>
            <a:ext cx="4487724" cy="532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2328275" y="6110025"/>
            <a:ext cx="448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50">
                <a:solidFill>
                  <a:srgbClr val="4C4C4C"/>
                </a:solidFill>
              </a:rPr>
              <a:t>Rights: Huia birds, male and female. Harris, Esme, fl 1980-1981:Photographs. Ref: PA11-046-11. Alexander Turnbull Library, Wellington, New Zealand. </a:t>
            </a:r>
            <a:r>
              <a:rPr lang="en-AU" sz="650">
                <a:solidFill>
                  <a:srgbClr val="477DCA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/records/23081750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