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embeddedFontLst>
    <p:embeddedFont>
      <p:font typeface="Source Sans Pr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B1C937-B360-489E-A46A-61ACB8FF6AAF}">
  <a:tblStyle styleId="{8EB1C937-B360-489E-A46A-61ACB8FF6AA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C8F5B4-E7BB-4EBC-A92F-E7D1570764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SourceSansPro-bold.fntdata"/><Relationship Id="rId12" Type="http://schemas.openxmlformats.org/officeDocument/2006/relationships/slide" Target="slides/slide6.xml"/><Relationship Id="rId34" Type="http://schemas.openxmlformats.org/officeDocument/2006/relationships/font" Target="fonts/SourceSansPro-regular.fntdata"/><Relationship Id="rId15" Type="http://schemas.openxmlformats.org/officeDocument/2006/relationships/slide" Target="slides/slide9.xml"/><Relationship Id="rId37" Type="http://schemas.openxmlformats.org/officeDocument/2006/relationships/font" Target="fonts/SourceSansPro-boldItalic.fntdata"/><Relationship Id="rId14" Type="http://schemas.openxmlformats.org/officeDocument/2006/relationships/slide" Target="slides/slide8.xml"/><Relationship Id="rId36" Type="http://schemas.openxmlformats.org/officeDocument/2006/relationships/font" Target="fonts/SourceSansPr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s-ssl.webflow.com/5ee92d762d2ee25a917f4f9e/5eefcf9f0aad8980fae0f9f5_2.%20decoded%20for%20learners%20CT%2026Nov_Raranga-Matihiko_CT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lay.google.com/store/apps/details?id=cc.arduino.sciencejournal" TargetMode="External"/><Relationship Id="rId3" Type="http://schemas.openxmlformats.org/officeDocument/2006/relationships/hyperlink" Target="https://apps.apple.com/us/app/arduino-science-journal/id1518014927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q=https://www.sciencelearn.org.nz/images/4929-completed-model-cubesat&amp;sa=D&amp;source=editors&amp;ust=1667253455000962&amp;usg=AOvVaw0-lakhcCSAMZmmsOtV5bWG" TargetMode="External"/><Relationship Id="rId3" Type="http://schemas.openxmlformats.org/officeDocument/2006/relationships/hyperlink" Target="https://www.sciencelearn.org.nz/resources/3163-make-a-model-cubesat-and-micro-bit-sun-sensor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08df2f20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d08df2f20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d08df2f204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948bf1d8f_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948bf1d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935739316_3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793573931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7935739316_3_2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7935739316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2"/>
              </a:rPr>
              <a:t>https://uploads-ssl.webflow.com/5ee92d762d2ee25a917f4f9e/5eefcf9f0aad8980fae0f9f5_2.%20decoded%20for%20learners%20CT%2026Nov_Raranga-Matihiko_CT.pdf</a:t>
            </a:r>
            <a:r>
              <a:rPr lang="en-AU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935739316_3_1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935739316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948bf1d8f_1_1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7948bf1d8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6e3ccd6df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6e3ccd6dfe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Android: </a:t>
            </a:r>
            <a:r>
              <a:rPr lang="en-AU" u="sng">
                <a:solidFill>
                  <a:schemeClr val="hlink"/>
                </a:solidFill>
                <a:hlinkClick r:id="rId2"/>
              </a:rPr>
              <a:t>https://play.google.com/store/apps/details?id=cc.arduino.sciencejournal</a:t>
            </a:r>
            <a:r>
              <a:rPr lang="en-AU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IOs: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https://apps.apple.com/us/app/arduino-science-journal/id1518014927</a:t>
            </a:r>
            <a:r>
              <a:rPr lang="en-AU"/>
              <a:t> </a:t>
            </a:r>
            <a:endParaRPr/>
          </a:p>
        </p:txBody>
      </p:sp>
      <p:sp>
        <p:nvSpPr>
          <p:cNvPr id="178" name="Google Shape;178;g16e3ccd6dfe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e1c11d5ae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6e1c11d5ae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190" name="Google Shape;190;g16e1c11d5ae_0_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948bf1d8f_16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7948bf1d8f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948bf1d8f_1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948bf1d8f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e1c11d5ae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e1c11d5ae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100" u="sng">
                <a:solidFill>
                  <a:schemeClr val="hlink"/>
                </a:solidFill>
                <a:hlinkClick r:id="rId2"/>
              </a:rPr>
              <a:t>https://makecode.microbit.org</a:t>
            </a:r>
            <a:r>
              <a:rPr lang="en-AU" sz="1100"/>
              <a:t> 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218" name="Google Shape;218;g16e1c11d5ae_0_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500">
                <a:latin typeface="Arial"/>
                <a:ea typeface="Arial"/>
                <a:cs typeface="Arial"/>
                <a:sym typeface="Arial"/>
              </a:rPr>
              <a:t>The Science Learning Hub is funded by the New Zealand government – Ministry of Business, Innovation and Employment (MBIE) – under the Curious Minds fund.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7948bf1d8f_2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7948bf1d8f_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935739316_1_1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793573931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e1c11d5ae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6e1c11d5ae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241" name="Google Shape;241;g16e1c11d5ae_0_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a232a77a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7a232a77a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Image: </a:t>
            </a:r>
            <a:r>
              <a:rPr lang="en-AU" u="sng">
                <a:solidFill>
                  <a:schemeClr val="hlink"/>
                </a:solidFill>
                <a:hlinkClick r:id="rId2"/>
              </a:rPr>
              <a:t>www.sciencelearn.org.nz/images/4929-completed-model-cubesat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AU"/>
              <a:t>Activity: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www.sciencelearn.org.nz/resources/3163-make-a-model-cubesat-and-micro-bit-sun-sensor</a:t>
            </a:r>
            <a:r>
              <a:rPr lang="en-AU"/>
              <a:t> </a:t>
            </a:r>
            <a:endParaRPr/>
          </a:p>
        </p:txBody>
      </p:sp>
      <p:sp>
        <p:nvSpPr>
          <p:cNvPr id="253" name="Google Shape;253;g17a232a77a4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766f067225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766f067225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766f067225_0_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935739316_1_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793573931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7948bf1d8f_26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7948bf1d8f_2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549c22467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AU" sz="1800">
                <a:latin typeface="Arial"/>
                <a:ea typeface="Arial"/>
                <a:cs typeface="Arial"/>
                <a:sym typeface="Arial"/>
              </a:rPr>
              <a:t>Feedback/</a:t>
            </a:r>
            <a:r>
              <a:rPr lang="en-AU" sz="1800">
                <a:latin typeface="Arial"/>
                <a:ea typeface="Arial"/>
                <a:cs typeface="Arial"/>
                <a:sym typeface="Arial"/>
              </a:rPr>
              <a:t>more of this?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d549c22467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08df2f204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08df2f204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8" name="Google Shape;58;gd08df2f204_0_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4a27db4c3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4a27db4c3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84a27db4c3_0_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6f067225_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6f0672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e1c11d5ae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e1c11d5ae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84" name="Google Shape;84;g16e1c11d5ae_0_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08df2f204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08df2f204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100"/>
              <a:t>Science Learning Hub </a:t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93" name="Google Shape;93;gd08df2f204_0_1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e1c11d5ae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e1c11d5ae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107" name="Google Shape;107;g16e1c11d5ae_0_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948bf1d8f_6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948bf1d8f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357" r="347" t="0"/>
          <a:stretch/>
        </p:blipFill>
        <p:spPr>
          <a:xfrm>
            <a:off x="7362825" y="0"/>
            <a:ext cx="1717675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533399" y="611872"/>
            <a:ext cx="3840479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742823" y="1587500"/>
            <a:ext cx="3840479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227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781800" y="6275387"/>
            <a:ext cx="981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65112" y="6275387"/>
            <a:ext cx="59832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897813" y="6275387"/>
            <a:ext cx="990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1"/>
            <a:ext cx="8229600" cy="9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099333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–"/>
              <a:def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5825" y="13602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40"/>
              <a:buChar char="●"/>
              <a:defRPr>
                <a:solidFill>
                  <a:schemeClr val="dk1"/>
                </a:solidFill>
              </a:defRPr>
            </a:lvl1pPr>
            <a:lvl2pPr indent="-382269" lvl="1" marL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20"/>
              <a:buChar char="●"/>
              <a:defRPr>
                <a:solidFill>
                  <a:schemeClr val="dk1"/>
                </a:solidFill>
              </a:defRPr>
            </a:lvl2pPr>
            <a:lvl3pPr indent="-368300" lvl="2" marL="1371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3pPr>
            <a:lvl4pPr indent="-354330" lvl="3" marL="18288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Char char="●"/>
              <a:defRPr>
                <a:solidFill>
                  <a:schemeClr val="dk1"/>
                </a:solidFill>
              </a:defRPr>
            </a:lvl4pPr>
            <a:lvl5pPr indent="-354329" lvl="4" marL="22860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Char char="●"/>
              <a:defRPr>
                <a:solidFill>
                  <a:schemeClr val="dk1"/>
                </a:solidFill>
              </a:defRPr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700075" y="13602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640"/>
              <a:buChar char="●"/>
              <a:defRPr>
                <a:solidFill>
                  <a:schemeClr val="dk1"/>
                </a:solidFill>
              </a:defRPr>
            </a:lvl1pPr>
            <a:lvl2pPr indent="-382269" lvl="1" marL="9144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20"/>
              <a:buChar char="●"/>
              <a:defRPr>
                <a:solidFill>
                  <a:schemeClr val="dk1"/>
                </a:solidFill>
              </a:defRPr>
            </a:lvl2pPr>
            <a:lvl3pPr indent="-368300" lvl="2" marL="1371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3pPr>
            <a:lvl4pPr indent="-354330" lvl="3" marL="18288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Char char="●"/>
              <a:defRPr>
                <a:solidFill>
                  <a:schemeClr val="dk1"/>
                </a:solidFill>
              </a:defRPr>
            </a:lvl4pPr>
            <a:lvl5pPr indent="-354329" lvl="4" marL="22860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Char char="●"/>
              <a:defRPr>
                <a:solidFill>
                  <a:schemeClr val="dk1"/>
                </a:solidFill>
              </a:defRPr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0" y="302600"/>
            <a:ext cx="9144000" cy="7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0" y="302600"/>
            <a:ext cx="9144000" cy="7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b="1" sz="3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562800" y="1276867"/>
            <a:ext cx="8018400" cy="46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●"/>
              <a:defRPr>
                <a:solidFill>
                  <a:schemeClr val="dk1"/>
                </a:solidFill>
              </a:defRPr>
            </a:lvl1pPr>
            <a:lvl2pPr indent="-382269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Char char="●"/>
              <a:defRPr>
                <a:solidFill>
                  <a:schemeClr val="dk1"/>
                </a:solidFill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3pPr>
            <a:lvl4pPr indent="-35433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●"/>
              <a:defRPr>
                <a:solidFill>
                  <a:schemeClr val="dk1"/>
                </a:solidFill>
              </a:defRPr>
            </a:lvl4pPr>
            <a:lvl5pPr indent="-354329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●"/>
              <a:defRPr>
                <a:solidFill>
                  <a:schemeClr val="dk1"/>
                </a:solidFill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lank">
  <p:cSld name="CUSTOM_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533400"/>
            <a:ext cx="8042273" cy="911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0"/>
            <a:ext cx="804227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81800" y="6275387"/>
            <a:ext cx="981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5112" y="6275387"/>
            <a:ext cx="59832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813" y="6275387"/>
            <a:ext cx="990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hyperlink" Target="https://docs.google.com/document/d/11IBQTZqmTbtfveFb8jo11y7SnmmLojS9Oez8QVooDFo/edit?usp=sharing" TargetMode="External"/><Relationship Id="rId6" Type="http://schemas.openxmlformats.org/officeDocument/2006/relationships/hyperlink" Target="https://docs.google.com/document/d/1ZS0Lwjwbt6PfsN1HCU-qQbWxBex9kzc7/edit?usp=sharing&amp;ouid=109342740525655745013&amp;rtpof=true&amp;sd=true" TargetMode="External"/><Relationship Id="rId7" Type="http://schemas.openxmlformats.org/officeDocument/2006/relationships/hyperlink" Target="http://www.sciencelearn.org.nz/" TargetMode="External"/><Relationship Id="rId8" Type="http://schemas.openxmlformats.org/officeDocument/2006/relationships/hyperlink" Target="http://www.sciencelearn.org.nz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echnology.tki.org.nz/Technology-in-the-NZC/CTDT-Progress-outcomes-exemplars-and-snapshots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sciencelearn.org.nz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technology.tki.org.nz/Technology-in-the-NZC/DDDO-Progress-outcomes-exemplars-and-snapshots" TargetMode="External"/><Relationship Id="rId7" Type="http://schemas.openxmlformats.org/officeDocument/2006/relationships/hyperlink" Target="https://technology.tki.org.nz/Technology-in-the-NZC/DDDO-Progress-outcomes-exemplars-and-snapshots" TargetMode="External"/><Relationship Id="rId8" Type="http://schemas.openxmlformats.org/officeDocument/2006/relationships/hyperlink" Target="http://www.sciencelearn.org.n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rarangamatihiko.com/resources/decoded-for-learners-series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http://www.sciencelearn.org.nz/" TargetMode="External"/><Relationship Id="rId7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hyperlink" Target="http://www.sciencelearn.org.nz/" TargetMode="External"/><Relationship Id="rId7" Type="http://schemas.openxmlformats.org/officeDocument/2006/relationships/hyperlink" Target="http://www.sciencelearn.org.nz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http://www.sciencelearn.org.nz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cience-journal.arduino.cc/" TargetMode="External"/><Relationship Id="rId4" Type="http://schemas.openxmlformats.org/officeDocument/2006/relationships/hyperlink" Target="https://science-journal.arduino.cc/" TargetMode="External"/><Relationship Id="rId11" Type="http://schemas.openxmlformats.org/officeDocument/2006/relationships/hyperlink" Target="http://www.sciencelearn.org.nz/" TargetMode="External"/><Relationship Id="rId10" Type="http://schemas.openxmlformats.org/officeDocument/2006/relationships/hyperlink" Target="http://www.sciencelearn.org.nz/" TargetMode="External"/><Relationship Id="rId9" Type="http://schemas.openxmlformats.org/officeDocument/2006/relationships/image" Target="../media/image24.jpg"/><Relationship Id="rId5" Type="http://schemas.openxmlformats.org/officeDocument/2006/relationships/hyperlink" Target="https://www.thetech.org/sciencejournal" TargetMode="External"/><Relationship Id="rId6" Type="http://schemas.openxmlformats.org/officeDocument/2006/relationships/hyperlink" Target="http://www.youtube.com/watch?v=uJ-rsGWkWto" TargetMode="External"/><Relationship Id="rId7" Type="http://schemas.openxmlformats.org/officeDocument/2006/relationships/image" Target="../media/image38.jpg"/><Relationship Id="rId8" Type="http://schemas.openxmlformats.org/officeDocument/2006/relationships/hyperlink" Target="http://www.youtube.com/watch?v=4i6GSUWjnI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12.jpg"/><Relationship Id="rId6" Type="http://schemas.openxmlformats.org/officeDocument/2006/relationships/hyperlink" Target="https://makecode.microbit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http://www.sciencelearn.org.nz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s://makecode.microbit.org/projects/soil-moisture" TargetMode="External"/><Relationship Id="rId7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aikato.ac.nz/professionallearning/workshops" TargetMode="External"/><Relationship Id="rId10" Type="http://schemas.openxmlformats.org/officeDocument/2006/relationships/image" Target="../media/image33.png"/><Relationship Id="rId13" Type="http://schemas.openxmlformats.org/officeDocument/2006/relationships/hyperlink" Target="https://www.waikato.ac.nz/professionallearning/workshops" TargetMode="External"/><Relationship Id="rId12" Type="http://schemas.openxmlformats.org/officeDocument/2006/relationships/hyperlink" Target="https://www.waikato.ac.nz/professionallearning/workshops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hyperlink" Target="https://www.facebook.com/tewhaitoitangata/" TargetMode="External"/><Relationship Id="rId9" Type="http://schemas.openxmlformats.org/officeDocument/2006/relationships/hyperlink" Target="https://waikato.us15.list-manage.com/subscribe?u=2bf872a5ae82bf5cdd9f21fa2&amp;id=42daf1bd15" TargetMode="External"/><Relationship Id="rId15" Type="http://schemas.openxmlformats.org/officeDocument/2006/relationships/image" Target="../media/image32.png"/><Relationship Id="rId14" Type="http://schemas.openxmlformats.org/officeDocument/2006/relationships/hyperlink" Target="https://www.waikato.ac.nz/professionallearning/home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s://twitter.com/IPLwaikato?lang=en" TargetMode="External"/><Relationship Id="rId7" Type="http://schemas.openxmlformats.org/officeDocument/2006/relationships/image" Target="../media/image27.jpg"/><Relationship Id="rId8" Type="http://schemas.openxmlformats.org/officeDocument/2006/relationships/hyperlink" Target="mailto:stephen.ross@waikato.ac.nz" TargetMode="External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hyperlink" Target="mailto:enquiries@sciencelearn.org.nz" TargetMode="External"/><Relationship Id="rId13" Type="http://schemas.openxmlformats.org/officeDocument/2006/relationships/image" Target="../media/image37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enquiries@sciencelearn.org.nz" TargetMode="External"/><Relationship Id="rId4" Type="http://schemas.openxmlformats.org/officeDocument/2006/relationships/hyperlink" Target="http://www.facebook.com/nzsciencelearn" TargetMode="External"/><Relationship Id="rId9" Type="http://schemas.openxmlformats.org/officeDocument/2006/relationships/hyperlink" Target="http://slh-talk.slack.com/" TargetMode="External"/><Relationship Id="rId15" Type="http://schemas.openxmlformats.org/officeDocument/2006/relationships/image" Target="../media/image31.png"/><Relationship Id="rId14" Type="http://schemas.openxmlformats.org/officeDocument/2006/relationships/image" Target="../media/image29.png"/><Relationship Id="rId16" Type="http://schemas.openxmlformats.org/officeDocument/2006/relationships/image" Target="../media/image34.jpg"/><Relationship Id="rId5" Type="http://schemas.openxmlformats.org/officeDocument/2006/relationships/hyperlink" Target="http://www.facebook.com/nzsciencelearn" TargetMode="External"/><Relationship Id="rId6" Type="http://schemas.openxmlformats.org/officeDocument/2006/relationships/hyperlink" Target="https://nz.pinterest.com/nzsciencelearn/" TargetMode="External"/><Relationship Id="rId7" Type="http://schemas.openxmlformats.org/officeDocument/2006/relationships/hyperlink" Target="http://www.instagram.com/sciencelearninghubnz" TargetMode="External"/><Relationship Id="rId8" Type="http://schemas.openxmlformats.org/officeDocument/2006/relationships/hyperlink" Target="https://join.slack.com/t/slh-talk/shared_invite/enQtMjU3OTUzMDgwNjYxLTk1ZTdlMGY4Zjk5MzlkMDIwMmNkMzliOGZkYWQzNzFiZWM5M2U1ZGY1MTY3MjVjYmRjOWE1MTM1ZTc4OGRiY2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http://www.sciencelearn.org.n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ienceonline.tki.org.nz/Nature-of-science/Achievement-aims-and-the-nature-of-science" TargetMode="External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http://www.sciencelearn.org.n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/>
        </p:nvSpPr>
        <p:spPr>
          <a:xfrm>
            <a:off x="457250" y="264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C7C9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800">
                <a:solidFill>
                  <a:srgbClr val="2C7C9F"/>
                </a:solidFill>
              </a:rPr>
              <a:t>Digital tools for </a:t>
            </a:r>
            <a:endParaRPr b="1" sz="4800">
              <a:solidFill>
                <a:srgbClr val="2C7C9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800">
                <a:solidFill>
                  <a:srgbClr val="2C7C9F"/>
                </a:solidFill>
              </a:rPr>
              <a:t>science learning</a:t>
            </a:r>
            <a:endParaRPr b="1" sz="3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C7C9F"/>
              </a:solidFill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385475" y="5776788"/>
            <a:ext cx="8218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600"/>
              <a:buFont typeface="Arial"/>
              <a:buNone/>
            </a:pPr>
            <a:r>
              <a:rPr b="1" i="0" lang="en-AU" sz="24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4–4:45 pm Thursday 3 November 2022</a:t>
            </a:r>
            <a:endParaRPr b="1" i="0" sz="24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6688" y="1621100"/>
            <a:ext cx="3070737" cy="40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385150" y="139950"/>
            <a:ext cx="7568100" cy="11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chemeClr val="accent1"/>
                </a:solidFill>
              </a:rPr>
              <a:t>Science Capabilities: 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chemeClr val="accent1"/>
                </a:solidFill>
              </a:rPr>
              <a:t>Questioning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" y="1548850"/>
            <a:ext cx="8908502" cy="291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49113" y="3587251"/>
            <a:ext cx="8845875" cy="96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72525" y="4466425"/>
            <a:ext cx="7486500" cy="3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5"/>
              </a:rPr>
              <a:t>List of questions here</a:t>
            </a:r>
            <a:r>
              <a:rPr lang="en-AU"/>
              <a:t> – what could be added/changed?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6"/>
              </a:rPr>
              <a:t>Junior-friendly version here</a:t>
            </a:r>
            <a:r>
              <a:rPr lang="en-AU"/>
              <a:t>.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6979675" y="1880400"/>
            <a:ext cx="2040600" cy="690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u="sng">
                <a:solidFill>
                  <a:schemeClr val="hlink"/>
                </a:solidFill>
                <a:hlinkClick r:id="rId3"/>
              </a:rPr>
              <a:t>CT exemplars here</a:t>
            </a:r>
            <a:endParaRPr i="1">
              <a:solidFill>
                <a:srgbClr val="C00000"/>
              </a:solidFill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900" y="1476033"/>
            <a:ext cx="6364800" cy="1682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00" y="4121165"/>
            <a:ext cx="6364794" cy="16603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6" name="Google Shape;136;p18"/>
          <p:cNvSpPr txBox="1"/>
          <p:nvPr/>
        </p:nvSpPr>
        <p:spPr>
          <a:xfrm>
            <a:off x="206050" y="1075633"/>
            <a:ext cx="31488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Computational Thinking (CT)</a:t>
            </a:r>
            <a:endParaRPr sz="1600"/>
          </a:p>
        </p:txBody>
      </p:sp>
      <p:sp>
        <p:nvSpPr>
          <p:cNvPr id="137" name="Google Shape;137;p18"/>
          <p:cNvSpPr txBox="1"/>
          <p:nvPr/>
        </p:nvSpPr>
        <p:spPr>
          <a:xfrm>
            <a:off x="206050" y="3701000"/>
            <a:ext cx="4766100" cy="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Designing and Developing Digital Outcomes (DDDO)</a:t>
            </a:r>
            <a:endParaRPr sz="1600"/>
          </a:p>
        </p:txBody>
      </p:sp>
      <p:sp>
        <p:nvSpPr>
          <p:cNvPr id="138" name="Google Shape;138;p18"/>
          <p:cNvSpPr txBox="1"/>
          <p:nvPr/>
        </p:nvSpPr>
        <p:spPr>
          <a:xfrm>
            <a:off x="6979675" y="4605929"/>
            <a:ext cx="2040600" cy="6909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u="sng">
                <a:solidFill>
                  <a:schemeClr val="hlink"/>
                </a:solidFill>
                <a:hlinkClick r:id="rId6"/>
              </a:rPr>
              <a:t>DDDO</a:t>
            </a:r>
            <a:r>
              <a:rPr i="1" lang="en-AU" u="sng">
                <a:solidFill>
                  <a:schemeClr val="hlink"/>
                </a:solidFill>
                <a:hlinkClick r:id="rId7"/>
              </a:rPr>
              <a:t> exemplars here</a:t>
            </a:r>
            <a:endParaRPr i="1">
              <a:solidFill>
                <a:srgbClr val="C00000"/>
              </a:solidFill>
            </a:endParaRPr>
          </a:p>
        </p:txBody>
      </p:sp>
      <p:sp>
        <p:nvSpPr>
          <p:cNvPr id="139" name="Google Shape;139;p18"/>
          <p:cNvSpPr txBox="1"/>
          <p:nvPr>
            <p:ph type="title"/>
          </p:nvPr>
        </p:nvSpPr>
        <p:spPr>
          <a:xfrm>
            <a:off x="90950" y="170250"/>
            <a:ext cx="7416000" cy="10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200"/>
              <a:t>Digital Technologies: Progress Outcomes</a:t>
            </a:r>
            <a:endParaRPr b="1" sz="3200"/>
          </a:p>
        </p:txBody>
      </p:sp>
      <p:sp>
        <p:nvSpPr>
          <p:cNvPr id="140" name="Google Shape;140;p18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382625" y="5711525"/>
            <a:ext cx="115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50">
                <a:solidFill>
                  <a:srgbClr val="374B43"/>
                </a:solidFill>
                <a:latin typeface="Verdana"/>
                <a:ea typeface="Verdana"/>
                <a:cs typeface="Verdana"/>
                <a:sym typeface="Verdana"/>
              </a:rPr>
              <a:t>© Crown copyright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5428975" y="3088275"/>
            <a:ext cx="115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50">
                <a:solidFill>
                  <a:srgbClr val="374B43"/>
                </a:solidFill>
                <a:latin typeface="Verdana"/>
                <a:ea typeface="Verdana"/>
                <a:cs typeface="Verdana"/>
                <a:sym typeface="Verdana"/>
              </a:rPr>
              <a:t>© Crown copyright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121400" y="58650"/>
            <a:ext cx="7365300" cy="12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Progress Outcomes: student speak</a:t>
            </a:r>
            <a:endParaRPr b="1"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486675" y="1519525"/>
            <a:ext cx="80967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AU"/>
              <a:t>Raranga Matihiko:</a:t>
            </a:r>
            <a:r>
              <a:rPr lang="en-AU"/>
              <a:t> Decoded for learners series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click here</a:t>
            </a:r>
            <a:r>
              <a:rPr lang="en-AU"/>
              <a:t>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AU">
                <a:solidFill>
                  <a:schemeClr val="dk1"/>
                </a:solidFill>
              </a:rPr>
              <a:t>Two separate PDFs for CT and DDDO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50" y="3023758"/>
            <a:ext cx="8170675" cy="214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0" name="Google Shape;150;p19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7974" y="5245425"/>
            <a:ext cx="1229350" cy="6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14150" y="107275"/>
            <a:ext cx="72537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CT and DDDO is about...</a:t>
            </a:r>
            <a:endParaRPr b="1"/>
          </a:p>
        </p:txBody>
      </p:sp>
      <p:sp>
        <p:nvSpPr>
          <p:cNvPr id="157" name="Google Shape;157;p20"/>
          <p:cNvSpPr txBox="1"/>
          <p:nvPr/>
        </p:nvSpPr>
        <p:spPr>
          <a:xfrm>
            <a:off x="2954500" y="1486933"/>
            <a:ext cx="2817900" cy="729600"/>
          </a:xfrm>
          <a:prstGeom prst="rect">
            <a:avLst/>
          </a:prstGeom>
          <a:solidFill>
            <a:srgbClr val="0000FF">
              <a:alpha val="3240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600">
                <a:solidFill>
                  <a:schemeClr val="dk1"/>
                </a:solidFill>
              </a:rPr>
              <a:t>Digital </a:t>
            </a:r>
            <a:r>
              <a:rPr b="1" lang="en-AU" sz="1600">
                <a:solidFill>
                  <a:schemeClr val="dk1"/>
                </a:solidFill>
              </a:rPr>
              <a:t>Technologies</a:t>
            </a:r>
            <a:r>
              <a:rPr b="1" lang="en-AU" sz="1600">
                <a:solidFill>
                  <a:schemeClr val="dk1"/>
                </a:solidFill>
              </a:rPr>
              <a:t> </a:t>
            </a:r>
            <a:r>
              <a:rPr b="1" lang="en-AU" sz="1600">
                <a:solidFill>
                  <a:schemeClr val="dk1"/>
                </a:solidFill>
              </a:rPr>
              <a:t>Curriculum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624775" y="2864100"/>
            <a:ext cx="2469300" cy="9177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</a:rPr>
              <a:t>Computational Thinking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4720700" y="2861875"/>
            <a:ext cx="2587500" cy="9177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</a:rPr>
              <a:t>Designing and Developing Digital Outcomes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200125" y="4284121"/>
            <a:ext cx="2910300" cy="131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</a:rPr>
              <a:t>Learners </a:t>
            </a:r>
            <a:r>
              <a:rPr b="1" lang="en-AU" sz="1800">
                <a:solidFill>
                  <a:schemeClr val="dk1"/>
                </a:solidFill>
              </a:rPr>
              <a:t>create instructions </a:t>
            </a:r>
            <a:r>
              <a:rPr i="1" lang="en-AU" sz="1800">
                <a:solidFill>
                  <a:schemeClr val="dk1"/>
                </a:solidFill>
              </a:rPr>
              <a:t>for others or devices</a:t>
            </a:r>
            <a:r>
              <a:rPr lang="en-AU" sz="1800">
                <a:solidFill>
                  <a:schemeClr val="dk1"/>
                </a:solidFill>
              </a:rPr>
              <a:t> to carry out.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720700" y="4272917"/>
            <a:ext cx="2910300" cy="133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</a:rPr>
              <a:t>Learners </a:t>
            </a:r>
            <a:r>
              <a:rPr b="1" lang="en-AU" sz="1800">
                <a:solidFill>
                  <a:schemeClr val="dk1"/>
                </a:solidFill>
              </a:rPr>
              <a:t>create digital media</a:t>
            </a:r>
            <a:r>
              <a:rPr lang="en-AU" sz="1800">
                <a:solidFill>
                  <a:schemeClr val="dk1"/>
                </a:solidFill>
              </a:rPr>
              <a:t> </a:t>
            </a:r>
            <a:r>
              <a:rPr i="1" lang="en-AU" sz="1800">
                <a:solidFill>
                  <a:schemeClr val="dk1"/>
                </a:solidFill>
              </a:rPr>
              <a:t>for others</a:t>
            </a:r>
            <a:r>
              <a:rPr lang="en-AU" sz="1800">
                <a:solidFill>
                  <a:schemeClr val="dk1"/>
                </a:solidFill>
              </a:rPr>
              <a:t> to interact with or consume.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62" name="Google Shape;162;p20"/>
          <p:cNvCxnSpPr>
            <a:stCxn id="157" idx="1"/>
          </p:cNvCxnSpPr>
          <p:nvPr/>
        </p:nvCxnSpPr>
        <p:spPr>
          <a:xfrm flipH="1">
            <a:off x="2758000" y="1851733"/>
            <a:ext cx="196500" cy="1011300"/>
          </a:xfrm>
          <a:prstGeom prst="curvedConnector2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0"/>
          <p:cNvCxnSpPr>
            <a:stCxn id="158" idx="1"/>
            <a:endCxn id="160" idx="1"/>
          </p:cNvCxnSpPr>
          <p:nvPr/>
        </p:nvCxnSpPr>
        <p:spPr>
          <a:xfrm flipH="1">
            <a:off x="1200275" y="3322950"/>
            <a:ext cx="424500" cy="1616700"/>
          </a:xfrm>
          <a:prstGeom prst="curvedConnector3">
            <a:avLst>
              <a:gd fmla="val 156131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0"/>
          <p:cNvCxnSpPr>
            <a:stCxn id="157" idx="3"/>
            <a:endCxn id="159" idx="0"/>
          </p:cNvCxnSpPr>
          <p:nvPr/>
        </p:nvCxnSpPr>
        <p:spPr>
          <a:xfrm>
            <a:off x="5772400" y="1851733"/>
            <a:ext cx="242100" cy="1010100"/>
          </a:xfrm>
          <a:prstGeom prst="curvedConnector2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0"/>
          <p:cNvCxnSpPr>
            <a:stCxn id="159" idx="3"/>
            <a:endCxn id="161" idx="3"/>
          </p:cNvCxnSpPr>
          <p:nvPr/>
        </p:nvCxnSpPr>
        <p:spPr>
          <a:xfrm>
            <a:off x="7308200" y="3320725"/>
            <a:ext cx="322800" cy="1618800"/>
          </a:xfrm>
          <a:prstGeom prst="curvedConnector3">
            <a:avLst>
              <a:gd fmla="val 173769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20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638775" y="17400"/>
            <a:ext cx="6807300" cy="8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DT and Nature of science</a:t>
            </a:r>
            <a:endParaRPr b="1"/>
          </a:p>
        </p:txBody>
      </p:sp>
      <p:graphicFrame>
        <p:nvGraphicFramePr>
          <p:cNvPr id="172" name="Google Shape;172;p21"/>
          <p:cNvGraphicFramePr/>
          <p:nvPr/>
        </p:nvGraphicFramePr>
        <p:xfrm>
          <a:off x="268488" y="1282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{9FC8F5B4-E7BB-4EBC-A92F-E7D157076442}</a:tableStyleId>
              </a:tblPr>
              <a:tblGrid>
                <a:gridCol w="727125"/>
                <a:gridCol w="1129200"/>
                <a:gridCol w="1687675"/>
                <a:gridCol w="1687675"/>
                <a:gridCol w="1687675"/>
                <a:gridCol w="1687675"/>
              </a:tblGrid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Understanding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Investigating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Communicating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Participating &amp; Contributing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/>
                        <a:t>CT</a:t>
                      </a:r>
                      <a:endParaRPr i="1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 sz="1500"/>
                        <a:t>create algorithms for computers or human?</a:t>
                      </a:r>
                      <a:endParaRPr i="1" sz="15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Sequence</a:t>
                      </a:r>
                      <a:r>
                        <a:rPr lang="en-AU">
                          <a:solidFill>
                            <a:srgbClr val="434343"/>
                          </a:solidFill>
                        </a:rPr>
                        <a:t> the steps from a past </a:t>
                      </a:r>
                      <a:r>
                        <a:rPr lang="en-AU">
                          <a:solidFill>
                            <a:srgbClr val="434343"/>
                          </a:solidFill>
                        </a:rPr>
                        <a:t>scientific</a:t>
                      </a:r>
                      <a:r>
                        <a:rPr lang="en-AU">
                          <a:solidFill>
                            <a:srgbClr val="434343"/>
                          </a:solidFill>
                        </a:rPr>
                        <a:t> discovery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create methods or instructions</a:t>
                      </a:r>
                      <a:endParaRPr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retell a process</a:t>
                      </a:r>
                      <a:endParaRPr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how-to for taking action as a sequence of events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14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/>
                        <a:t>DDDO</a:t>
                      </a:r>
                      <a:endParaRPr i="1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 sz="1500"/>
                        <a:t>create digital content or media?</a:t>
                      </a:r>
                      <a:endParaRPr i="1" sz="15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photo diary, spreadsheet, tables/graphs in documents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spreadsheets, graphs, video showing how to carry out a process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spreadsheets, graphs, tables, vlog detailing process and inferences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videos, posters, animations, digital games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73" name="Google Shape;173;p21"/>
          <p:cNvSpPr txBox="1"/>
          <p:nvPr/>
        </p:nvSpPr>
        <p:spPr>
          <a:xfrm>
            <a:off x="268525" y="5124725"/>
            <a:ext cx="8607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/>
              <a:t>CT: Computational thinking</a:t>
            </a:r>
            <a:endParaRPr i="1"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AU" sz="1800"/>
              <a:t>DDDO: </a:t>
            </a:r>
            <a:r>
              <a:rPr i="1" lang="en-AU" sz="1800"/>
              <a:t>Designing</a:t>
            </a:r>
            <a:r>
              <a:rPr i="1" lang="en-AU" sz="1800"/>
              <a:t> and developing digital outcomes</a:t>
            </a:r>
            <a:endParaRPr i="1" sz="1800"/>
          </a:p>
        </p:txBody>
      </p:sp>
      <p:sp>
        <p:nvSpPr>
          <p:cNvPr id="174" name="Google Shape;174;p21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4742825" y="2168850"/>
            <a:ext cx="3840600" cy="3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AU" sz="2600"/>
              <a:t>iOs</a:t>
            </a:r>
            <a:endParaRPr b="1" sz="2600"/>
          </a:p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533399" y="2168856"/>
            <a:ext cx="3840600" cy="3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AU" sz="2600"/>
              <a:t>Android</a:t>
            </a:r>
            <a:endParaRPr b="1" sz="26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438" y="3060975"/>
            <a:ext cx="2390525" cy="2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25" y="289625"/>
            <a:ext cx="1464900" cy="146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875" y="3060975"/>
            <a:ext cx="2390500" cy="23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2231550" y="332125"/>
            <a:ext cx="4646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700">
                <a:solidFill>
                  <a:schemeClr val="accent1"/>
                </a:solidFill>
              </a:rPr>
              <a:t>Install the Arduino Science Journal app on your mobile device</a:t>
            </a:r>
            <a:endParaRPr b="1" sz="2700">
              <a:solidFill>
                <a:schemeClr val="accent1"/>
              </a:solidFill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314150" y="0"/>
            <a:ext cx="8372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Arduino Science Journal</a:t>
            </a:r>
            <a:endParaRPr b="1" sz="3600">
              <a:solidFill>
                <a:srgbClr val="2C7C9F"/>
              </a:solidFill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025" y="916800"/>
            <a:ext cx="7716042" cy="50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425750" y="-174675"/>
            <a:ext cx="72231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Instant graphs</a:t>
            </a:r>
            <a:endParaRPr b="1"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963425" y="4025350"/>
            <a:ext cx="7620000" cy="14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400"/>
              <a:t>The Arduino SJ app will record sensor data for a time and give you the minimum, maximum and average values for the session.</a:t>
            </a:r>
            <a:endParaRPr sz="2400"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13" y="1587508"/>
            <a:ext cx="5502724" cy="233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2" name="Google Shape;202;p24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425750" y="1377500"/>
            <a:ext cx="4146300" cy="4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400" u="sng">
                <a:solidFill>
                  <a:schemeClr val="hlink"/>
                </a:solidFill>
                <a:hlinkClick r:id="rId3"/>
              </a:rPr>
              <a:t>Official Arduino experiments</a:t>
            </a:r>
            <a:r>
              <a:rPr lang="en-AU" sz="2400" u="sng">
                <a:solidFill>
                  <a:schemeClr val="hlink"/>
                </a:solidFill>
                <a:hlinkClick r:id="rId4"/>
              </a:rPr>
              <a:t> </a:t>
            </a:r>
            <a:r>
              <a:rPr lang="en-AU" sz="2400"/>
              <a:t>with light, sound, electricity, and motion (some require extra peripherals for older learners).</a:t>
            </a:r>
            <a:endParaRPr sz="24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400"/>
              <a:t>Six </a:t>
            </a:r>
            <a:r>
              <a:rPr lang="en-AU" sz="2400"/>
              <a:t>physics investigations:</a:t>
            </a:r>
            <a:endParaRPr sz="24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idx="2" type="body"/>
          </p:nvPr>
        </p:nvSpPr>
        <p:spPr>
          <a:xfrm>
            <a:off x="4757625" y="1402925"/>
            <a:ext cx="4007100" cy="3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400"/>
              <a:t>Fun activities that generate data to talk about: </a:t>
            </a:r>
            <a:r>
              <a:rPr lang="en-AU" sz="2400" u="sng">
                <a:solidFill>
                  <a:schemeClr val="hlink"/>
                </a:solidFill>
                <a:hlinkClick r:id="rId5"/>
              </a:rPr>
              <a:t>Arduino Science Journal Activities</a:t>
            </a:r>
            <a:r>
              <a:rPr lang="en-AU" sz="2400"/>
              <a:t>.</a:t>
            </a:r>
            <a:endParaRPr sz="24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400"/>
              <a:t>Short intro to using the app:</a:t>
            </a:r>
            <a:endParaRPr sz="24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 txBox="1"/>
          <p:nvPr>
            <p:ph idx="4294967295" type="title"/>
          </p:nvPr>
        </p:nvSpPr>
        <p:spPr>
          <a:xfrm>
            <a:off x="50" y="140275"/>
            <a:ext cx="9144000" cy="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ASJ app resources</a:t>
            </a:r>
            <a:endParaRPr b="1"/>
          </a:p>
        </p:txBody>
      </p:sp>
      <p:pic>
        <p:nvPicPr>
          <p:cNvPr descr="Here's some helpful things to keep in mind when creating a new project with the Arduino Science Journal.&#10;&#10;📲 Download the app! &#10;Android Arduino Science Journal: https://play.google.com/store/apps/details?id=cc.arduino.sciencejournal&#10;iOS Arduino Science Journal: https://apps.apple.com/us/app/arduino-science-journal/id1518014927?mt=8 &#10;Huawei Arduino Science Journal: https://appgallery.huawei.com/#/app/C103223179 &#10;&#10; 🧑‍🔬 Arduino Science Journal Activities: https://science-journal.arduino.cc &#10;&#10; 📊 Leverage external sensors with your companion app:&#10;Arduino Science Kit: https://store.arduino.cc/physics-lab&#10;Arduino Nano 33 BLE Sense Board: https://store.arduino.cc/arduino-nano-33-ble-sense" id="210" name="Google Shape;210;p25" title="Making Experiments with the Arduino Science Journal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2500" y="4348513"/>
            <a:ext cx="1923900" cy="14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 can do the experiments in this video, plus dozens of others, using a cell phone and a free sensor app.  For step-by-step instructions see: https://www.sciencebuddies.org/science-journal-app?from=YouTube&#10;&#10;Note: Google's Science Journal app has been discontinued, but all of these projects have been reconfigured on the Science Buddies website to use other sensor apps." id="211" name="Google Shape;211;p25" title="Fun Physics with Your Cell Phone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6392" y="4348525"/>
            <a:ext cx="1923883" cy="14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1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 rot="5400000">
            <a:off x="7269650" y="5178275"/>
            <a:ext cx="8142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750">
                <a:solidFill>
                  <a:srgbClr val="374B43"/>
                </a:solidFill>
                <a:latin typeface="Verdana"/>
                <a:ea typeface="Verdana"/>
                <a:cs typeface="Verdana"/>
                <a:sym typeface="Verdana"/>
              </a:rPr>
              <a:t>© Arduino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 rot="5400000">
            <a:off x="2646775" y="5079725"/>
            <a:ext cx="1227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50">
                <a:solidFill>
                  <a:srgbClr val="374B43"/>
                </a:solidFill>
                <a:latin typeface="Verdana"/>
                <a:ea typeface="Verdana"/>
                <a:cs typeface="Verdana"/>
                <a:sym typeface="Verdana"/>
              </a:rPr>
              <a:t>© Science buddies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/>
        </p:nvSpPr>
        <p:spPr>
          <a:xfrm>
            <a:off x="232975" y="0"/>
            <a:ext cx="8453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Micro:bit</a:t>
            </a:r>
            <a:endParaRPr b="1" sz="3600">
              <a:solidFill>
                <a:srgbClr val="2C7C9F"/>
              </a:solidFill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750" y="1005350"/>
            <a:ext cx="7150595" cy="50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1926300" y="5174425"/>
            <a:ext cx="5291400" cy="110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700" u="sng">
                <a:solidFill>
                  <a:schemeClr val="hlink"/>
                </a:solidFill>
                <a:hlinkClick r:id="rId6"/>
              </a:rPr>
              <a:t>https://makecode.microbit.org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7634" l="1498" r="1196" t="8912"/>
          <a:stretch/>
        </p:blipFill>
        <p:spPr>
          <a:xfrm>
            <a:off x="0" y="5544484"/>
            <a:ext cx="9144003" cy="13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294550" y="181325"/>
            <a:ext cx="74658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Science Learning Hub </a:t>
            </a:r>
            <a:endParaRPr sz="1500"/>
          </a:p>
        </p:txBody>
      </p:sp>
      <p:sp>
        <p:nvSpPr>
          <p:cNvPr id="53" name="Google Shape;53;p9"/>
          <p:cNvSpPr txBox="1"/>
          <p:nvPr/>
        </p:nvSpPr>
        <p:spPr>
          <a:xfrm>
            <a:off x="783900" y="902825"/>
            <a:ext cx="7576200" cy="3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3492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lang="en-AU" sz="2400">
                <a:solidFill>
                  <a:srgbClr val="595959"/>
                </a:solidFill>
              </a:rPr>
              <a:t>A trustworthy online resource – produced by educators and scientists</a:t>
            </a:r>
            <a:endParaRPr sz="2400">
              <a:solidFill>
                <a:srgbClr val="595959"/>
              </a:solidFill>
            </a:endParaRPr>
          </a:p>
          <a:p>
            <a:pPr indent="-349250" lvl="0" marL="3492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lang="en-AU" sz="2400">
                <a:solidFill>
                  <a:srgbClr val="595959"/>
                </a:solidFill>
              </a:rPr>
              <a:t>Based on world-class New Zealand science research</a:t>
            </a:r>
            <a:endParaRPr sz="2400">
              <a:solidFill>
                <a:srgbClr val="595959"/>
              </a:solidFill>
            </a:endParaRPr>
          </a:p>
          <a:p>
            <a:pPr indent="-349250" lvl="0" marL="3492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lang="en-AU" sz="2400">
                <a:solidFill>
                  <a:srgbClr val="595959"/>
                </a:solidFill>
              </a:rPr>
              <a:t>Supported by learning activities, information about the key science ideas and concepts, multimedia tools and other resources</a:t>
            </a:r>
            <a:endParaRPr sz="2400">
              <a:solidFill>
                <a:srgbClr val="595959"/>
              </a:solidFill>
            </a:endParaRPr>
          </a:p>
          <a:p>
            <a:pPr indent="-349250" lvl="0" marL="34925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lang="en-AU" sz="2400">
                <a:solidFill>
                  <a:srgbClr val="595959"/>
                </a:solidFill>
              </a:rPr>
              <a:t>Written for New Zealand teachers and students </a:t>
            </a: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00" y="4275350"/>
            <a:ext cx="7576200" cy="122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222850" y="68800"/>
            <a:ext cx="7344900" cy="8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Micro:bit features</a:t>
            </a:r>
            <a:endParaRPr b="1" sz="3000">
              <a:solidFill>
                <a:srgbClr val="2C7C9F"/>
              </a:solidFill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50" y="1254833"/>
            <a:ext cx="8294349" cy="40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533400" y="220975"/>
            <a:ext cx="7247400" cy="7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rgbClr val="2C7C9F"/>
                </a:solidFill>
              </a:rPr>
              <a:t>Micro:bit process</a:t>
            </a:r>
            <a:endParaRPr b="1">
              <a:solidFill>
                <a:srgbClr val="2C7C9F"/>
              </a:solidFill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974450" y="1608000"/>
            <a:ext cx="71952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AU" sz="2600"/>
              <a:t>Code the Micro:bit in a browser of any device OR via a mobile app for iPad/Android.</a:t>
            </a:r>
            <a:br>
              <a:rPr lang="en-AU" sz="2600"/>
            </a:b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-AU" sz="2600"/>
              <a:t>Download the code to the Micro:bit via USB or Bluetooth.</a:t>
            </a:r>
            <a:endParaRPr sz="2600"/>
          </a:p>
        </p:txBody>
      </p:sp>
      <p:sp>
        <p:nvSpPr>
          <p:cNvPr id="237" name="Google Shape;237;p28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/>
        </p:nvSpPr>
        <p:spPr>
          <a:xfrm>
            <a:off x="181200" y="164675"/>
            <a:ext cx="82215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Science and DT</a:t>
            </a:r>
            <a:r>
              <a:rPr b="1" lang="en-AU" sz="3600">
                <a:solidFill>
                  <a:srgbClr val="2C7C9F"/>
                </a:solidFill>
              </a:rPr>
              <a:t>: plant moisture</a:t>
            </a:r>
            <a:endParaRPr b="1" sz="3600">
              <a:solidFill>
                <a:srgbClr val="2C7C9F"/>
              </a:solidFill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188" y="1293600"/>
            <a:ext cx="5695716" cy="4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6039425" y="4662675"/>
            <a:ext cx="295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Soil moisture guide: </a:t>
            </a:r>
            <a:r>
              <a:rPr lang="en-AU" sz="1600" u="sng">
                <a:solidFill>
                  <a:schemeClr val="hlink"/>
                </a:solidFill>
                <a:hlinkClick r:id="rId6"/>
              </a:rPr>
              <a:t>click here</a:t>
            </a:r>
            <a:r>
              <a:rPr lang="en-AU" sz="1600"/>
              <a:t>.</a:t>
            </a:r>
            <a:endParaRPr sz="1600"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9491" y="2215200"/>
            <a:ext cx="2952172" cy="221412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4930100" y="6000000"/>
            <a:ext cx="2476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50">
                <a:solidFill>
                  <a:srgbClr val="374B43"/>
                </a:solidFill>
                <a:latin typeface="Verdana"/>
                <a:ea typeface="Verdana"/>
                <a:cs typeface="Verdana"/>
                <a:sym typeface="Verdana"/>
              </a:rPr>
              <a:t>© Crown copyright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7829225" y="4329125"/>
            <a:ext cx="1162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50">
                <a:solidFill>
                  <a:srgbClr val="374B43"/>
                </a:solidFill>
                <a:latin typeface="Verdana"/>
                <a:ea typeface="Verdana"/>
                <a:cs typeface="Verdana"/>
                <a:sym typeface="Verdana"/>
              </a:rPr>
              <a:t>© Crown copyright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 rotWithShape="1">
          <a:blip r:embed="rId5">
            <a:alphaModFix/>
          </a:blip>
          <a:srcRect b="0" l="0" r="0" t="11824"/>
          <a:stretch/>
        </p:blipFill>
        <p:spPr>
          <a:xfrm>
            <a:off x="723900" y="1508950"/>
            <a:ext cx="7962900" cy="48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457200" y="152400"/>
            <a:ext cx="82296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Make a model CubeSat </a:t>
            </a:r>
            <a:endParaRPr b="1" sz="3600">
              <a:solidFill>
                <a:srgbClr val="2C7C9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and micro:bit sun sensor</a:t>
            </a:r>
            <a:endParaRPr b="1" sz="3600">
              <a:solidFill>
                <a:srgbClr val="2C7C9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473400" y="149950"/>
            <a:ext cx="5568600" cy="6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Micro:bit and Arduino</a:t>
            </a:r>
            <a:endParaRPr b="1"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5505350" y="1587500"/>
            <a:ext cx="3315900" cy="3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/>
              <a:t>Gathering and interpret evidence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/>
              <a:t>Use evidence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/>
              <a:t>Critique evidence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AU"/>
              <a:t>Interpret representations</a:t>
            </a:r>
            <a:endParaRPr/>
          </a:p>
        </p:txBody>
      </p:sp>
      <p:sp>
        <p:nvSpPr>
          <p:cNvPr id="265" name="Google Shape;265;p31"/>
          <p:cNvSpPr txBox="1"/>
          <p:nvPr>
            <p:ph idx="2" type="body"/>
          </p:nvPr>
        </p:nvSpPr>
        <p:spPr>
          <a:xfrm>
            <a:off x="368450" y="1787850"/>
            <a:ext cx="4005600" cy="3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200"/>
              <a:t>Investigating</a:t>
            </a:r>
            <a:endParaRPr sz="22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2200"/>
              <a:t>Communicating</a:t>
            </a:r>
            <a:endParaRPr sz="2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66" name="Google Shape;266;p31"/>
          <p:cNvSpPr/>
          <p:nvPr/>
        </p:nvSpPr>
        <p:spPr>
          <a:xfrm>
            <a:off x="3129750" y="2806900"/>
            <a:ext cx="2559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5478050" y="2178625"/>
            <a:ext cx="2559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5478050" y="2889625"/>
            <a:ext cx="2559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5478050" y="3479475"/>
            <a:ext cx="2559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5478050" y="4818825"/>
            <a:ext cx="2559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3302275" y="4556325"/>
            <a:ext cx="2559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2" name="Google Shape;272;p31"/>
          <p:cNvCxnSpPr>
            <a:stCxn id="271" idx="3"/>
          </p:cNvCxnSpPr>
          <p:nvPr/>
        </p:nvCxnSpPr>
        <p:spPr>
          <a:xfrm>
            <a:off x="3558175" y="4687575"/>
            <a:ext cx="600" cy="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1"/>
          <p:cNvCxnSpPr/>
          <p:nvPr/>
        </p:nvCxnSpPr>
        <p:spPr>
          <a:xfrm>
            <a:off x="3571938" y="4632613"/>
            <a:ext cx="1920000" cy="262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1"/>
          <p:cNvCxnSpPr>
            <a:stCxn id="266" idx="3"/>
            <a:endCxn id="267" idx="1"/>
          </p:cNvCxnSpPr>
          <p:nvPr/>
        </p:nvCxnSpPr>
        <p:spPr>
          <a:xfrm flipH="1" rot="10800000">
            <a:off x="3385650" y="2309950"/>
            <a:ext cx="2092500" cy="6282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31"/>
          <p:cNvCxnSpPr>
            <a:stCxn id="266" idx="3"/>
            <a:endCxn id="268" idx="1"/>
          </p:cNvCxnSpPr>
          <p:nvPr/>
        </p:nvCxnSpPr>
        <p:spPr>
          <a:xfrm>
            <a:off x="3385650" y="2938150"/>
            <a:ext cx="2092500" cy="828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31"/>
          <p:cNvCxnSpPr>
            <a:stCxn id="266" idx="3"/>
            <a:endCxn id="269" idx="1"/>
          </p:cNvCxnSpPr>
          <p:nvPr/>
        </p:nvCxnSpPr>
        <p:spPr>
          <a:xfrm>
            <a:off x="3385650" y="2938150"/>
            <a:ext cx="2092500" cy="6726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31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375025" y="68800"/>
            <a:ext cx="71928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rgbClr val="2C7C9F"/>
                </a:solidFill>
              </a:rPr>
              <a:t>DT and Nature of science</a:t>
            </a:r>
            <a:endParaRPr b="1">
              <a:solidFill>
                <a:srgbClr val="2C7C9F"/>
              </a:solidFill>
            </a:endParaRPr>
          </a:p>
        </p:txBody>
      </p:sp>
      <p:graphicFrame>
        <p:nvGraphicFramePr>
          <p:cNvPr id="283" name="Google Shape;283;p32"/>
          <p:cNvGraphicFramePr/>
          <p:nvPr/>
        </p:nvGraphicFramePr>
        <p:xfrm>
          <a:off x="268488" y="1282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{9FC8F5B4-E7BB-4EBC-A92F-E7D157076442}</a:tableStyleId>
              </a:tblPr>
              <a:tblGrid>
                <a:gridCol w="727125"/>
                <a:gridCol w="1129200"/>
                <a:gridCol w="1687675"/>
                <a:gridCol w="1687675"/>
                <a:gridCol w="1687675"/>
                <a:gridCol w="1687675"/>
              </a:tblGrid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Understanding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Investigating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Communicating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700"/>
                        <a:t>Participating &amp; Contributing</a:t>
                      </a:r>
                      <a:endParaRPr sz="17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/>
                        <a:t>CT</a:t>
                      </a:r>
                      <a:endParaRPr i="1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 sz="1500"/>
                        <a:t>create algorithms for computers or human?</a:t>
                      </a:r>
                      <a:endParaRPr i="1" sz="15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Sequence the steps from a past scientific discovery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create methods or instructions</a:t>
                      </a:r>
                      <a:endParaRPr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retell a process</a:t>
                      </a:r>
                      <a:endParaRPr/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how-to for taking action as a sequence of events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/>
                        <a:t>DDDO</a:t>
                      </a:r>
                      <a:endParaRPr i="1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AU" sz="1500"/>
                        <a:t>create digital content or media?</a:t>
                      </a:r>
                      <a:endParaRPr i="1" sz="1500"/>
                    </a:p>
                  </a:txBody>
                  <a:tcPr marT="121900" marB="121900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photo diary, spreadsheet, tables/graphs in documents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spreadsheets, graphs, video showing how to carry out a process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spreadsheets, graphs, tables, vlog detailing process and inferences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788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n-AU">
                          <a:solidFill>
                            <a:srgbClr val="434343"/>
                          </a:solidFill>
                        </a:rPr>
                        <a:t>videos, posters, animations, digital games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4" name="Google Shape;284;p32"/>
          <p:cNvSpPr txBox="1"/>
          <p:nvPr/>
        </p:nvSpPr>
        <p:spPr>
          <a:xfrm>
            <a:off x="268525" y="5124725"/>
            <a:ext cx="8607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/>
              <a:t>CT: Computational thinking</a:t>
            </a:r>
            <a:endParaRPr i="1"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AU" sz="1800"/>
              <a:t>DDDO: Designing and developing digital outcomes</a:t>
            </a:r>
            <a:endParaRPr i="1" sz="1800"/>
          </a:p>
        </p:txBody>
      </p:sp>
      <p:sp>
        <p:nvSpPr>
          <p:cNvPr id="285" name="Google Shape;285;p32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/>
        </p:nvSpPr>
        <p:spPr>
          <a:xfrm>
            <a:off x="6972725" y="3588633"/>
            <a:ext cx="19344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600">
                <a:solidFill>
                  <a:schemeClr val="dk1"/>
                </a:solidFill>
              </a:rPr>
              <a:t> Connect with us: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91" name="Google Shape;291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9439" l="12968" r="14213" t="7902"/>
          <a:stretch/>
        </p:blipFill>
        <p:spPr>
          <a:xfrm>
            <a:off x="7170500" y="4249198"/>
            <a:ext cx="646275" cy="6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2" name="Google Shape;292;p3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36950" y="4293283"/>
            <a:ext cx="572375" cy="572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3" name="Google Shape;293;p33"/>
          <p:cNvSpPr txBox="1"/>
          <p:nvPr/>
        </p:nvSpPr>
        <p:spPr>
          <a:xfrm>
            <a:off x="0" y="1392800"/>
            <a:ext cx="68400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000">
                <a:solidFill>
                  <a:schemeClr val="dk1"/>
                </a:solidFill>
              </a:rPr>
              <a:t>Stephen Ross</a:t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accent1"/>
                </a:solidFill>
              </a:rPr>
              <a:t>021 136 4912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u="sng">
                <a:solidFill>
                  <a:schemeClr val="hlink"/>
                </a:solidFill>
                <a:hlinkClick r:id="rId8"/>
              </a:rPr>
              <a:t>stephen.ross@waikato.ac.nz</a:t>
            </a:r>
            <a:endParaRPr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294" name="Google Shape;294;p33">
            <a:hlinkClick r:id="rId9"/>
          </p:cNvPr>
          <p:cNvSpPr/>
          <p:nvPr/>
        </p:nvSpPr>
        <p:spPr>
          <a:xfrm>
            <a:off x="6962575" y="5383367"/>
            <a:ext cx="2057100" cy="47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100">
                <a:solidFill>
                  <a:schemeClr val="dk1"/>
                </a:solidFill>
              </a:rPr>
              <a:t>Sign up for our newsletter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5" name="Google Shape;295;p33"/>
          <p:cNvSpPr txBox="1"/>
          <p:nvPr/>
        </p:nvSpPr>
        <p:spPr>
          <a:xfrm>
            <a:off x="1920000" y="5641550"/>
            <a:ext cx="3000000" cy="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6525" y="852867"/>
            <a:ext cx="1729200" cy="17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>
            <a:hlinkClick r:id="rId11"/>
          </p:cNvPr>
          <p:cNvSpPr/>
          <p:nvPr/>
        </p:nvSpPr>
        <p:spPr>
          <a:xfrm>
            <a:off x="6962575" y="6049733"/>
            <a:ext cx="2057100" cy="62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100">
                <a:solidFill>
                  <a:srgbClr val="434343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Explore our range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100">
                <a:solidFill>
                  <a:srgbClr val="434343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 workshops</a:t>
            </a:r>
            <a:endParaRPr b="1" sz="800">
              <a:solidFill>
                <a:srgbClr val="434343"/>
              </a:solidFill>
            </a:endParaRPr>
          </a:p>
        </p:txBody>
      </p:sp>
      <p:pic>
        <p:nvPicPr>
          <p:cNvPr id="298" name="Google Shape;298;p33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4168" r="0" t="0"/>
          <a:stretch/>
        </p:blipFill>
        <p:spPr>
          <a:xfrm>
            <a:off x="2023800" y="4722174"/>
            <a:ext cx="2792400" cy="1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/>
          <p:nvPr>
            <p:ph type="title"/>
          </p:nvPr>
        </p:nvSpPr>
        <p:spPr>
          <a:xfrm>
            <a:off x="392550" y="613900"/>
            <a:ext cx="7833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u="none" cap="none" strike="noStrike">
                <a:solidFill>
                  <a:schemeClr val="accent1"/>
                </a:solidFill>
              </a:rPr>
              <a:t>Thanks – want to keep in touch?</a:t>
            </a:r>
            <a:endParaRPr b="1" i="0" sz="3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2708950" y="1524151"/>
            <a:ext cx="4920600" cy="24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us on </a:t>
            </a: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enquiries@sciencelearn.org.nz</a:t>
            </a:r>
            <a:r>
              <a:rPr b="0" i="0" lang="en-AU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https://twitter.com/NZScienceLearn</a:t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sng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www.facebook.com/nzsciencelearn</a:t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000" u="sng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https://nz.pinterest.com/nzsciencelearn</a:t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"/>
              <a:buFont typeface="Calibri"/>
              <a:buNone/>
            </a:pPr>
            <a:r>
              <a:rPr lang="en-AU" u="sng">
                <a:solidFill>
                  <a:schemeClr val="hlink"/>
                </a:solidFill>
                <a:hlinkClick r:id="rId7"/>
              </a:rPr>
              <a:t>www.instagram.com/sciencelearninghubnz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392550" y="4274450"/>
            <a:ext cx="8595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us in our </a:t>
            </a: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discussion chan</a:t>
            </a:r>
            <a:r>
              <a:rPr b="1" i="0" lang="en-AU" sz="1400" u="none" cap="none" strike="noStrike">
                <a:solidFill>
                  <a:srgbClr val="2C7C9F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b="1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b="0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Slack</a:t>
            </a:r>
            <a:r>
              <a:rPr lang="en-AU">
                <a:solidFill>
                  <a:schemeClr val="accent1"/>
                </a:solidFill>
              </a:rPr>
              <a:t> </a:t>
            </a:r>
            <a:r>
              <a:rPr lang="en-AU"/>
              <a:t>(</a:t>
            </a:r>
            <a:r>
              <a:rPr lang="en-AU" u="sng">
                <a:solidFill>
                  <a:schemeClr val="hlink"/>
                </a:solidFill>
                <a:hlinkClick r:id="rId9"/>
              </a:rPr>
              <a:t>http://slh-talk.slack.com</a:t>
            </a:r>
            <a:r>
              <a:rPr lang="en-AU">
                <a:solidFill>
                  <a:schemeClr val="dk1"/>
                </a:solidFill>
              </a:rPr>
              <a:t>)</a:t>
            </a:r>
            <a: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5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(Any problems accessing Slack, please contact us via our enquiries email, </a:t>
            </a: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enquiries@sciencelearn.org.nz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4"/>
          <p:cNvPicPr preferRelativeResize="0"/>
          <p:nvPr/>
        </p:nvPicPr>
        <p:blipFill rotWithShape="1">
          <a:blip r:embed="rId11">
            <a:alphaModFix/>
          </a:blip>
          <a:srcRect b="7635" l="1498" r="1196" t="8912"/>
          <a:stretch/>
        </p:blipFill>
        <p:spPr>
          <a:xfrm>
            <a:off x="0" y="5544484"/>
            <a:ext cx="9144005" cy="131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76738" y="1469100"/>
            <a:ext cx="397675" cy="3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 rotWithShape="1">
          <a:blip r:embed="rId13">
            <a:alphaModFix/>
          </a:blip>
          <a:srcRect b="0" l="20571" r="0" t="15254"/>
          <a:stretch/>
        </p:blipFill>
        <p:spPr>
          <a:xfrm>
            <a:off x="2114169" y="2082967"/>
            <a:ext cx="322807" cy="40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27076" y="2617834"/>
            <a:ext cx="296999" cy="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 rotWithShape="1">
          <a:blip r:embed="rId15">
            <a:alphaModFix/>
          </a:blip>
          <a:srcRect b="0" l="11777" r="0" t="9673"/>
          <a:stretch/>
        </p:blipFill>
        <p:spPr>
          <a:xfrm>
            <a:off x="2127084" y="3033960"/>
            <a:ext cx="297000" cy="39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27072" y="3653869"/>
            <a:ext cx="297000" cy="29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200">
                <a:solidFill>
                  <a:srgbClr val="2C7C9F"/>
                </a:solidFill>
              </a:rPr>
              <a:t>Purpose</a:t>
            </a:r>
            <a:endParaRPr b="1" sz="4200">
              <a:solidFill>
                <a:srgbClr val="2C7C9F"/>
              </a:solidFill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4720075" y="1531888"/>
            <a:ext cx="4211100" cy="4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5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Char char="●"/>
            </a:pPr>
            <a:r>
              <a:rPr lang="en-AU" sz="2700"/>
              <a:t>What do we mean by digital tools?</a:t>
            </a:r>
            <a:endParaRPr sz="27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600"/>
              <a:buChar char="●"/>
            </a:pPr>
            <a:r>
              <a:rPr lang="en-AU" sz="2700"/>
              <a:t>How to use digital tools to develop science capabilities.</a:t>
            </a:r>
            <a:endParaRPr sz="27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336825" y="4897925"/>
            <a:ext cx="49887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/>
          </a:p>
        </p:txBody>
      </p:sp>
      <p:sp>
        <p:nvSpPr>
          <p:cNvPr id="63" name="Google Shape;63;p10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5">
            <a:alphaModFix/>
          </a:blip>
          <a:srcRect b="0" l="14867" r="14867" t="0"/>
          <a:stretch/>
        </p:blipFill>
        <p:spPr>
          <a:xfrm>
            <a:off x="608700" y="1372327"/>
            <a:ext cx="3963300" cy="396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/>
        </p:nvSpPr>
        <p:spPr>
          <a:xfrm>
            <a:off x="2975650" y="5125925"/>
            <a:ext cx="168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50">
                <a:solidFill>
                  <a:srgbClr val="4C4C4C"/>
                </a:solidFill>
                <a:highlight>
                  <a:srgbClr val="F2F2F2"/>
                </a:highlight>
              </a:rPr>
              <a:t>Public domain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1"/>
          <p:cNvGraphicFramePr/>
          <p:nvPr/>
        </p:nvGraphicFramePr>
        <p:xfrm>
          <a:off x="223850" y="106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{8EB1C937-B360-489E-A46A-61ACB8FF6AAF}</a:tableStyleId>
              </a:tblPr>
              <a:tblGrid>
                <a:gridCol w="5875550"/>
                <a:gridCol w="1637275"/>
                <a:gridCol w="1351475"/>
              </a:tblGrid>
              <a:tr h="70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600"/>
                        <a:t>Topic</a:t>
                      </a:r>
                      <a:endParaRPr b="1"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9249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600"/>
                        <a:t>Slides</a:t>
                      </a:r>
                      <a:r>
                        <a:rPr b="1" lang="en-AU" sz="1600"/>
                        <a:t>h</a:t>
                      </a:r>
                      <a:r>
                        <a:rPr b="1" lang="en-AU" sz="1600"/>
                        <a:t>ow </a:t>
                      </a:r>
                      <a:endParaRPr b="1" sz="1600"/>
                    </a:p>
                    <a:p>
                      <a:pPr indent="0" lvl="0" marL="0" marR="199249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600"/>
                        <a:t>number(s)</a:t>
                      </a:r>
                      <a:endParaRPr b="1" sz="1600"/>
                    </a:p>
                  </a:txBody>
                  <a:tcPr marT="68575" marB="68575" marR="91425" marL="900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600"/>
                        <a:t>Video timecode</a:t>
                      </a:r>
                      <a:endParaRPr b="1" sz="1600"/>
                    </a:p>
                  </a:txBody>
                  <a:tcPr marT="68575" marB="68575" marR="91425" marL="2857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Introducing the Science Learning Hub and presenters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1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00:00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Purpose and i</a:t>
                      </a:r>
                      <a:r>
                        <a:rPr lang="en-AU" sz="1600"/>
                        <a:t>ndex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2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–3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00:27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What do we mean by digital tools? 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6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–8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04:54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New Zealand curriculum links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9</a:t>
                      </a:r>
                      <a:r>
                        <a:rPr lang="en-AU" sz="1600"/>
                        <a:t>–14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09:32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Arduino Science Journal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15</a:t>
                      </a:r>
                      <a:r>
                        <a:rPr lang="en-AU" sz="160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AU" sz="1600"/>
                        <a:t>18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16:50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Micro:bit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19</a:t>
                      </a:r>
                      <a:r>
                        <a:rPr lang="en-AU" sz="160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AU" sz="1600"/>
                        <a:t>23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29:41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Overview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24</a:t>
                      </a:r>
                      <a:r>
                        <a:rPr lang="en-AU" sz="160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AU" sz="1600"/>
                        <a:t>25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39:09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Links, keep in touch and thanks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26</a:t>
                      </a:r>
                      <a:r>
                        <a:rPr lang="en-AU" sz="1600">
                          <a:solidFill>
                            <a:srgbClr val="000000"/>
                          </a:solidFill>
                        </a:rPr>
                        <a:t>–2</a:t>
                      </a:r>
                      <a:r>
                        <a:rPr lang="en-AU" sz="1600"/>
                        <a:t>7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/>
                        <a:t>47:07</a:t>
                      </a:r>
                      <a:endParaRPr sz="1600"/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" name="Google Shape;72;p11"/>
          <p:cNvSpPr txBox="1"/>
          <p:nvPr/>
        </p:nvSpPr>
        <p:spPr>
          <a:xfrm>
            <a:off x="380475" y="104400"/>
            <a:ext cx="3993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rgbClr val="2C7C9F"/>
                </a:solidFill>
              </a:rPr>
              <a:t>Index</a:t>
            </a:r>
            <a:endParaRPr sz="3600">
              <a:solidFill>
                <a:srgbClr val="2C7C9F"/>
              </a:solidFill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121200" y="6375600"/>
            <a:ext cx="9022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chemeClr val="accent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/>
        </p:nvSpPr>
        <p:spPr>
          <a:xfrm>
            <a:off x="4729575" y="444175"/>
            <a:ext cx="4414500" cy="6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Nau mai haere mai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Ko Te Whare wananga o Waikato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Ko te Kura Toi Tangata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Tihei, Ko Te Whai Toi Tangata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Tihei mauri ora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I tipu ake ahau i raro i te maunga o Taranaki 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Ko Ngati Pākehā tōku iwi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Kei Taupō nui a Tia ahau e noho ana 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Kei raro i te maru o Tūwharetoa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Ko Glenda Coull rāua ko Malcolm Ross ōku mātua 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Ko Stephen taku ingoa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Nō reira, tēnā tatou katoa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Nei rā te mihi manahau ki te tangata whenua, 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ka mihi hoki ka tika ki ngā tohu o te rohe nei. 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500">
                <a:solidFill>
                  <a:srgbClr val="434343"/>
                </a:solidFill>
              </a:rPr>
              <a:t>Nō reira tēnā koutou katoa.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0" y="6504950"/>
            <a:ext cx="9144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</a:t>
            </a:r>
            <a:r>
              <a:rPr lang="en-AU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AU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Copyright. Science Learning Hub – Pokapū Akoranga Pūtaiao The University of Waikato Te Whare Wananga o Waikato.</a:t>
            </a:r>
            <a:endParaRPr sz="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7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7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7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7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575" y="1603950"/>
            <a:ext cx="4457575" cy="27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389475" y="280525"/>
            <a:ext cx="8229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What do we mean by</a:t>
            </a:r>
            <a:endParaRPr b="1" sz="3600">
              <a:solidFill>
                <a:srgbClr val="2C7C9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digital tools? </a:t>
            </a:r>
            <a:endParaRPr b="1" sz="3600">
              <a:solidFill>
                <a:srgbClr val="2C7C9F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141400" y="2331150"/>
            <a:ext cx="707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3044" l="0" r="0" t="0"/>
          <a:stretch/>
        </p:blipFill>
        <p:spPr>
          <a:xfrm>
            <a:off x="137725" y="1633525"/>
            <a:ext cx="8868651" cy="4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01225" y="84875"/>
            <a:ext cx="82296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What digital tools do </a:t>
            </a:r>
            <a:endParaRPr b="1" sz="3600">
              <a:solidFill>
                <a:srgbClr val="2C7C9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you already use? </a:t>
            </a:r>
            <a:endParaRPr b="1" sz="3600">
              <a:solidFill>
                <a:srgbClr val="2C7C9F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6994"/>
          <a:stretch/>
        </p:blipFill>
        <p:spPr>
          <a:xfrm>
            <a:off x="984200" y="1532862"/>
            <a:ext cx="7646625" cy="4587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577600" y="889900"/>
            <a:ext cx="1521300" cy="1291500"/>
          </a:xfrm>
          <a:prstGeom prst="wedgeRectCallout">
            <a:avLst>
              <a:gd fmla="val 80679" name="adj1"/>
              <a:gd fmla="val 4202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Phone apps for weather, recording or tuning guitar.</a:t>
            </a:r>
            <a:endParaRPr sz="1600"/>
          </a:p>
        </p:txBody>
      </p:sp>
      <p:sp>
        <p:nvSpPr>
          <p:cNvPr id="99" name="Google Shape;99;p14"/>
          <p:cNvSpPr/>
          <p:nvPr/>
        </p:nvSpPr>
        <p:spPr>
          <a:xfrm>
            <a:off x="2498775" y="3739575"/>
            <a:ext cx="1951500" cy="1861200"/>
          </a:xfrm>
          <a:prstGeom prst="wedgeRectCallout">
            <a:avLst>
              <a:gd fmla="val -72304" name="adj1"/>
              <a:gd fmla="val 514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A classroom smart/interactive board used for projecting visuals, videos, powerpoints, etc.</a:t>
            </a:r>
            <a:endParaRPr sz="1600"/>
          </a:p>
        </p:txBody>
      </p:sp>
      <p:sp>
        <p:nvSpPr>
          <p:cNvPr id="100" name="Google Shape;100;p14"/>
          <p:cNvSpPr/>
          <p:nvPr/>
        </p:nvSpPr>
        <p:spPr>
          <a:xfrm>
            <a:off x="4506400" y="1630825"/>
            <a:ext cx="1651500" cy="857100"/>
          </a:xfrm>
          <a:prstGeom prst="wedgeRectCallout">
            <a:avLst>
              <a:gd fmla="val 141362" name="adj1"/>
              <a:gd fmla="val 513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iNaturalist</a:t>
            </a:r>
            <a:r>
              <a:rPr lang="en-AU" sz="1600"/>
              <a:t> and Seek ID apps.</a:t>
            </a:r>
            <a:endParaRPr sz="1600"/>
          </a:p>
        </p:txBody>
      </p:sp>
      <p:sp>
        <p:nvSpPr>
          <p:cNvPr id="101" name="Google Shape;101;p14"/>
          <p:cNvSpPr/>
          <p:nvPr/>
        </p:nvSpPr>
        <p:spPr>
          <a:xfrm>
            <a:off x="4700975" y="3636975"/>
            <a:ext cx="2054100" cy="1963800"/>
          </a:xfrm>
          <a:prstGeom prst="wedgeRectCallout">
            <a:avLst>
              <a:gd fmla="val 96787" name="adj1"/>
              <a:gd fmla="val 891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Chromebooks, iPods for students recording video and pictures, laptops, projector (daily for teaching).</a:t>
            </a:r>
            <a:endParaRPr sz="1600"/>
          </a:p>
        </p:txBody>
      </p:sp>
      <p:sp>
        <p:nvSpPr>
          <p:cNvPr id="102" name="Google Shape;102;p14"/>
          <p:cNvSpPr/>
          <p:nvPr/>
        </p:nvSpPr>
        <p:spPr>
          <a:xfrm>
            <a:off x="4789200" y="2729300"/>
            <a:ext cx="926700" cy="568200"/>
          </a:xfrm>
          <a:prstGeom prst="wedgeRectCallout">
            <a:avLst>
              <a:gd fmla="val 241157" name="adj1"/>
              <a:gd fmla="val -6778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/>
              <a:t>Zoom</a:t>
            </a:r>
            <a:endParaRPr sz="1600"/>
          </a:p>
        </p:txBody>
      </p:sp>
      <p:sp>
        <p:nvSpPr>
          <p:cNvPr id="103" name="Google Shape;103;p14"/>
          <p:cNvSpPr/>
          <p:nvPr/>
        </p:nvSpPr>
        <p:spPr>
          <a:xfrm>
            <a:off x="190750" y="2358600"/>
            <a:ext cx="1731000" cy="1750200"/>
          </a:xfrm>
          <a:prstGeom prst="wedgeRectCallout">
            <a:avLst>
              <a:gd fmla="val 68623" name="adj1"/>
              <a:gd fmla="val 480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>
                <a:solidFill>
                  <a:schemeClr val="dk1"/>
                </a:solidFill>
              </a:rPr>
              <a:t>Digital thermometer for measuring temperature – change in state, scales for mass.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457200" y="0"/>
            <a:ext cx="8229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rgbClr val="2C7C9F"/>
                </a:solidFill>
              </a:rPr>
              <a:t>Types of tools</a:t>
            </a:r>
            <a:endParaRPr b="1" sz="3600">
              <a:solidFill>
                <a:srgbClr val="2C7C9F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998100" y="1518850"/>
            <a:ext cx="7259100" cy="3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AU" sz="2400"/>
              <a:t>Apps </a:t>
            </a:r>
            <a:r>
              <a:rPr lang="en-AU" sz="2400"/>
              <a:t>–</a:t>
            </a:r>
            <a:r>
              <a:rPr lang="en-AU" sz="2400"/>
              <a:t> programs that run on a </a:t>
            </a:r>
            <a:r>
              <a:rPr lang="en-AU" sz="2400"/>
              <a:t>mobile device </a:t>
            </a:r>
            <a:r>
              <a:rPr i="1" lang="en-AU" sz="2400"/>
              <a:t>e.g. Arduino Science Journal, iNaturalist, Pasco</a:t>
            </a:r>
            <a:endParaRPr i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AU" sz="2400"/>
              <a:t>Web based</a:t>
            </a:r>
            <a:r>
              <a:rPr lang="en-AU" sz="2400"/>
              <a:t> – programs that run in a browser as a website </a:t>
            </a:r>
            <a:r>
              <a:rPr i="1" lang="en-AU" sz="2400"/>
              <a:t>e.g. Google sheets, PhET simulations</a:t>
            </a:r>
            <a:endParaRPr i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AU" sz="2400"/>
              <a:t>Hardware </a:t>
            </a:r>
            <a:r>
              <a:rPr lang="en-AU" sz="2400"/>
              <a:t>– devices that have one or more specific purposes </a:t>
            </a:r>
            <a:r>
              <a:rPr i="1" lang="en-AU" sz="2400"/>
              <a:t>e.g. digital thermomete</a:t>
            </a:r>
            <a:r>
              <a:rPr i="1" lang="en-AU" sz="2400"/>
              <a:t>r, motion sensor</a:t>
            </a:r>
            <a:endParaRPr i="1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385150" y="68800"/>
            <a:ext cx="8420400" cy="7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>
                <a:solidFill>
                  <a:schemeClr val="accent1"/>
                </a:solidFill>
              </a:rPr>
              <a:t>Nature of science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3093875" y="1286200"/>
            <a:ext cx="5793000" cy="49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dk1"/>
                </a:solidFill>
              </a:rPr>
              <a:t>Understanding about science: </a:t>
            </a:r>
            <a:r>
              <a:rPr lang="en-AU" sz="1900">
                <a:solidFill>
                  <a:schemeClr val="dk1"/>
                </a:solidFill>
              </a:rPr>
              <a:t>exploring science ideas, forming scientific explanations, science knowledge and the ways that science is done.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accent2"/>
                </a:solidFill>
              </a:rPr>
              <a:t>Investigating in science: </a:t>
            </a:r>
            <a:r>
              <a:rPr lang="en-AU" sz="1900">
                <a:solidFill>
                  <a:schemeClr val="accent2"/>
                </a:solidFill>
              </a:rPr>
              <a:t>student investigations, attitudes that support investigations, carrying out an investigation and interpreting observations.</a:t>
            </a:r>
            <a:endParaRPr sz="1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AU" sz="1900">
                <a:solidFill>
                  <a:schemeClr val="dk1"/>
                </a:solidFill>
              </a:rPr>
              <a:t>Communicating in science:</a:t>
            </a:r>
            <a:r>
              <a:rPr lang="en-AU" sz="1900">
                <a:solidFill>
                  <a:schemeClr val="dk1"/>
                </a:solidFill>
              </a:rPr>
              <a:t> developing the vocabulary, numeric and symbol systems, and conventions of science, and using this knowledge to communicate about their own and others’ ideas.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AU" sz="1900">
                <a:solidFill>
                  <a:schemeClr val="accent2"/>
                </a:solidFill>
              </a:rPr>
              <a:t>Participating and contributing: </a:t>
            </a:r>
            <a:r>
              <a:rPr lang="en-AU" sz="1900">
                <a:solidFill>
                  <a:schemeClr val="accent2"/>
                </a:solidFill>
              </a:rPr>
              <a:t>using a scientific perspective to decisions and actions as appropriate.</a:t>
            </a:r>
            <a:endParaRPr sz="1900">
              <a:solidFill>
                <a:schemeClr val="accent2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34175" y="2270250"/>
            <a:ext cx="2888700" cy="17145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500">
                <a:solidFill>
                  <a:schemeClr val="dk1"/>
                </a:solidFill>
              </a:rPr>
              <a:t>“The nature of science strand is the overarching, unifying strand in the science learning area” 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AU" sz="1300" u="sng">
                <a:solidFill>
                  <a:schemeClr val="hlink"/>
                </a:solidFill>
                <a:hlinkClick r:id="rId3"/>
              </a:rPr>
              <a:t>TKI Nature of science</a:t>
            </a:r>
            <a:endParaRPr sz="1300"/>
          </a:p>
        </p:txBody>
      </p:sp>
      <p:sp>
        <p:nvSpPr>
          <p:cNvPr id="119" name="Google Shape;119;p16"/>
          <p:cNvSpPr txBox="1"/>
          <p:nvPr/>
        </p:nvSpPr>
        <p:spPr>
          <a:xfrm>
            <a:off x="50" y="63756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Science Learning Hub – Pokapū Akoranga Pūtaiao The University of Waikato Te Whare Wananga o Waikato.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|</a:t>
            </a:r>
            <a:r>
              <a:rPr lang="en-AU" sz="9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AU" sz="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images are copyrighted. For further information, please refer to </a:t>
            </a:r>
            <a:r>
              <a:rPr lang="en-AU" sz="900" u="sng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endParaRPr sz="900" u="sng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