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6668A68-DC7A-4967-BAAC-3E75EE05B22D}">
  <a:tblStyle styleId="{76668A68-DC7A-4967-BAAC-3E75EE05B22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165-he-aha-hoki-tera-rakau-what-kind-of-tree-is-that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942-there-are-many-native-trees" TargetMode="External"/><Relationship Id="rId3" Type="http://schemas.openxmlformats.org/officeDocument/2006/relationships/hyperlink" Target="https://www.sciencelearn.org.nz/images/4930-nga-rau-o-nga-rakau-taketake-o-aotearoa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168-he-punaha-whakaropu-classifying-and-identifying-plants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5001-leaf-venation-patterns" TargetMode="External"/><Relationship Id="rId3" Type="http://schemas.openxmlformats.org/officeDocument/2006/relationships/hyperlink" Target="https://www.sciencelearn.org.nz/images/5002-te-whakararangi-i-nga-iarau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5000-leaf-arrangement" TargetMode="External"/><Relationship Id="rId3" Type="http://schemas.openxmlformats.org/officeDocument/2006/relationships/hyperlink" Target="https://www.sciencelearn.org.nz/images/4999-te-whakatakoto-i-nga-rau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5004-bark-texture-rough-or-smooth" TargetMode="External"/><Relationship Id="rId3" Type="http://schemas.openxmlformats.org/officeDocument/2006/relationships/hyperlink" Target="https://www.sciencelearn.org.nz/images/5003-te-kakano-o-te-kiri-tapa-rauangi-ranei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987-flower-shape" TargetMode="External"/><Relationship Id="rId3" Type="http://schemas.openxmlformats.org/officeDocument/2006/relationships/hyperlink" Target="https://www.sciencelearn.org.nz/images/4988-te-ahua-o-nga-pua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993-characteristics-of-fruits" TargetMode="External"/><Relationship Id="rId3" Type="http://schemas.openxmlformats.org/officeDocument/2006/relationships/hyperlink" Target="https://www.sciencelearn.org.nz/images/4994-nga-ahuatanga-o-nga-hua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169-te-haenga-me-te-ruinga-o-te-kakano-pollination-and-seed-dispersal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199-labelling-the-parts-of-a-pua-flower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536-pollination-resources-planning-pathways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170-nga-kakano-seeds" TargetMode="External"/><Relationship Id="rId3" Type="http://schemas.openxmlformats.org/officeDocument/2006/relationships/hyperlink" Target="https://www.doc.govt.nz/get-involved/run-a-project/restoration-advice/native-plant-restoration/ecosource-seeds/collection-and-propagation-guide-trees/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958-the-different-types-of-seed-producing-plants" TargetMode="External"/><Relationship Id="rId3" Type="http://schemas.openxmlformats.org/officeDocument/2006/relationships/hyperlink" Target="https://www.sciencelearn.org.nz/images/4959-nga-momo-tipu-e-whai-ai-i-nga-kakano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960-diagram-showing-the-germination-of-a-dicotyledon" TargetMode="External"/><Relationship Id="rId3" Type="http://schemas.openxmlformats.org/officeDocument/2006/relationships/hyperlink" Target="https://www.sciencelearn.org.nz/images/4961-he-hoahoa-mo-te-tinakutanga-o-te-pataka-rua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171-nga-rau-o-te-rakau-tree-leaves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969-stomata" TargetMode="External"/><Relationship Id="rId3" Type="http://schemas.openxmlformats.org/officeDocument/2006/relationships/hyperlink" Target="https://www.sciencelearn.org.nz/images/4970-nga-poare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971-all-the-different-parts-of-a-tree-are-made-using-the-glucose-produced-by-photosynthesis" TargetMode="External"/><Relationship Id="rId3" Type="http://schemas.openxmlformats.org/officeDocument/2006/relationships/hyperlink" Target="https://www.sciencelearn.org.nz/images/4972-ka-hangaia-e-te-rakau-ngona-wahanga-katoa-i-te-kuhuka-e-puta-ai-i-te-ahotakakame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1833-unlocking-the-energy-in-foods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aekupu.co.nz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aekupu.co.nz/word/ahotakakame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s/4977-photosynthesis-benefits" TargetMode="External"/><Relationship Id="rId3" Type="http://schemas.openxmlformats.org/officeDocument/2006/relationships/hyperlink" Target="https://www.sciencelearn.org.nz/images/4978-nga-painga-o-te-ahotakakame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landcareresearch.co.nz/about-us/our-people/norman-mason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collections/shared/1ee4f149a71f1d348a2031615c9b046b" TargetMode="External"/><Relationship Id="rId3" Type="http://schemas.openxmlformats.org/officeDocument/2006/relationships/hyperlink" Target="https://www.tepapa.govt.nz/discover-collections/read-watch-play/maori/maori-medicine" TargetMode="External"/><Relationship Id="rId4" Type="http://schemas.openxmlformats.org/officeDocument/2006/relationships/hyperlink" Target="https://www.youtube.com/watch?v=-MOtY38Shfk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167-nga-rakau-tree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d08df2f20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d08df2f204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gd08df2f204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56d3a82358_0_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56d3a82358_0_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106" name="Google Shape;106;g256d3a82358_0_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56d3a82358_0_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56d3a82358_0_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https://www.sciencelearn.org.nz/resources/3165-he-aha-hoki-tera-rakau-what-kind-of-tree-is-that</a:t>
            </a:r>
            <a:r>
              <a:rPr lang="en-AU" sz="1100"/>
              <a:t>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114" name="Google Shape;114;g256d3a82358_0_3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59f3734196_0_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59f3734196_0_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https://www.sciencelearn.org.nz/images/4942-there-are-many-native-trees</a:t>
            </a:r>
            <a:r>
              <a:rPr lang="en-AU" sz="1100"/>
              <a:t> ❘ </a:t>
            </a:r>
            <a:r>
              <a:rPr lang="en-AU" sz="1100" u="sng">
                <a:solidFill>
                  <a:schemeClr val="hlink"/>
                </a:solidFill>
                <a:hlinkClick r:id="rId3"/>
              </a:rPr>
              <a:t>https://www.sciencelearn.org.nz/images/4930-nga-rau-o-nga-rakau-taketake-o-aotearoa</a:t>
            </a:r>
            <a:r>
              <a:rPr lang="en-AU" sz="1100"/>
              <a:t> </a:t>
            </a:r>
            <a:endParaRPr sz="1100"/>
          </a:p>
          <a:p>
            <a:pPr indent="-304800" lvl="0" marL="457200" rtl="0" algn="l">
              <a:spcBef>
                <a:spcPts val="360"/>
              </a:spcBef>
              <a:spcAft>
                <a:spcPts val="0"/>
              </a:spcAft>
              <a:buSzPts val="1200"/>
              <a:buChar char="-"/>
            </a:pPr>
            <a:r>
              <a:t/>
            </a:r>
            <a:endParaRPr sz="13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259f3734196_0_4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56d3a82358_0_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56d3a82358_0_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https://www.sciencelearn.org.nz/resources/3168-he-punaha-whakaropu-classifying-and-identifying-plants</a:t>
            </a:r>
            <a:r>
              <a:rPr lang="en-AU" sz="1100"/>
              <a:t>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29" name="Google Shape;129;g256d3a82358_0_7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56d3a82358_0_1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56d3a82358_0_10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https://www.sciencelearn.org.nz/images/5001-leaf-venation-patterns</a:t>
            </a:r>
            <a:r>
              <a:rPr lang="en-AU" sz="1100"/>
              <a:t> </a:t>
            </a:r>
            <a:r>
              <a:rPr lang="en-AU" sz="1100"/>
              <a:t>❘ </a:t>
            </a:r>
            <a:r>
              <a:rPr lang="en-AU" sz="1100" u="sng">
                <a:solidFill>
                  <a:schemeClr val="hlink"/>
                </a:solidFill>
                <a:hlinkClick r:id="rId3"/>
              </a:rPr>
              <a:t>https://www.sciencelearn.org.nz/images/5002-te-whakararangi-i-nga-iarau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37" name="Google Shape;137;g256d3a82358_0_10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59f3734196_0_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59f3734196_0_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https://www.sciencelearn.org.nz/images/5000-leaf-arrangement</a:t>
            </a:r>
            <a:r>
              <a:rPr lang="en-AU" sz="1100"/>
              <a:t> ❘ </a:t>
            </a:r>
            <a:r>
              <a:rPr lang="en-AU" sz="1100" u="sng">
                <a:solidFill>
                  <a:schemeClr val="hlink"/>
                </a:solidFill>
                <a:hlinkClick r:id="rId3"/>
              </a:rPr>
              <a:t>https://www.sciencelearn.org.nz/images/4999-te-whakatakoto-i-nga-rau</a:t>
            </a:r>
            <a:r>
              <a:rPr lang="en-AU" sz="1100"/>
              <a:t>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44" name="Google Shape;144;g259f3734196_0_4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59f3734196_0_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59f3734196_0_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https://www.sciencelearn.org.nz/images/5004-bark-texture-rough-or-smooth</a:t>
            </a:r>
            <a:r>
              <a:rPr lang="en-AU" sz="1100"/>
              <a:t> ❘ </a:t>
            </a:r>
            <a:r>
              <a:rPr lang="en-AU" sz="1100" u="sng">
                <a:solidFill>
                  <a:schemeClr val="hlink"/>
                </a:solidFill>
                <a:hlinkClick r:id="rId3"/>
              </a:rPr>
              <a:t>https://www.sciencelearn.org.nz/images/5003-te-kakano-o-te-kiri-tapa-rauangi-ranei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51" name="Google Shape;151;g259f3734196_0_5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56d3a82358_0_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56d3a82358_0_9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https://www.sciencelearn.org.nz/images/4987-flower-shape</a:t>
            </a:r>
            <a:r>
              <a:rPr lang="en-AU" sz="1100"/>
              <a:t> ❘ </a:t>
            </a:r>
            <a:r>
              <a:rPr lang="en-AU" sz="1100" u="sng">
                <a:solidFill>
                  <a:schemeClr val="hlink"/>
                </a:solidFill>
                <a:hlinkClick r:id="rId3"/>
              </a:rPr>
              <a:t>https://www.sciencelearn.org.nz/images/4988-te-ahua-o-nga-pua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58" name="Google Shape;158;g256d3a82358_0_9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9f3734196_0_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9f3734196_0_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https://www.sciencelearn.org.nz/images/4993-characteristics-of-fruits</a:t>
            </a:r>
            <a:r>
              <a:rPr lang="en-AU" sz="1100"/>
              <a:t> ❘ </a:t>
            </a:r>
            <a:r>
              <a:rPr lang="en-AU" sz="1100" u="sng">
                <a:solidFill>
                  <a:schemeClr val="hlink"/>
                </a:solidFill>
                <a:hlinkClick r:id="rId3"/>
              </a:rPr>
              <a:t>https://www.sciencelearn.org.nz/images/4994-nga-ahuatanga-o-nga-hua</a:t>
            </a:r>
            <a:r>
              <a:rPr lang="en-AU" sz="1100"/>
              <a:t>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65" name="Google Shape;165;g259f3734196_0_6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9f3734196_0_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59f3734196_0_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https://www.sciencelearn.org.nz/resources/3169-te-haenga-me-te-ruinga-o-te-kakano-pollination-and-seed-dispersal</a:t>
            </a:r>
            <a:r>
              <a:rPr lang="en-AU" sz="1100"/>
              <a:t>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72" name="Google Shape;172;g259f3734196_0_6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60e538c567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" name="Google Shape;34;g260e538c567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g260e538c567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5ae92be3f8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5ae92be3f8_0_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https://www.sciencelearn.org.nz/resources/3199-labelling-the-parts-of-a-pua-flower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80" name="Google Shape;180;g25ae92be3f8_0_2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5ae92be3f8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5ae92be3f8_0_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https://www.sciencelearn.org.nz/resources/2536-pollination-resources-planning-pathways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87" name="Google Shape;187;g25ae92be3f8_0_3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56d3a82358_0_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56d3a82358_0_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https://www.sciencelearn.org.nz/resources/3170-nga-kakano-seeds</a:t>
            </a:r>
            <a:r>
              <a:rPr lang="en-AU" sz="1100"/>
              <a:t>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DOC propagation guides: </a:t>
            </a:r>
            <a:r>
              <a:rPr lang="en-AU" sz="1100" u="sng">
                <a:solidFill>
                  <a:schemeClr val="hlink"/>
                </a:solidFill>
                <a:hlinkClick r:id="rId3"/>
              </a:rPr>
              <a:t>https://www.doc.govt.nz/get-involved/run-a-project/restoration-advice/native-plant-restoration/ecosource-seeds/collection-and-propagation-guide-trees/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194" name="Google Shape;194;g256d3a82358_0_4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56d3a82358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56d3a82358_0_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https://www.sciencelearn.org.nz/images/4958-the-different-types-of-seed-producing-plants</a:t>
            </a:r>
            <a:r>
              <a:rPr lang="en-AU" sz="1100"/>
              <a:t> ❘ </a:t>
            </a:r>
            <a:r>
              <a:rPr lang="en-AU" sz="1100" u="sng">
                <a:solidFill>
                  <a:schemeClr val="hlink"/>
                </a:solidFill>
                <a:hlinkClick r:id="rId3"/>
              </a:rPr>
              <a:t>https://www.sciencelearn.org.nz/images/4959-nga-momo-tipu-e-whai-ai-i-nga-kakano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202" name="Google Shape;202;g256d3a82358_0_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59f3734196_0_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59f3734196_0_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https://www.sciencelearn.org.nz/images/4960-diagram-showing-the-germination-of-a-dicotyledon</a:t>
            </a:r>
            <a:r>
              <a:rPr lang="en-AU" sz="1100"/>
              <a:t> ❘ </a:t>
            </a:r>
            <a:r>
              <a:rPr lang="en-AU" sz="1100" u="sng">
                <a:solidFill>
                  <a:schemeClr val="hlink"/>
                </a:solidFill>
                <a:hlinkClick r:id="rId3"/>
              </a:rPr>
              <a:t>https://www.sciencelearn.org.nz/images/4961-he-hoahoa-mo-te-tinakutanga-o-te-pataka-rua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209" name="Google Shape;209;g259f3734196_0_8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5bd1c46818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5bd1c46818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16" name="Google Shape;216;g25bd1c46818_0_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56d3a82358_0_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56d3a82358_0_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https://www.sciencelearn.org.nz/resources/3171-nga-rau-o-te-rakau-tree-leaves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223" name="Google Shape;223;g256d3a82358_0_5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56d3a82358_0_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56d3a82358_0_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https://www.sciencelearn.org.nz/images/4969-stomata</a:t>
            </a:r>
            <a:r>
              <a:rPr lang="en-AU" sz="1100"/>
              <a:t> ❘ </a:t>
            </a:r>
            <a:r>
              <a:rPr lang="en-AU" sz="1100" u="sng">
                <a:solidFill>
                  <a:schemeClr val="hlink"/>
                </a:solidFill>
                <a:hlinkClick r:id="rId3"/>
              </a:rPr>
              <a:t>https://www.sciencelearn.org.nz/images/4970-nga-poare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231" name="Google Shape;231;g256d3a82358_0_5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6d3a82358_0_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56d3a82358_0_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https://www.sciencelearn.org.nz/images/4971-all-the-different-parts-of-a-tree-are-made-using-the-glucose-produced-by-photosynthesis</a:t>
            </a:r>
            <a:r>
              <a:rPr lang="en-AU"/>
              <a:t> ❘ </a:t>
            </a:r>
            <a:r>
              <a:rPr lang="en-AU"/>
              <a:t> </a:t>
            </a:r>
            <a:r>
              <a:rPr lang="en-AU" sz="1100" u="sng">
                <a:solidFill>
                  <a:schemeClr val="hlink"/>
                </a:solidFill>
                <a:hlinkClick r:id="rId3"/>
              </a:rPr>
              <a:t>https://www.sciencelearn.org.nz/images/4972-ka-hangaia-e-te-rakau-ngona-wahanga-katoa-i-te-kuhuka-e-puta-ai-i-te-ahotakakame</a:t>
            </a:r>
            <a:r>
              <a:rPr lang="en-AU" sz="1100"/>
              <a:t>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38" name="Google Shape;238;g256d3a82358_0_6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59f3734196_0_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59f3734196_0_9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Food macromolecules: </a:t>
            </a: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https://www.sciencelearn.org.nz/resources/1833-unlocking-the-energy-in-foods</a:t>
            </a:r>
            <a:r>
              <a:rPr lang="en-AU" sz="1100"/>
              <a:t> – nice link to kai. </a:t>
            </a:r>
            <a:endParaRPr sz="1100"/>
          </a:p>
        </p:txBody>
      </p:sp>
      <p:sp>
        <p:nvSpPr>
          <p:cNvPr id="245" name="Google Shape;245;g259f3734196_0_9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59f3734196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259f3734196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g259f3734196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5ae92be3f8_0_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5ae92be3f8_0_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https://paekupu.co.nz</a:t>
            </a:r>
            <a:endParaRPr sz="1100"/>
          </a:p>
        </p:txBody>
      </p:sp>
      <p:sp>
        <p:nvSpPr>
          <p:cNvPr id="257" name="Google Shape;257;g25ae92be3f8_0_4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5ae92be3f8_0_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5ae92be3f8_0_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https://paekupu.co.nz/word/ahotakakame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266" name="Google Shape;266;g25ae92be3f8_0_6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56d3a82358_0_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56d3a82358_0_8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https://www.sciencelearn.org.nz/images/4977-photosynthesis-benefits</a:t>
            </a:r>
            <a:r>
              <a:rPr lang="en-AU" sz="1100"/>
              <a:t>  ❘  </a:t>
            </a:r>
            <a:r>
              <a:rPr lang="en-AU" sz="1100" u="sng">
                <a:solidFill>
                  <a:schemeClr val="hlink"/>
                </a:solidFill>
                <a:hlinkClick r:id="rId3"/>
              </a:rPr>
              <a:t>https://www.sciencelearn.org.nz/images/4978-nga-painga-o-te-ahotakakame</a:t>
            </a:r>
            <a:r>
              <a:rPr lang="en-AU" sz="1100"/>
              <a:t>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75" name="Google Shape;275;g256d3a82358_0_8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d549c22467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 sz="1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https://www.landcareresearch.co.nz/about-us/our-people/norman-mason</a:t>
            </a:r>
            <a:r>
              <a:rPr lang="en-A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d549c22467_0_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500">
                <a:latin typeface="Arial"/>
                <a:ea typeface="Arial"/>
                <a:cs typeface="Arial"/>
                <a:sym typeface="Arial"/>
              </a:rPr>
              <a:t>Greta -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500">
                <a:latin typeface="Arial"/>
                <a:ea typeface="Arial"/>
                <a:cs typeface="Arial"/>
                <a:sym typeface="Arial"/>
              </a:rPr>
              <a:t>The Science Learning Hub is funded by the New Zealand government – Ministry of Business, Innovation and Employment (MBIE) – under the Curious Minds fund.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d08df2f204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d08df2f204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60" name="Google Shape;60;gd08df2f204_0_2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59f3734196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59f3734196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71" name="Google Shape;71;g259f3734196_0_1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d08df2f204_0_1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d08df2f204_0_1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78" name="Google Shape;78;gd08df2f204_0_11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5ae92be3f8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5ae92be3f8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Science</a:t>
            </a:r>
            <a:r>
              <a:rPr lang="en-AU"/>
              <a:t> </a:t>
            </a:r>
            <a:r>
              <a:rPr lang="en-AU"/>
              <a:t>Learning</a:t>
            </a:r>
            <a:r>
              <a:rPr lang="en-AU"/>
              <a:t> Hub collection: </a:t>
            </a: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https://www.sciencelearn.org.nz/collections/shared/1ee4f149a71f1d348a2031615c9b046b</a:t>
            </a:r>
            <a:r>
              <a:rPr lang="en-AU" sz="1100"/>
              <a:t>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Te Papa: </a:t>
            </a:r>
            <a:r>
              <a:rPr lang="en-AU" sz="1100" u="sng">
                <a:solidFill>
                  <a:schemeClr val="hlink"/>
                </a:solidFill>
                <a:hlinkClick r:id="rId3"/>
              </a:rPr>
              <a:t>https://www.tepapa.govt.nz/discover-collections/read-watch-play/maori/maori-medicine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Waka Huia Rob McGowan: </a:t>
            </a:r>
            <a:r>
              <a:rPr lang="en-AU" sz="1100" u="sng">
                <a:solidFill>
                  <a:schemeClr val="hlink"/>
                </a:solidFill>
                <a:hlinkClick r:id="rId4"/>
              </a:rPr>
              <a:t>https://www.youtube.com/watch?v=-MOtY38Shfk</a:t>
            </a:r>
            <a:r>
              <a:rPr lang="en-AU" sz="1100"/>
              <a:t> 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90" name="Google Shape;90;g25ae92be3f8_0_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56d3a82358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56d3a82358_0_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https://www.sciencelearn.org.nz/resources/3167-nga-rakau-trees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98" name="Google Shape;98;g256d3a82358_0_2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357" r="347" t="0"/>
          <a:stretch/>
        </p:blipFill>
        <p:spPr>
          <a:xfrm>
            <a:off x="73628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2" type="body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31.png"/><Relationship Id="rId6" Type="http://schemas.openxmlformats.org/officeDocument/2006/relationships/hyperlink" Target="http://www.paekupu.co.nz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11" Type="http://schemas.openxmlformats.org/officeDocument/2006/relationships/hyperlink" Target="https://www.sciencelearn.org.nz/resources/2822-the-science-of-rongoa" TargetMode="External"/><Relationship Id="rId10" Type="http://schemas.openxmlformats.org/officeDocument/2006/relationships/hyperlink" Target="https://creativecommons.org/licenses/by-nc-nd/2.0/" TargetMode="External"/><Relationship Id="rId9" Type="http://schemas.openxmlformats.org/officeDocument/2006/relationships/hyperlink" Target="https://www.flickr.com/photos/juliryan/6827708605/in/photolist-bpkMTT-iZBTyX-iZAWre-iZADjD-iZAwiz-iZExzf-68VaLX-65vWV3-2ewY82Q-iajywd-7QHXsh-3brkWN-nQTF6w-65rDUM-7PxdnQ-Myd9v-2btjrpg-dUeVmu-UcHumb-5Wncb-8vPbko-6FucyQ-bXzqYL-8uuczM-eSYqnM-eTaPDh-8a9nsL-o3MZo-2jBwo4Z-8a68RH-PLwTV-eTaNLs-6Fq6fR-b4TKNZ-eTaPdS-eTaPrY-b4TEPx-b4TCmT-b4Tzqk-8oEZEw-b4THnH-b5nmzX-wFk6Z-eSYpVM-eSYq9P-b4TuB6-8a68k6-b5gEXx-eSYpQ4-eSYptp/" TargetMode="External"/><Relationship Id="rId5" Type="http://schemas.openxmlformats.org/officeDocument/2006/relationships/image" Target="../media/image34.png"/><Relationship Id="rId6" Type="http://schemas.openxmlformats.org/officeDocument/2006/relationships/hyperlink" Target="https://www.aucklandartgallery.com/explore-art-and-ideas/artwork/5967/tauihu-waka-taua-te-toki-a-tapiri" TargetMode="External"/><Relationship Id="rId7" Type="http://schemas.openxmlformats.org/officeDocument/2006/relationships/hyperlink" Target="https://www.landcareresearch.co.nz/publications/books/te-reo-o-te-repo" TargetMode="External"/><Relationship Id="rId8" Type="http://schemas.openxmlformats.org/officeDocument/2006/relationships/hyperlink" Target="https://www.landcareresearch.co.nz/publications/books/te-reo-o-te-repo" TargetMode="External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30.png"/><Relationship Id="rId13" Type="http://schemas.openxmlformats.org/officeDocument/2006/relationships/image" Target="../media/image37.jp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28.png"/><Relationship Id="rId5" Type="http://schemas.openxmlformats.org/officeDocument/2006/relationships/hyperlink" Target="http://www.facebook.com/nzsciencelearn" TargetMode="External"/><Relationship Id="rId6" Type="http://schemas.openxmlformats.org/officeDocument/2006/relationships/hyperlink" Target="https://nz.pinterest.com/nzsciencelearn/" TargetMode="External"/><Relationship Id="rId7" Type="http://schemas.openxmlformats.org/officeDocument/2006/relationships/hyperlink" Target="http://www.instagram.com/sciencelearninghubnz" TargetMode="External"/><Relationship Id="rId8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5.jpg"/><Relationship Id="rId6" Type="http://schemas.openxmlformats.org/officeDocument/2006/relationships/hyperlink" Target="https://www.inaturalist.org/photos/26820196" TargetMode="External"/><Relationship Id="rId7" Type="http://schemas.openxmlformats.org/officeDocument/2006/relationships/hyperlink" Target="https://creativecommons.org/licenses/by/4.0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/>
        </p:nvSpPr>
        <p:spPr>
          <a:xfrm>
            <a:off x="385475" y="5776788"/>
            <a:ext cx="82188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27 July 2023 </a:t>
            </a:r>
            <a:endParaRPr b="1" i="0" sz="24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457250" y="570125"/>
            <a:ext cx="8229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800">
                <a:solidFill>
                  <a:srgbClr val="2C7C9F"/>
                </a:solidFill>
              </a:rPr>
              <a:t>He rauemi reo Māori mō ngā rākau </a:t>
            </a:r>
            <a:endParaRPr b="1" sz="3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800">
                <a:solidFill>
                  <a:srgbClr val="2C7C9F"/>
                </a:solidFill>
              </a:rPr>
              <a:t>Te reo Māori plant resources</a:t>
            </a:r>
            <a:endParaRPr b="1" sz="3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</p:txBody>
      </p:sp>
      <p:pic>
        <p:nvPicPr>
          <p:cNvPr id="31" name="Google Shape;3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2413" y="2015525"/>
            <a:ext cx="5104923" cy="360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9" name="Google Shape;109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50" y="851125"/>
            <a:ext cx="8839198" cy="540537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2"/>
          <p:cNvSpPr/>
          <p:nvPr/>
        </p:nvSpPr>
        <p:spPr>
          <a:xfrm>
            <a:off x="2371375" y="2701200"/>
            <a:ext cx="1209600" cy="188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3"/>
          <p:cNvSpPr txBox="1"/>
          <p:nvPr/>
        </p:nvSpPr>
        <p:spPr>
          <a:xfrm>
            <a:off x="114650" y="868250"/>
            <a:ext cx="3575100" cy="47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chemeClr val="accent1"/>
                </a:solidFill>
              </a:rPr>
              <a:t>He aha hoki tērā rākau?  </a:t>
            </a:r>
            <a:r>
              <a:rPr b="1" lang="en-AU" sz="3600">
                <a:solidFill>
                  <a:srgbClr val="6FB7D7"/>
                </a:solidFill>
              </a:rPr>
              <a:t>What kind of tree is that?</a:t>
            </a:r>
            <a:endParaRPr b="1" sz="3600">
              <a:solidFill>
                <a:srgbClr val="6FB7D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Introduction </a:t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Unit plan outline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AU" sz="2400"/>
              <a:t> </a:t>
            </a:r>
            <a:endParaRPr sz="2400"/>
          </a:p>
        </p:txBody>
      </p:sp>
      <p:pic>
        <p:nvPicPr>
          <p:cNvPr id="118" name="Google Shape;11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2075" y="575975"/>
            <a:ext cx="5327051" cy="5910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5" name="Google Shape;12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907" y="799875"/>
            <a:ext cx="7887150" cy="557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2" name="Google Shape;132;p15"/>
          <p:cNvSpPr txBox="1"/>
          <p:nvPr/>
        </p:nvSpPr>
        <p:spPr>
          <a:xfrm>
            <a:off x="104375" y="868250"/>
            <a:ext cx="7915500" cy="31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chemeClr val="accent1"/>
                </a:solidFill>
              </a:rPr>
              <a:t>He pūnaha whakarōpū </a:t>
            </a:r>
            <a:endParaRPr b="1" sz="36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6FB7D7"/>
                </a:solidFill>
              </a:rPr>
              <a:t>Classifying and identifying plants</a:t>
            </a:r>
            <a:endParaRPr b="1" sz="3600">
              <a:solidFill>
                <a:srgbClr val="6FB7D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AU" sz="2400"/>
              <a:t> </a:t>
            </a:r>
            <a:endParaRPr sz="2400"/>
          </a:p>
        </p:txBody>
      </p:sp>
      <p:pic>
        <p:nvPicPr>
          <p:cNvPr id="133" name="Google Shape;133;p15"/>
          <p:cNvPicPr preferRelativeResize="0"/>
          <p:nvPr/>
        </p:nvPicPr>
        <p:blipFill rotWithShape="1">
          <a:blip r:embed="rId5">
            <a:alphaModFix/>
          </a:blip>
          <a:srcRect b="70750" l="0" r="0" t="0"/>
          <a:stretch/>
        </p:blipFill>
        <p:spPr>
          <a:xfrm>
            <a:off x="362525" y="2286475"/>
            <a:ext cx="8576075" cy="293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0" name="Google Shape;14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818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7" name="Google Shape;14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8839199" cy="5686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4" name="Google Shape;15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8839199" cy="5530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1" cy="6760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8839199" cy="5514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5" name="Google Shape;175;p21"/>
          <p:cNvSpPr txBox="1"/>
          <p:nvPr/>
        </p:nvSpPr>
        <p:spPr>
          <a:xfrm>
            <a:off x="114650" y="868250"/>
            <a:ext cx="3575100" cy="43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chemeClr val="accent1"/>
                </a:solidFill>
              </a:rPr>
              <a:t>Te haenga me te ruinga o te kākano </a:t>
            </a:r>
            <a:r>
              <a:rPr b="1" lang="en-AU" sz="3600">
                <a:solidFill>
                  <a:srgbClr val="6FB7D7"/>
                </a:solidFill>
              </a:rPr>
              <a:t>Pollination and seed dispersal</a:t>
            </a:r>
            <a:endParaRPr sz="2400">
              <a:solidFill>
                <a:srgbClr val="6FB7D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AU" sz="2400"/>
              <a:t> </a:t>
            </a:r>
            <a:endParaRPr sz="2400"/>
          </a:p>
        </p:txBody>
      </p:sp>
      <p:pic>
        <p:nvPicPr>
          <p:cNvPr id="176" name="Google Shape;17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3850" y="868250"/>
            <a:ext cx="5149450" cy="57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Google Shape;37;p4"/>
          <p:cNvGraphicFramePr/>
          <p:nvPr/>
        </p:nvGraphicFramePr>
        <p:xfrm>
          <a:off x="212200" y="742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{76668A68-DC7A-4967-BAAC-3E75EE05B22D}</a:tableStyleId>
              </a:tblPr>
              <a:tblGrid>
                <a:gridCol w="6348150"/>
                <a:gridCol w="1368300"/>
                <a:gridCol w="1147850"/>
              </a:tblGrid>
              <a:tr h="480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/>
                        <a:t>Topic</a:t>
                      </a:r>
                      <a:endParaRPr b="1"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/>
                        <a:t>Slideshow </a:t>
                      </a:r>
                      <a:endParaRPr b="1" sz="1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/>
                        <a:t>number(s)</a:t>
                      </a:r>
                      <a:endParaRPr b="1" sz="1600"/>
                    </a:p>
                  </a:txBody>
                  <a:tcPr marT="68575" marB="68575" marR="91425" marL="68580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/>
                        <a:t>Video timecode</a:t>
                      </a:r>
                      <a:endParaRPr b="1" sz="1600"/>
                    </a:p>
                  </a:txBody>
                  <a:tcPr marT="68575" marB="68575" marR="91425" marL="2857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6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Welcome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00:00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7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Index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2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00:27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7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Introducing Dr Norm Mason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3–4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00:41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3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Purpose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5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04:33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1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Acknowledgements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6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05:20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Rongoā collection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7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–8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07:04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9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Ngā rākau ❘ Trees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9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–10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08:13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1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He aha hoki tērā rākau? ❘ What kind of tree is that?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11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–12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11:12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1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He pūnaha whakarōpū ❘ Classifying and identifying plants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13–18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19:20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0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Te haenga me te ruinga o te kākano ❘ Pollination and seed dispersal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600"/>
                        <a:t>19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–21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27:48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1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Ngā kākano ❘ Seeds</a:t>
                      </a:r>
                      <a:endParaRPr sz="1600">
                        <a:solidFill>
                          <a:srgbClr val="000000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22–25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30:28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1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Ngā rau o te rākau ❘ Tree leaves</a:t>
                      </a:r>
                      <a:endParaRPr sz="1600">
                        <a:solidFill>
                          <a:srgbClr val="000000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26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–32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35:14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1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-AU" sz="1600">
                          <a:solidFill>
                            <a:srgbClr val="000000"/>
                          </a:solidFill>
                        </a:rPr>
                        <a:t>SLH links, keep in touch and thanks</a:t>
                      </a:r>
                      <a:endParaRPr sz="1600">
                        <a:solidFill>
                          <a:srgbClr val="000000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33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39:13</a:t>
                      </a:r>
                      <a:endParaRPr sz="1600"/>
                    </a:p>
                  </a:txBody>
                  <a:tcPr marT="68575" marB="68575" marR="91425" marL="91425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8" name="Google Shape;38;p4"/>
          <p:cNvSpPr txBox="1"/>
          <p:nvPr/>
        </p:nvSpPr>
        <p:spPr>
          <a:xfrm>
            <a:off x="390075" y="32850"/>
            <a:ext cx="3993300" cy="6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>
                <a:solidFill>
                  <a:srgbClr val="2C7C9F"/>
                </a:solidFill>
              </a:rPr>
              <a:t>Index</a:t>
            </a:r>
            <a:endParaRPr sz="3600">
              <a:solidFill>
                <a:srgbClr val="2C7C9F"/>
              </a:solidFill>
            </a:endParaRPr>
          </a:p>
        </p:txBody>
      </p:sp>
      <p:sp>
        <p:nvSpPr>
          <p:cNvPr id="39" name="Google Shape;39;p4"/>
          <p:cNvSpPr txBox="1"/>
          <p:nvPr/>
        </p:nvSpPr>
        <p:spPr>
          <a:xfrm>
            <a:off x="67500" y="6462050"/>
            <a:ext cx="9009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" name="Google Shape;40;p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3" name="Google Shape;18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263" y="722200"/>
            <a:ext cx="8753475" cy="51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061676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114650" y="868250"/>
            <a:ext cx="3575100" cy="3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chemeClr val="accent1"/>
                </a:solidFill>
              </a:rPr>
              <a:t>Ngā kākano </a:t>
            </a:r>
            <a:r>
              <a:rPr b="1" lang="en-AU" sz="3600">
                <a:solidFill>
                  <a:srgbClr val="6FB7D7"/>
                </a:solidFill>
              </a:rPr>
              <a:t>Seeds</a:t>
            </a:r>
            <a:endParaRPr b="1" sz="3600">
              <a:solidFill>
                <a:srgbClr val="6FB7D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Germination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Types of seed producing plants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AU" sz="2400"/>
              <a:t> </a:t>
            </a:r>
            <a:endParaRPr sz="2400"/>
          </a:p>
        </p:txBody>
      </p:sp>
      <p:pic>
        <p:nvPicPr>
          <p:cNvPr id="198" name="Google Shape;19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4150" y="768975"/>
            <a:ext cx="5149451" cy="5692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5" name="Google Shape;20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363" y="826550"/>
            <a:ext cx="7347374" cy="537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2" name="Google Shape;212;p26"/>
          <p:cNvPicPr preferRelativeResize="0"/>
          <p:nvPr/>
        </p:nvPicPr>
        <p:blipFill rotWithShape="1">
          <a:blip r:embed="rId5">
            <a:alphaModFix/>
          </a:blip>
          <a:srcRect b="0" l="0" r="50000" t="0"/>
          <a:stretch/>
        </p:blipFill>
        <p:spPr>
          <a:xfrm>
            <a:off x="1526843" y="0"/>
            <a:ext cx="668063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7"/>
          <p:cNvPicPr preferRelativeResize="0"/>
          <p:nvPr/>
        </p:nvPicPr>
        <p:blipFill rotWithShape="1">
          <a:blip r:embed="rId3">
            <a:alphaModFix/>
          </a:blip>
          <a:srcRect b="0" l="0" r="0" t="12480"/>
          <a:stretch/>
        </p:blipFill>
        <p:spPr>
          <a:xfrm>
            <a:off x="1247250" y="0"/>
            <a:ext cx="7896751" cy="35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 rotWithShape="1">
          <a:blip r:embed="rId4">
            <a:alphaModFix/>
          </a:blip>
          <a:srcRect b="14238" l="0" r="0" t="10703"/>
          <a:stretch/>
        </p:blipFill>
        <p:spPr>
          <a:xfrm>
            <a:off x="1286000" y="3190600"/>
            <a:ext cx="7819250" cy="36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6" name="Google Shape;226;p28"/>
          <p:cNvSpPr txBox="1"/>
          <p:nvPr/>
        </p:nvSpPr>
        <p:spPr>
          <a:xfrm>
            <a:off x="114650" y="868250"/>
            <a:ext cx="3575100" cy="37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chemeClr val="accent1"/>
                </a:solidFill>
              </a:rPr>
              <a:t>Ngā rau o te rākau </a:t>
            </a:r>
            <a:endParaRPr b="1" sz="36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6FB7D7"/>
                </a:solidFill>
              </a:rPr>
              <a:t>Tree leaves</a:t>
            </a:r>
            <a:endParaRPr b="1" sz="3600">
              <a:solidFill>
                <a:srgbClr val="6FB7D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AU" sz="2400"/>
              <a:t> </a:t>
            </a:r>
            <a:endParaRPr sz="2400"/>
          </a:p>
        </p:txBody>
      </p:sp>
      <p:pic>
        <p:nvPicPr>
          <p:cNvPr id="227" name="Google Shape;22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4550" y="680925"/>
            <a:ext cx="5149449" cy="6010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4" name="Google Shape;23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50" y="882225"/>
            <a:ext cx="8839199" cy="4873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1" name="Google Shape;24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425" y="375201"/>
            <a:ext cx="7686870" cy="591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8" name="Google Shape;248;p31"/>
          <p:cNvSpPr txBox="1"/>
          <p:nvPr/>
        </p:nvSpPr>
        <p:spPr>
          <a:xfrm>
            <a:off x="447700" y="612700"/>
            <a:ext cx="7814400" cy="20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000"/>
              <a:t>Plants store glucose as starch – which is just long chains </a:t>
            </a:r>
            <a:r>
              <a:rPr lang="en-AU" sz="3000"/>
              <a:t>of</a:t>
            </a:r>
            <a:r>
              <a:rPr lang="en-AU" sz="3000"/>
              <a:t> glucose </a:t>
            </a:r>
            <a:r>
              <a:rPr lang="en-AU" sz="3000"/>
              <a:t>molecules</a:t>
            </a:r>
            <a:r>
              <a:rPr lang="en-AU" sz="3000"/>
              <a:t> 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6350" y="4646797"/>
            <a:ext cx="3626426" cy="18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 rotWithShape="1">
          <a:blip r:embed="rId6">
            <a:alphaModFix/>
          </a:blip>
          <a:srcRect b="6864" l="5900" r="0" t="0"/>
          <a:stretch/>
        </p:blipFill>
        <p:spPr>
          <a:xfrm>
            <a:off x="244952" y="1707525"/>
            <a:ext cx="4398200" cy="281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1"/>
          <p:cNvSpPr/>
          <p:nvPr/>
        </p:nvSpPr>
        <p:spPr>
          <a:xfrm>
            <a:off x="4193725" y="3568325"/>
            <a:ext cx="427500" cy="3762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2" name="Google Shape;252;p31"/>
          <p:cNvCxnSpPr>
            <a:stCxn id="251" idx="4"/>
          </p:cNvCxnSpPr>
          <p:nvPr/>
        </p:nvCxnSpPr>
        <p:spPr>
          <a:xfrm>
            <a:off x="4407475" y="3944525"/>
            <a:ext cx="808500" cy="1254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" name="Google Shape;253;p31"/>
          <p:cNvCxnSpPr/>
          <p:nvPr/>
        </p:nvCxnSpPr>
        <p:spPr>
          <a:xfrm>
            <a:off x="4621225" y="3829600"/>
            <a:ext cx="3812400" cy="10029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" name="Google Shape;47;p5"/>
          <p:cNvSpPr txBox="1"/>
          <p:nvPr/>
        </p:nvSpPr>
        <p:spPr>
          <a:xfrm>
            <a:off x="457250" y="570125"/>
            <a:ext cx="8229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800">
                <a:solidFill>
                  <a:srgbClr val="2C7C9F"/>
                </a:solidFill>
              </a:rPr>
              <a:t>Dr Norm </a:t>
            </a:r>
            <a:r>
              <a:rPr b="1" lang="en-AU" sz="3800">
                <a:solidFill>
                  <a:srgbClr val="2C7C9F"/>
                </a:solidFill>
              </a:rPr>
              <a:t>Mason</a:t>
            </a:r>
            <a:endParaRPr b="1" sz="3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314825" y="1747450"/>
            <a:ext cx="9029400" cy="39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Ecologist based in the Waikato since 2007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Manaaki Whenua – Landcare Research 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Te reo Māori learning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R</a:t>
            </a:r>
            <a:r>
              <a:rPr lang="en-AU" sz="2400"/>
              <a:t>eoora.com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Unlocking Curious Minds, Te Kura o Waharoa, 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AU" sz="2400"/>
              <a:t>House of Science 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0" name="Google Shape;26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46575"/>
            <a:ext cx="9144000" cy="511919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2"/>
          <p:cNvSpPr txBox="1"/>
          <p:nvPr/>
        </p:nvSpPr>
        <p:spPr>
          <a:xfrm>
            <a:off x="45725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Paekupu.co.nz</a:t>
            </a:r>
            <a:endParaRPr b="1" sz="36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C7C9F"/>
              </a:solidFill>
            </a:endParaRPr>
          </a:p>
        </p:txBody>
      </p:sp>
      <p:sp>
        <p:nvSpPr>
          <p:cNvPr id="262" name="Google Shape;262;p32"/>
          <p:cNvSpPr txBox="1"/>
          <p:nvPr/>
        </p:nvSpPr>
        <p:spPr>
          <a:xfrm>
            <a:off x="4893300" y="6026975"/>
            <a:ext cx="4111200" cy="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reserved. Copyright © He Kupenga Hao i te Reo 2023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9" name="Google Shape;26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750" y="1961424"/>
            <a:ext cx="8636149" cy="276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3"/>
          <p:cNvSpPr txBox="1"/>
          <p:nvPr/>
        </p:nvSpPr>
        <p:spPr>
          <a:xfrm>
            <a:off x="457250" y="52150"/>
            <a:ext cx="6944100" cy="20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Ahotakakame</a:t>
            </a:r>
            <a:endParaRPr b="1" sz="36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rgbClr val="2C7C9F"/>
                </a:solidFill>
              </a:rPr>
              <a:t>from Paekupu.co.nz</a:t>
            </a:r>
            <a:endParaRPr sz="2400">
              <a:solidFill>
                <a:srgbClr val="2C7C9F"/>
              </a:solidFill>
            </a:endParaRPr>
          </a:p>
        </p:txBody>
      </p:sp>
      <p:sp>
        <p:nvSpPr>
          <p:cNvPr id="271" name="Google Shape;271;p33"/>
          <p:cNvSpPr txBox="1"/>
          <p:nvPr/>
        </p:nvSpPr>
        <p:spPr>
          <a:xfrm>
            <a:off x="3892300" y="4770100"/>
            <a:ext cx="5085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reserved. Copyright © He Kupenga Hao i te Reo 2023. </a:t>
            </a:r>
            <a:r>
              <a:rPr lang="en-AU" sz="1100" u="sng">
                <a:solidFill>
                  <a:srgbClr val="0078D7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www.paekupu.co.nz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78" name="Google Shape;27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6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4"/>
          <p:cNvSpPr txBox="1"/>
          <p:nvPr/>
        </p:nvSpPr>
        <p:spPr>
          <a:xfrm>
            <a:off x="34275" y="5667725"/>
            <a:ext cx="91098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Image acknowledgements: </a:t>
            </a:r>
            <a:r>
              <a:rPr lang="en-AU" sz="600">
                <a:solidFill>
                  <a:srgbClr val="477DCA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Tōtara prow Tauihu, Waka taua Te Toki a Tapiri</a:t>
            </a:r>
            <a:r>
              <a:rPr lang="en-A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Reverend John Kinder. Circa 1865. Auckland Art Gallery Toi o Tāmaki. Accession No 1983/22/15. Harakeke bassinet, Sue Scheele. Nō roto mai i </a:t>
            </a:r>
            <a:r>
              <a:rPr lang="en-AU" sz="600">
                <a:solidFill>
                  <a:srgbClr val="477DCA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</a:t>
            </a:r>
            <a:r>
              <a:rPr i="1" lang="en-AU" sz="600">
                <a:solidFill>
                  <a:srgbClr val="477DCA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 Reo o Te Repo – The Voice of the Wetland</a:t>
            </a:r>
            <a:r>
              <a:rPr lang="en-A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-AU" sz="600">
                <a:solidFill>
                  <a:srgbClr val="477DCA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Hāngī meal</a:t>
            </a:r>
            <a:r>
              <a:rPr lang="en-A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by Juli R, </a:t>
            </a:r>
            <a:r>
              <a:rPr lang="en-AU" sz="600">
                <a:solidFill>
                  <a:srgbClr val="477DCA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BY-NC-ND 2.0</a:t>
            </a:r>
            <a:r>
              <a:rPr lang="en-A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Kawakawa poultice, photo by Simon Waterfield, from </a:t>
            </a:r>
            <a:r>
              <a:rPr i="1" lang="en-A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Connected </a:t>
            </a:r>
            <a:r>
              <a:rPr lang="en-A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article: </a:t>
            </a:r>
            <a:r>
              <a:rPr lang="en-AU" sz="600">
                <a:solidFill>
                  <a:srgbClr val="477DCA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Science of Rongoā</a:t>
            </a:r>
            <a:r>
              <a:rPr lang="en-A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Crown Copyright.</a:t>
            </a:r>
            <a:endParaRPr sz="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/>
          <p:nvPr>
            <p:ph type="title"/>
          </p:nvPr>
        </p:nvSpPr>
        <p:spPr>
          <a:xfrm>
            <a:off x="966000" y="335036"/>
            <a:ext cx="72120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5"/>
          <p:cNvSpPr txBox="1"/>
          <p:nvPr/>
        </p:nvSpPr>
        <p:spPr>
          <a:xfrm>
            <a:off x="2708950" y="1524151"/>
            <a:ext cx="4920600" cy="24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on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b="0" i="0" lang="en-AU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https://twitter.com/NZScienceLearn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www.facebook.com/nzsciencelearn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000" u="sng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https://nz.pinterest.com/nzsciencelearn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u="sng">
                <a:solidFill>
                  <a:schemeClr val="hlink"/>
                </a:solidFill>
                <a:hlinkClick r:id="rId7"/>
              </a:rPr>
              <a:t>www.instagram.com/sciencelearninghubnz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35"/>
          <p:cNvPicPr preferRelativeResize="0"/>
          <p:nvPr/>
        </p:nvPicPr>
        <p:blipFill rotWithShape="1">
          <a:blip r:embed="rId8">
            <a:alphaModFix/>
          </a:blip>
          <a:srcRect b="7635" l="1498" r="1196" t="8912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76738" y="1469100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5"/>
          <p:cNvPicPr preferRelativeResize="0"/>
          <p:nvPr/>
        </p:nvPicPr>
        <p:blipFill rotWithShape="1">
          <a:blip r:embed="rId10">
            <a:alphaModFix/>
          </a:blip>
          <a:srcRect b="0" l="20571" r="0" t="15254"/>
          <a:stretch/>
        </p:blipFill>
        <p:spPr>
          <a:xfrm>
            <a:off x="2114169" y="2082967"/>
            <a:ext cx="322807" cy="40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27076" y="2617834"/>
            <a:ext cx="29699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5"/>
          <p:cNvPicPr preferRelativeResize="0"/>
          <p:nvPr/>
        </p:nvPicPr>
        <p:blipFill rotWithShape="1">
          <a:blip r:embed="rId12">
            <a:alphaModFix/>
          </a:blip>
          <a:srcRect b="0" l="11777" r="0" t="9673"/>
          <a:stretch/>
        </p:blipFill>
        <p:spPr>
          <a:xfrm>
            <a:off x="2127084" y="3033960"/>
            <a:ext cx="297000" cy="39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27072" y="3653869"/>
            <a:ext cx="297000" cy="29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 b="7634" l="1498" r="1196" t="8912"/>
          <a:stretch/>
        </p:blipFill>
        <p:spPr>
          <a:xfrm>
            <a:off x="0" y="5544484"/>
            <a:ext cx="9144003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6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3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Science Learning Hub </a:t>
            </a:r>
            <a:endParaRPr sz="1500"/>
          </a:p>
        </p:txBody>
      </p:sp>
      <p:sp>
        <p:nvSpPr>
          <p:cNvPr id="55" name="Google Shape;55;p6"/>
          <p:cNvSpPr txBox="1"/>
          <p:nvPr/>
        </p:nvSpPr>
        <p:spPr>
          <a:xfrm>
            <a:off x="783900" y="902825"/>
            <a:ext cx="7576200" cy="3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3492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A trustworthy online resource – produced by educators and scientists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Based on world-class New Zealand science research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Supported by learning activities, information about the key science ideas and concepts, multimedia tools and other resources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Written for New Zealand teachers and students </a:t>
            </a:r>
            <a:endParaRPr/>
          </a:p>
        </p:txBody>
      </p:sp>
      <p:pic>
        <p:nvPicPr>
          <p:cNvPr id="56" name="Google Shape;5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200" y="4275350"/>
            <a:ext cx="7576200" cy="1228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Purpose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4720075" y="1282875"/>
            <a:ext cx="4211100" cy="4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25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</a:pPr>
            <a:r>
              <a:rPr lang="en-AU" sz="2400">
                <a:solidFill>
                  <a:schemeClr val="dk1"/>
                </a:solidFill>
              </a:rPr>
              <a:t>Introduce bilingual rākau/tree resources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AU" sz="2400">
                <a:solidFill>
                  <a:schemeClr val="dk1"/>
                </a:solidFill>
              </a:rPr>
              <a:t>Highlight key concepts found in the resources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AU" sz="2400">
                <a:solidFill>
                  <a:schemeClr val="dk1"/>
                </a:solidFill>
              </a:rPr>
              <a:t>Discuss teaching and learning opportunities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Char char="●"/>
            </a:pPr>
            <a:r>
              <a:rPr lang="en-AU" sz="2400">
                <a:solidFill>
                  <a:schemeClr val="dk1"/>
                </a:solidFill>
              </a:rPr>
              <a:t>Share links to supporting resources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64" name="Google Shape;64;p7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65" name="Google Shape;65;p7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6" name="Google Shape;66;p7"/>
          <p:cNvPicPr preferRelativeResize="0"/>
          <p:nvPr/>
        </p:nvPicPr>
        <p:blipFill rotWithShape="1">
          <a:blip r:embed="rId5">
            <a:alphaModFix/>
          </a:blip>
          <a:srcRect b="0" l="12502" r="12495" t="0"/>
          <a:stretch/>
        </p:blipFill>
        <p:spPr>
          <a:xfrm>
            <a:off x="608700" y="1372327"/>
            <a:ext cx="3963300" cy="3963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7" name="Google Shape;67;p7"/>
          <p:cNvSpPr txBox="1"/>
          <p:nvPr/>
        </p:nvSpPr>
        <p:spPr>
          <a:xfrm>
            <a:off x="990625" y="5133225"/>
            <a:ext cx="3306900" cy="3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Katja Schulz.</a:t>
            </a:r>
            <a:endParaRPr sz="800">
              <a:solidFill>
                <a:srgbClr val="4C4C4C"/>
              </a:solidFill>
              <a:highlight>
                <a:srgbClr val="F2F2F2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rgbClr val="4C4C4C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r>
              <a:rPr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ourced from </a:t>
            </a:r>
            <a:r>
              <a:rPr lang="en-AU" sz="800">
                <a:solidFill>
                  <a:srgbClr val="477DCA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iNaturalistNZ</a:t>
            </a:r>
            <a:r>
              <a:rPr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-AU" sz="800">
                <a:solidFill>
                  <a:srgbClr val="477DCA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 4.0</a:t>
            </a:r>
            <a:r>
              <a:rPr lang="en-AU" sz="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" name="Google Shape;74;p8"/>
          <p:cNvSpPr txBox="1"/>
          <p:nvPr/>
        </p:nvSpPr>
        <p:spPr>
          <a:xfrm>
            <a:off x="1126050" y="1304850"/>
            <a:ext cx="6891900" cy="46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700">
                <a:solidFill>
                  <a:schemeClr val="accent1"/>
                </a:solidFill>
              </a:rPr>
              <a:t>Ngā m</a:t>
            </a:r>
            <a:r>
              <a:rPr b="1" lang="en-AU" sz="3700">
                <a:solidFill>
                  <a:schemeClr val="accent1"/>
                </a:solidFill>
              </a:rPr>
              <a:t>ihi nui</a:t>
            </a:r>
            <a:endParaRPr b="1" sz="37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7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700">
                <a:solidFill>
                  <a:schemeClr val="accent1"/>
                </a:solidFill>
              </a:rPr>
              <a:t>Mokoro Gillett </a:t>
            </a:r>
            <a:endParaRPr b="1" sz="37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700">
                <a:solidFill>
                  <a:schemeClr val="accent1"/>
                </a:solidFill>
              </a:rPr>
              <a:t>Te Wharekura o Te Rau Aroha</a:t>
            </a:r>
            <a:endParaRPr b="1" sz="37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7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700">
                <a:solidFill>
                  <a:schemeClr val="accent1"/>
                </a:solidFill>
              </a:rPr>
              <a:t>Jillian Tipene</a:t>
            </a:r>
            <a:endParaRPr b="1" sz="37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1" name="Google Shape;81;p9"/>
          <p:cNvPicPr preferRelativeResize="0"/>
          <p:nvPr/>
        </p:nvPicPr>
        <p:blipFill rotWithShape="1">
          <a:blip r:embed="rId5">
            <a:alphaModFix/>
          </a:blip>
          <a:srcRect b="0" l="0" r="0" t="6994"/>
          <a:stretch/>
        </p:blipFill>
        <p:spPr>
          <a:xfrm>
            <a:off x="686763" y="1238550"/>
            <a:ext cx="7646625" cy="45873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Registration questions: </a:t>
            </a:r>
            <a:endParaRPr b="1" sz="36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Rongoā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686775" y="724500"/>
            <a:ext cx="1044600" cy="1143000"/>
          </a:xfrm>
          <a:prstGeom prst="wedgeRectCallout">
            <a:avLst>
              <a:gd fmla="val 87672" name="adj1"/>
              <a:gd fmla="val 6180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9"/>
          <p:cNvSpPr/>
          <p:nvPr/>
        </p:nvSpPr>
        <p:spPr>
          <a:xfrm>
            <a:off x="4069875" y="1714500"/>
            <a:ext cx="1984800" cy="1143000"/>
          </a:xfrm>
          <a:prstGeom prst="wedgeRectCallout">
            <a:avLst>
              <a:gd fmla="val 106902" name="adj1"/>
              <a:gd fmla="val -415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9"/>
          <p:cNvSpPr/>
          <p:nvPr/>
        </p:nvSpPr>
        <p:spPr>
          <a:xfrm>
            <a:off x="2243425" y="3100500"/>
            <a:ext cx="2875800" cy="657000"/>
          </a:xfrm>
          <a:prstGeom prst="wedgeRectCallout">
            <a:avLst>
              <a:gd fmla="val -65015" name="adj1"/>
              <a:gd fmla="val 14398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9"/>
          <p:cNvSpPr/>
          <p:nvPr/>
        </p:nvSpPr>
        <p:spPr>
          <a:xfrm>
            <a:off x="2844425" y="4329625"/>
            <a:ext cx="3828600" cy="1069200"/>
          </a:xfrm>
          <a:prstGeom prst="wedgeRectCallout">
            <a:avLst>
              <a:gd fmla="val 69515" name="adj1"/>
              <a:gd fmla="val -3738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3" name="Google Shape;93;p10"/>
          <p:cNvPicPr preferRelativeResize="0"/>
          <p:nvPr/>
        </p:nvPicPr>
        <p:blipFill rotWithShape="1">
          <a:blip r:embed="rId5">
            <a:alphaModFix/>
          </a:blip>
          <a:srcRect b="0" l="0" r="0" t="1029"/>
          <a:stretch/>
        </p:blipFill>
        <p:spPr>
          <a:xfrm>
            <a:off x="1330050" y="973400"/>
            <a:ext cx="6483899" cy="54021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0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Rongoā collection</a:t>
            </a:r>
            <a:endParaRPr b="1" sz="3600">
              <a:solidFill>
                <a:srgbClr val="2C7C9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1" name="Google Shape;101;p11"/>
          <p:cNvPicPr preferRelativeResize="0"/>
          <p:nvPr/>
        </p:nvPicPr>
        <p:blipFill rotWithShape="1">
          <a:blip r:embed="rId5">
            <a:alphaModFix/>
          </a:blip>
          <a:srcRect b="2672" l="0" r="0" t="2880"/>
          <a:stretch/>
        </p:blipFill>
        <p:spPr>
          <a:xfrm>
            <a:off x="3619900" y="807700"/>
            <a:ext cx="5524100" cy="57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1"/>
          <p:cNvSpPr txBox="1"/>
          <p:nvPr/>
        </p:nvSpPr>
        <p:spPr>
          <a:xfrm>
            <a:off x="114650" y="868250"/>
            <a:ext cx="3397500" cy="40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chemeClr val="accent1"/>
                </a:solidFill>
              </a:rPr>
              <a:t>Ngā rākau </a:t>
            </a:r>
            <a:r>
              <a:rPr b="1" lang="en-AU" sz="3600">
                <a:solidFill>
                  <a:srgbClr val="6FB7D7"/>
                </a:solidFill>
              </a:rPr>
              <a:t>Trees</a:t>
            </a:r>
            <a:endParaRPr b="1" sz="3600">
              <a:solidFill>
                <a:srgbClr val="6FB7D7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Purpose</a:t>
            </a:r>
            <a:endParaRPr sz="2400"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AU" sz="2400"/>
              <a:t>Word downloads in te reo Māori 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AU" sz="2400"/>
              <a:t> 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